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77" r:id="rId2"/>
    <p:sldId id="261" r:id="rId3"/>
    <p:sldId id="275" r:id="rId4"/>
    <p:sldId id="262" r:id="rId5"/>
    <p:sldId id="276" r:id="rId6"/>
    <p:sldId id="268" r:id="rId7"/>
    <p:sldId id="263" r:id="rId8"/>
    <p:sldId id="264" r:id="rId9"/>
    <p:sldId id="256" r:id="rId10"/>
    <p:sldId id="257" r:id="rId11"/>
    <p:sldId id="283" r:id="rId12"/>
    <p:sldId id="282" r:id="rId13"/>
    <p:sldId id="260" r:id="rId14"/>
    <p:sldId id="258" r:id="rId15"/>
    <p:sldId id="259" r:id="rId16"/>
    <p:sldId id="265" r:id="rId17"/>
    <p:sldId id="269" r:id="rId18"/>
    <p:sldId id="281" r:id="rId19"/>
    <p:sldId id="279" r:id="rId20"/>
    <p:sldId id="280" r:id="rId21"/>
    <p:sldId id="272" r:id="rId22"/>
    <p:sldId id="278"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49B"/>
    <a:srgbClr val="006EB6"/>
    <a:srgbClr val="02559B"/>
    <a:srgbClr val="0086D1"/>
    <a:srgbClr val="2AACE3"/>
    <a:srgbClr val="83C05A"/>
    <a:srgbClr val="2DACE3"/>
    <a:srgbClr val="0081D2"/>
    <a:srgbClr val="000000"/>
    <a:srgbClr val="99663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97" autoAdjust="0"/>
    <p:restoredTop sz="84606" autoAdjust="0"/>
  </p:normalViewPr>
  <p:slideViewPr>
    <p:cSldViewPr snapToGrid="0">
      <p:cViewPr varScale="1">
        <p:scale>
          <a:sx n="74" d="100"/>
          <a:sy n="74" d="100"/>
        </p:scale>
        <p:origin x="666" y="30"/>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shish Rakheja" userId="62d55af4-f8fa-4c7b-b4ba-63d9d661e709" providerId="ADAL" clId="{591570D6-A5E2-402E-9128-F182A7FD4C57}"/>
    <pc:docChg chg="modSld">
      <pc:chgData name="Ashish Rakheja" userId="62d55af4-f8fa-4c7b-b4ba-63d9d661e709" providerId="ADAL" clId="{591570D6-A5E2-402E-9128-F182A7FD4C57}" dt="2025-09-24T06:34:41.769" v="0" actId="1076"/>
      <pc:docMkLst>
        <pc:docMk/>
      </pc:docMkLst>
      <pc:sldChg chg="modSp mod">
        <pc:chgData name="Ashish Rakheja" userId="62d55af4-f8fa-4c7b-b4ba-63d9d661e709" providerId="ADAL" clId="{591570D6-A5E2-402E-9128-F182A7FD4C57}" dt="2025-09-24T06:34:41.769" v="0" actId="1076"/>
        <pc:sldMkLst>
          <pc:docMk/>
          <pc:sldMk cId="2412919002" sldId="277"/>
        </pc:sldMkLst>
        <pc:spChg chg="mod">
          <ac:chgData name="Ashish Rakheja" userId="62d55af4-f8fa-4c7b-b4ba-63d9d661e709" providerId="ADAL" clId="{591570D6-A5E2-402E-9128-F182A7FD4C57}" dt="2025-09-24T06:34:41.769" v="0" actId="1076"/>
          <ac:spMkLst>
            <pc:docMk/>
            <pc:sldMk cId="2412919002" sldId="277"/>
            <ac:spMk id="8" creationId="{8439B8A8-1322-472A-A444-F33BEC45F8CB}"/>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5610FF-2060-4945-B82E-619140D5CCFF}" type="datetimeFigureOut">
              <a:rPr lang="en-US" smtClean="0"/>
              <a:t>9/24/2025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530FFFC-F11F-45F5-B9F6-C18DF1C80D49}" type="slidenum">
              <a:rPr lang="en-US" smtClean="0"/>
              <a:t>‹#›</a:t>
            </a:fld>
            <a:endParaRPr lang="en-US"/>
          </a:p>
        </p:txBody>
      </p:sp>
    </p:spTree>
    <p:extLst>
      <p:ext uri="{BB962C8B-B14F-4D97-AF65-F5344CB8AC3E}">
        <p14:creationId xmlns:p14="http://schemas.microsoft.com/office/powerpoint/2010/main" val="1711008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530FFFC-F11F-45F5-B9F6-C18DF1C80D49}" type="slidenum">
              <a:rPr lang="en-US" smtClean="0"/>
              <a:t>1</a:t>
            </a:fld>
            <a:endParaRPr lang="en-US"/>
          </a:p>
        </p:txBody>
      </p:sp>
    </p:spTree>
    <p:extLst>
      <p:ext uri="{BB962C8B-B14F-4D97-AF65-F5344CB8AC3E}">
        <p14:creationId xmlns:p14="http://schemas.microsoft.com/office/powerpoint/2010/main" val="188240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pt-PT" sz="1200" kern="1200" dirty="0">
                <a:solidFill>
                  <a:schemeClr val="tx1"/>
                </a:solidFill>
                <a:effectLst/>
                <a:latin typeface="+mn-lt"/>
                <a:ea typeface="+mn-ea"/>
                <a:cs typeface="+mn-cs"/>
              </a:rPr>
              <a:t>Sempre senti um grande amor pela natureza. Um ávido entusiasta do ar livre, eu diria. Quando era criança, passei longos dias de verão explorando com os meus amigos os bosques perto de nossas casas, construindo fortes de árvores e refúgios primitivos usando sucata de madeira, troncos e galhos de árvores. Tivemos todos os tipos de aventuras. Eu acho que poderia dizer-se que a minha interação com o ambiente construído começou muito cedo. Embora eu deva admitir, que as minhas estruturas não cumpriam com nenhum código de construção. Elas eram do tipo de movimento "arriscado" na arquitetura, e eu, sim caí, de algumas árvores. Pelo menos as minhas primeiras estruturas eram de energia líquida zero. Claramente, eu já estava à frente do meu tempo.</a:t>
            </a:r>
          </a:p>
          <a:p>
            <a:endParaRPr lang="en-US" dirty="0"/>
          </a:p>
        </p:txBody>
      </p:sp>
      <p:sp>
        <p:nvSpPr>
          <p:cNvPr id="4" name="Slide Number Placeholder 3"/>
          <p:cNvSpPr>
            <a:spLocks noGrp="1"/>
          </p:cNvSpPr>
          <p:nvPr>
            <p:ph type="sldNum" sz="quarter" idx="5"/>
          </p:nvPr>
        </p:nvSpPr>
        <p:spPr/>
        <p:txBody>
          <a:bodyPr/>
          <a:lstStyle/>
          <a:p>
            <a:fld id="{6530FFFC-F11F-45F5-B9F6-C18DF1C80D49}" type="slidenum">
              <a:rPr lang="en-US" smtClean="0"/>
              <a:t>2</a:t>
            </a:fld>
            <a:endParaRPr lang="en-US"/>
          </a:p>
        </p:txBody>
      </p:sp>
    </p:spTree>
    <p:extLst>
      <p:ext uri="{BB962C8B-B14F-4D97-AF65-F5344CB8AC3E}">
        <p14:creationId xmlns:p14="http://schemas.microsoft.com/office/powerpoint/2010/main" val="40160337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pt-PT" sz="1200" kern="1200" dirty="0">
                <a:solidFill>
                  <a:schemeClr val="tx1"/>
                </a:solidFill>
                <a:effectLst/>
                <a:latin typeface="+mn-lt"/>
                <a:ea typeface="+mn-ea"/>
                <a:cs typeface="+mn-cs"/>
              </a:rPr>
              <a:t>Quando me tornei pai, era importante para mim que os meus filhos, Alex e </a:t>
            </a:r>
            <a:r>
              <a:rPr lang="pt-PT" sz="1200" kern="1200" dirty="0" err="1">
                <a:solidFill>
                  <a:schemeClr val="tx1"/>
                </a:solidFill>
                <a:effectLst/>
                <a:latin typeface="+mn-lt"/>
                <a:ea typeface="+mn-ea"/>
                <a:cs typeface="+mn-cs"/>
              </a:rPr>
              <a:t>Colin</a:t>
            </a:r>
            <a:r>
              <a:rPr lang="pt-PT" sz="1200" kern="1200" dirty="0">
                <a:solidFill>
                  <a:schemeClr val="tx1"/>
                </a:solidFill>
                <a:effectLst/>
                <a:latin typeface="+mn-lt"/>
                <a:ea typeface="+mn-ea"/>
                <a:cs typeface="+mn-cs"/>
              </a:rPr>
              <a:t>, experienciassem o ar livre e os valores do escutismo. Como seu líder de grupo de </a:t>
            </a:r>
            <a:r>
              <a:rPr lang="pt-PT" sz="1200" i="1" kern="1200" dirty="0" err="1">
                <a:solidFill>
                  <a:schemeClr val="tx1"/>
                </a:solidFill>
                <a:effectLst/>
                <a:latin typeface="+mn-lt"/>
                <a:ea typeface="+mn-ea"/>
                <a:cs typeface="+mn-cs"/>
              </a:rPr>
              <a:t>Tiger</a:t>
            </a:r>
            <a:r>
              <a:rPr lang="pt-PT" sz="1200" i="1" kern="1200" dirty="0">
                <a:solidFill>
                  <a:schemeClr val="tx1"/>
                </a:solidFill>
                <a:effectLst/>
                <a:latin typeface="+mn-lt"/>
                <a:ea typeface="+mn-ea"/>
                <a:cs typeface="+mn-cs"/>
              </a:rPr>
              <a:t> </a:t>
            </a:r>
            <a:r>
              <a:rPr lang="pt-PT" sz="1200" i="1" kern="1200" dirty="0" err="1">
                <a:solidFill>
                  <a:schemeClr val="tx1"/>
                </a:solidFill>
                <a:effectLst/>
                <a:latin typeface="+mn-lt"/>
                <a:ea typeface="+mn-ea"/>
                <a:cs typeface="+mn-cs"/>
              </a:rPr>
              <a:t>Scouts</a:t>
            </a:r>
            <a:r>
              <a:rPr lang="pt-PT" sz="1200" kern="1200" dirty="0">
                <a:solidFill>
                  <a:schemeClr val="tx1"/>
                </a:solidFill>
                <a:effectLst/>
                <a:latin typeface="+mn-lt"/>
                <a:ea typeface="+mn-ea"/>
                <a:cs typeface="+mn-cs"/>
              </a:rPr>
              <a:t> através de seu </a:t>
            </a:r>
            <a:r>
              <a:rPr lang="pt-PT" sz="1200" i="1" kern="1200" dirty="0" err="1">
                <a:solidFill>
                  <a:schemeClr val="tx1"/>
                </a:solidFill>
                <a:effectLst/>
                <a:latin typeface="+mn-lt"/>
                <a:ea typeface="+mn-ea"/>
                <a:cs typeface="+mn-cs"/>
              </a:rPr>
              <a:t>Eagle</a:t>
            </a:r>
            <a:r>
              <a:rPr lang="pt-PT" sz="1200" i="1" kern="1200" dirty="0">
                <a:solidFill>
                  <a:schemeClr val="tx1"/>
                </a:solidFill>
                <a:effectLst/>
                <a:latin typeface="+mn-lt"/>
                <a:ea typeface="+mn-ea"/>
                <a:cs typeface="+mn-cs"/>
              </a:rPr>
              <a:t> </a:t>
            </a:r>
            <a:r>
              <a:rPr lang="pt-PT" sz="1200" i="1" kern="1200" dirty="0" err="1">
                <a:solidFill>
                  <a:schemeClr val="tx1"/>
                </a:solidFill>
                <a:effectLst/>
                <a:latin typeface="+mn-lt"/>
                <a:ea typeface="+mn-ea"/>
                <a:cs typeface="+mn-cs"/>
              </a:rPr>
              <a:t>Rank</a:t>
            </a:r>
            <a:r>
              <a:rPr lang="pt-PT" sz="1200" kern="1200" dirty="0">
                <a:solidFill>
                  <a:schemeClr val="tx1"/>
                </a:solidFill>
                <a:effectLst/>
                <a:latin typeface="+mn-lt"/>
                <a:ea typeface="+mn-ea"/>
                <a:cs typeface="+mn-cs"/>
              </a:rPr>
              <a:t>, passamos incontáveis horas na floresta, acampando em tendas de lona e criando aventuras inesquecíveis juntos. </a:t>
            </a:r>
          </a:p>
          <a:p>
            <a:r>
              <a:rPr lang="pt-PT" sz="1200" kern="1200" dirty="0">
                <a:solidFill>
                  <a:schemeClr val="tx1"/>
                </a:solidFill>
                <a:effectLst/>
                <a:latin typeface="+mn-lt"/>
                <a:ea typeface="+mn-ea"/>
                <a:cs typeface="+mn-cs"/>
              </a:rPr>
              <a:t>O escutismo é uma atividade ao ar livre e, à medida que os escuteiros envelhecem e se tornam mais capacitados, aprendem várias habilidades de sobrevivência para que possam proteger-se e ajudar os outros em momentos de perigo. Uma das primeiras habilidades ensinadas no distintivo de mérito de sobrevivência no deserto é a construção de um abrigo de emergência.</a:t>
            </a:r>
          </a:p>
          <a:p>
            <a:pPr marL="0" marR="0">
              <a:lnSpc>
                <a:spcPct val="107000"/>
              </a:lnSpc>
              <a:spcAft>
                <a:spcPts val="800"/>
              </a:spcAft>
              <a:buNone/>
            </a:pPr>
            <a:endParaRPr lang="en-US" dirty="0"/>
          </a:p>
        </p:txBody>
      </p:sp>
      <p:sp>
        <p:nvSpPr>
          <p:cNvPr id="4" name="Slide Number Placeholder 3"/>
          <p:cNvSpPr>
            <a:spLocks noGrp="1"/>
          </p:cNvSpPr>
          <p:nvPr>
            <p:ph type="sldNum" sz="quarter" idx="5"/>
          </p:nvPr>
        </p:nvSpPr>
        <p:spPr/>
        <p:txBody>
          <a:bodyPr/>
          <a:lstStyle/>
          <a:p>
            <a:fld id="{6530FFFC-F11F-45F5-B9F6-C18DF1C80D49}" type="slidenum">
              <a:rPr lang="en-US" smtClean="0"/>
              <a:t>3</a:t>
            </a:fld>
            <a:endParaRPr lang="en-US"/>
          </a:p>
        </p:txBody>
      </p:sp>
    </p:spTree>
    <p:extLst>
      <p:ext uri="{BB962C8B-B14F-4D97-AF65-F5344CB8AC3E}">
        <p14:creationId xmlns:p14="http://schemas.microsoft.com/office/powerpoint/2010/main" val="25529894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pt-PT" sz="1200" kern="1200" dirty="0">
                <a:solidFill>
                  <a:schemeClr val="tx1"/>
                </a:solidFill>
                <a:effectLst/>
                <a:latin typeface="+mn-lt"/>
                <a:ea typeface="+mn-ea"/>
                <a:cs typeface="+mn-cs"/>
              </a:rPr>
              <a:t>O abrigo é uma das necessidades humanas mais fundamentais, essencial para a sobrevivência, segurança e bem-estar. Ao longo da história, os seres humanos têm procurado abrigo para se protegerem dos elementos da natureza, incluindo condições climáticas extremas, predadores e perigos ambientais. Na sua forma mais simples, o abrigo fornece proteção física, garantindo que os indivíduos estejam protegidos da chuva, frio, calor e vento. No entanto, a sua importância estende-se para além da segurança física —desempenha um papel vital no fornecimento de segurança emocional e psicológica, o que promove uma sensação de estabilidade e conforto.</a:t>
            </a:r>
          </a:p>
          <a:p>
            <a:r>
              <a:rPr lang="pt-PT" sz="1200" kern="1200" dirty="0">
                <a:solidFill>
                  <a:schemeClr val="tx1"/>
                </a:solidFill>
                <a:effectLst/>
                <a:latin typeface="+mn-lt"/>
                <a:ea typeface="+mn-ea"/>
                <a:cs typeface="+mn-cs"/>
              </a:rPr>
              <a:t>Não importa onde te encontres —seja em Los Angeles ou no Sri Lanka— ter um abrigo seguro e estável fornece mais do que proteção, oferece um sentimento de pertença e permanência. Cria um espaço onde os indivíduos podem descansar e recuperar. Uma casa, por exemplo, é mais do que uma estrutura física —torna-se um lugar de identidade pessoal, onde as pessoas se sentem no controlo do que as rodeia—um lugar que apoia a saúde mental e a estabilidade emocional. Sem abrigo seguro, os indivíduos são muito mais vulneráveis a problemas de saúde, violência e sofrimento emocional, como visto em populações afetadas pela falta ou escassez de habitação ou por migrações.</a:t>
            </a:r>
          </a:p>
          <a:p>
            <a:endParaRPr lang="en-US" dirty="0"/>
          </a:p>
        </p:txBody>
      </p:sp>
      <p:sp>
        <p:nvSpPr>
          <p:cNvPr id="4" name="Slide Number Placeholder 3"/>
          <p:cNvSpPr>
            <a:spLocks noGrp="1"/>
          </p:cNvSpPr>
          <p:nvPr>
            <p:ph type="sldNum" sz="quarter" idx="5"/>
          </p:nvPr>
        </p:nvSpPr>
        <p:spPr/>
        <p:txBody>
          <a:bodyPr/>
          <a:lstStyle/>
          <a:p>
            <a:fld id="{6530FFFC-F11F-45F5-B9F6-C18DF1C80D49}" type="slidenum">
              <a:rPr lang="en-US" smtClean="0"/>
              <a:t>4</a:t>
            </a:fld>
            <a:endParaRPr lang="en-US"/>
          </a:p>
        </p:txBody>
      </p:sp>
    </p:spTree>
    <p:extLst>
      <p:ext uri="{BB962C8B-B14F-4D97-AF65-F5344CB8AC3E}">
        <p14:creationId xmlns:p14="http://schemas.microsoft.com/office/powerpoint/2010/main" val="120434795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pt-PT" sz="1200" kern="1200" dirty="0">
                <a:solidFill>
                  <a:schemeClr val="tx1"/>
                </a:solidFill>
                <a:effectLst/>
                <a:latin typeface="+mn-lt"/>
                <a:ea typeface="+mn-ea"/>
                <a:cs typeface="+mn-cs"/>
              </a:rPr>
              <a:t>Além disso, um verdadeiro abrigo serve como base para as comunidades, permitindo que as pessoas se envolvam em atividades diárias, como trabalhar, estudar e criar famílias. A capacidade de uma sociedade para fornecer abrigo adequado é um reflexo direto do seu bem-estar económico e social global. Quando a habitação é inadequada, seja superlotada, insegura ou insalubre, isso pode não apenas ameaçar a saúde pública, mas também impedir o progresso social e econômico.</a:t>
            </a:r>
          </a:p>
          <a:p>
            <a:r>
              <a:rPr lang="pt-PT" sz="1200" kern="1200" dirty="0">
                <a:solidFill>
                  <a:schemeClr val="tx1"/>
                </a:solidFill>
                <a:effectLst/>
                <a:latin typeface="+mn-lt"/>
                <a:ea typeface="+mn-ea"/>
                <a:cs typeface="+mn-cs"/>
              </a:rPr>
              <a:t>Hoje, o conceito de abrigo vai além de um simples telhado e quatro paredes. São os hospitais onde nascemos, as casas que habitamos, as escolas onde aprendemos e os edifícios onde trabalhamos. Um abrigo adequadamente projetado prioriza aspetos da qualidade ambiental interior —garantindo boa qualidade do ar, conforto térmico adequado, iluminação e acústica apropriadas, bem como acesso a água potável— que são fundamentais para a saúde e o bem-estar. Por conseguinte, garantir o acesso a um abrigo adequado, seguro e sustentável não é apenas um direito humano.</a:t>
            </a:r>
          </a:p>
          <a:p>
            <a:pPr marL="0" marR="0">
              <a:lnSpc>
                <a:spcPct val="107000"/>
              </a:lnSpc>
              <a:spcAft>
                <a:spcPts val="800"/>
              </a:spcAft>
              <a:buNone/>
            </a:pPr>
            <a:endParaRPr lang="en-US" sz="180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6530FFFC-F11F-45F5-B9F6-C18DF1C80D49}" type="slidenum">
              <a:rPr lang="en-US" smtClean="0"/>
              <a:t>5</a:t>
            </a:fld>
            <a:endParaRPr lang="en-US"/>
          </a:p>
        </p:txBody>
      </p:sp>
    </p:spTree>
    <p:extLst>
      <p:ext uri="{BB962C8B-B14F-4D97-AF65-F5344CB8AC3E}">
        <p14:creationId xmlns:p14="http://schemas.microsoft.com/office/powerpoint/2010/main" val="1359931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pt-PT" sz="1200" kern="1200" dirty="0">
                <a:solidFill>
                  <a:schemeClr val="tx1"/>
                </a:solidFill>
                <a:effectLst/>
                <a:latin typeface="+mn-lt"/>
                <a:ea typeface="+mn-ea"/>
                <a:cs typeface="+mn-cs"/>
              </a:rPr>
              <a:t>O lema dos escuteiros é “fazer uma boa ação diariamente”, o que significa fazer atos de bondade todos os dias que ajudem a humanidade. O lema é “estar preparado”.  De muitas maneiras, esses dois conceitos lembram me muito do que fazemos como membros da ASHRAE. Através do avanço das artes e ciências do HVAC&amp;R, trabalhamos para servir a humanidade. E a nossa visão é um ambiente construído saudável e sustentável para todos.</a:t>
            </a:r>
          </a:p>
          <a:p>
            <a:r>
              <a:rPr lang="pt-PT" sz="1200" kern="1200" dirty="0">
                <a:solidFill>
                  <a:schemeClr val="tx1"/>
                </a:solidFill>
                <a:effectLst/>
                <a:latin typeface="+mn-lt"/>
                <a:ea typeface="+mn-ea"/>
                <a:cs typeface="+mn-cs"/>
              </a:rPr>
              <a:t>Não há dúvida de que temos tido muito sucesso:</a:t>
            </a:r>
          </a:p>
          <a:p>
            <a:endParaRPr lang="en-US" dirty="0"/>
          </a:p>
        </p:txBody>
      </p:sp>
      <p:sp>
        <p:nvSpPr>
          <p:cNvPr id="4" name="Slide Number Placeholder 3"/>
          <p:cNvSpPr>
            <a:spLocks noGrp="1"/>
          </p:cNvSpPr>
          <p:nvPr>
            <p:ph type="sldNum" sz="quarter" idx="5"/>
          </p:nvPr>
        </p:nvSpPr>
        <p:spPr/>
        <p:txBody>
          <a:bodyPr/>
          <a:lstStyle/>
          <a:p>
            <a:fld id="{6530FFFC-F11F-45F5-B9F6-C18DF1C80D49}" type="slidenum">
              <a:rPr lang="en-US" smtClean="0"/>
              <a:t>6</a:t>
            </a:fld>
            <a:endParaRPr lang="en-US"/>
          </a:p>
        </p:txBody>
      </p:sp>
    </p:spTree>
    <p:extLst>
      <p:ext uri="{BB962C8B-B14F-4D97-AF65-F5344CB8AC3E}">
        <p14:creationId xmlns:p14="http://schemas.microsoft.com/office/powerpoint/2010/main" val="33492398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pt-PT" sz="1200" kern="1200" dirty="0">
                <a:solidFill>
                  <a:schemeClr val="tx1"/>
                </a:solidFill>
                <a:effectLst/>
                <a:latin typeface="+mn-lt"/>
                <a:ea typeface="+mn-ea"/>
                <a:cs typeface="+mn-cs"/>
              </a:rPr>
              <a:t>Na década de 1970, durante o embargo petrolífero, a ASHRAE foi escolhida para ajudar a reduzir o consumo de energia dos edifícios, e cumprimos mais do que a nossa missão. Nos 50 anos de história da Norma ASHRAE 90.1, os requisitos mínimos de eficiência energética em edifícios melhoraram em mais de 60% e a eficiência do equipamento em mais de 50%. Hoje, a orientação do nosso guia de projeto permite criar edifícios funcionais com necessidades líquidas nulas de energia.</a:t>
            </a:r>
          </a:p>
          <a:p>
            <a:r>
              <a:rPr lang="pt-PT" sz="1200" kern="1200" dirty="0">
                <a:solidFill>
                  <a:schemeClr val="tx1"/>
                </a:solidFill>
                <a:effectLst/>
                <a:latin typeface="+mn-lt"/>
                <a:ea typeface="+mn-ea"/>
                <a:cs typeface="+mn-cs"/>
              </a:rPr>
              <a:t>Na década de 1980, quando os cientistas descobriram a relação entre a destruição da camada de ozono e os fluidos frigorigéneos nocivos, a ASHRAE desempenhou um papel fundamental na identificação e transição para a eliminação progressiva dos fluidos frigorigéneos CFC e </a:t>
            </a:r>
            <a:r>
              <a:rPr lang="pt-PT" sz="1200" kern="1200" dirty="0" err="1">
                <a:solidFill>
                  <a:schemeClr val="tx1"/>
                </a:solidFill>
                <a:effectLst/>
                <a:latin typeface="+mn-lt"/>
                <a:ea typeface="+mn-ea"/>
                <a:cs typeface="+mn-cs"/>
              </a:rPr>
              <a:t>HCFC</a:t>
            </a:r>
            <a:r>
              <a:rPr lang="pt-PT" sz="1200" kern="1200" dirty="0">
                <a:solidFill>
                  <a:schemeClr val="tx1"/>
                </a:solidFill>
                <a:effectLst/>
                <a:latin typeface="+mn-lt"/>
                <a:ea typeface="+mn-ea"/>
                <a:cs typeface="+mn-cs"/>
              </a:rPr>
              <a:t> responsáveis pela destruição da camada de ozono, permitindo assim a recuperação atmosférica.</a:t>
            </a:r>
          </a:p>
          <a:p>
            <a:r>
              <a:rPr lang="pt-PT" sz="1200" kern="1200" dirty="0">
                <a:solidFill>
                  <a:schemeClr val="tx1"/>
                </a:solidFill>
                <a:effectLst/>
                <a:latin typeface="+mn-lt"/>
                <a:ea typeface="+mn-ea"/>
                <a:cs typeface="+mn-cs"/>
              </a:rPr>
              <a:t>Nos últimos anos, durante a pandemia de COVID-19, agimos rapidamente para identificar vias de transmissão e orientar gestores e operadores de edifícios, a fim de minimizar o risco para os ocupantes, salvando muitas vidas. Os nossos esforços de descarbonização nos últimos quatro anos trouxeram o conceito de redução das emissões de carbono no ciclo de vida dos edifícios para o centro da indústria, abrindo caminho para um futuro de carbono líquido zero.</a:t>
            </a:r>
          </a:p>
          <a:p>
            <a:r>
              <a:rPr lang="pt-PT" sz="1200" b="1" kern="1200" dirty="0">
                <a:solidFill>
                  <a:schemeClr val="tx1"/>
                </a:solidFill>
                <a:effectLst/>
                <a:latin typeface="+mn-lt"/>
                <a:ea typeface="+mn-ea"/>
                <a:cs typeface="+mn-cs"/>
              </a:rPr>
              <a:t>Mas será que fizemos o suficiente para garantir que o ambiente construído de hoje cumpre com a promessa de ser saudável? Criamos ambientes que nos permitem abrigar-nos no sentido mais amplo da palavra?</a:t>
            </a:r>
            <a:endParaRPr lang="pt-PT" sz="1200" kern="1200" dirty="0">
              <a:solidFill>
                <a:schemeClr val="tx1"/>
              </a:solidFill>
              <a:effectLst/>
              <a:latin typeface="+mn-lt"/>
              <a:ea typeface="+mn-ea"/>
              <a:cs typeface="+mn-cs"/>
            </a:endParaRPr>
          </a:p>
          <a:p>
            <a:pPr>
              <a:buNone/>
            </a:pPr>
            <a:endParaRPr lang="en-US" dirty="0"/>
          </a:p>
        </p:txBody>
      </p:sp>
      <p:sp>
        <p:nvSpPr>
          <p:cNvPr id="4" name="Slide Number Placeholder 3"/>
          <p:cNvSpPr>
            <a:spLocks noGrp="1"/>
          </p:cNvSpPr>
          <p:nvPr>
            <p:ph type="sldNum" sz="quarter" idx="5"/>
          </p:nvPr>
        </p:nvSpPr>
        <p:spPr/>
        <p:txBody>
          <a:bodyPr/>
          <a:lstStyle/>
          <a:p>
            <a:fld id="{6530FFFC-F11F-45F5-B9F6-C18DF1C80D49}" type="slidenum">
              <a:rPr lang="en-US" smtClean="0"/>
              <a:t>7</a:t>
            </a:fld>
            <a:endParaRPr lang="en-US"/>
          </a:p>
        </p:txBody>
      </p:sp>
    </p:spTree>
    <p:extLst>
      <p:ext uri="{BB962C8B-B14F-4D97-AF65-F5344CB8AC3E}">
        <p14:creationId xmlns:p14="http://schemas.microsoft.com/office/powerpoint/2010/main" val="379212221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pt-PT" sz="1200" kern="1200" dirty="0">
                <a:solidFill>
                  <a:schemeClr val="tx1"/>
                </a:solidFill>
                <a:effectLst/>
                <a:latin typeface="+mn-lt"/>
                <a:ea typeface="+mn-ea"/>
                <a:cs typeface="+mn-cs"/>
              </a:rPr>
              <a:t>Apesar das nossas grandes conquistas como indústria, continuamos a encontrar edifícios projetados, construídos, operados e mantidos que comprometem nossa saúde e bem-estar, em vez de nos proteger, garantir nosso conforto ou nos ajudar a realizar todo o nosso potencial. Os nossos esforços para alcançar elevados níveis de eficiência energética nos edifícios causaram, por vezes, impactos negativos, embora não intencionais, na qualidade do ar interior. A Síndrome do Edifício Doente de meados da década de 1980 tem sido um exemplo de como uma interpretação inadequada do controlo da humidade, ventilação e emissão de compostos orgânicos voláteis em materiais de construção levou ao crescimento de bolores e, consequentemente, afetou a saúde dos ocupantes. Outro exemplo ocorreu no final dos anos 90 com a redução dos requisitos de ventilação de ar novo exterior após a proibição do tabaco. Embora a intenção fosse melhorar a eficiência energética, alguns acreditam que essas taxas de ventilação mais baixas podem ter contribuído negativamente para a propagação de doenças infeciosas como a gripe ou, muitos anos depois, a pandemia de COVID-19. </a:t>
            </a:r>
          </a:p>
          <a:p>
            <a:r>
              <a:rPr lang="pt-PT" sz="1200" kern="1200" dirty="0">
                <a:solidFill>
                  <a:schemeClr val="tx1"/>
                </a:solidFill>
                <a:effectLst/>
                <a:latin typeface="+mn-lt"/>
                <a:ea typeface="+mn-ea"/>
                <a:cs typeface="+mn-cs"/>
              </a:rPr>
              <a:t>Por vezes, "fazer uma boa ação" pode ter resultados adversos ou consequências não intencionais. Mas engenharia é aprender com os nossos desafios, refinar nossa abordagem e encontrar soluções, e é exatamente isso que a ASHRAE faz muito bem. </a:t>
            </a:r>
            <a:r>
              <a:rPr lang="pt-PT" sz="1200" b="1" kern="1200" dirty="0">
                <a:solidFill>
                  <a:schemeClr val="tx1"/>
                </a:solidFill>
                <a:effectLst/>
                <a:latin typeface="+mn-lt"/>
                <a:ea typeface="+mn-ea"/>
                <a:cs typeface="+mn-cs"/>
              </a:rPr>
              <a:t>Agora que fizemos avanços significativos na eficiência energética, é hora de virar a nossa atenção para a Qualidade do Ambiente Interior (</a:t>
            </a:r>
            <a:r>
              <a:rPr lang="pt-PT" sz="1200" b="1" kern="1200" dirty="0" err="1">
                <a:solidFill>
                  <a:schemeClr val="tx1"/>
                </a:solidFill>
                <a:effectLst/>
                <a:latin typeface="+mn-lt"/>
                <a:ea typeface="+mn-ea"/>
                <a:cs typeface="+mn-cs"/>
              </a:rPr>
              <a:t>IEQ</a:t>
            </a:r>
            <a:r>
              <a:rPr lang="pt-PT" sz="1200" b="1" kern="1200" dirty="0">
                <a:solidFill>
                  <a:schemeClr val="tx1"/>
                </a:solidFill>
                <a:effectLst/>
                <a:latin typeface="+mn-lt"/>
                <a:ea typeface="+mn-ea"/>
                <a:cs typeface="+mn-cs"/>
              </a:rPr>
              <a:t>)</a:t>
            </a:r>
            <a:r>
              <a:rPr lang="pt-PT" sz="1200" b="1" kern="1200" baseline="30000" dirty="0">
                <a:solidFill>
                  <a:schemeClr val="tx1"/>
                </a:solidFill>
                <a:effectLst/>
                <a:latin typeface="+mn-lt"/>
                <a:ea typeface="+mn-ea"/>
                <a:cs typeface="+mn-cs"/>
              </a:rPr>
              <a:t> (2)</a:t>
            </a:r>
            <a:r>
              <a:rPr lang="pt-PT" sz="1200" b="1" kern="1200" dirty="0">
                <a:solidFill>
                  <a:schemeClr val="tx1"/>
                </a:solidFill>
                <a:effectLst/>
                <a:latin typeface="+mn-lt"/>
                <a:ea typeface="+mn-ea"/>
                <a:cs typeface="+mn-cs"/>
              </a:rPr>
              <a:t>, com o mesmo nível de atenção.</a:t>
            </a:r>
            <a:endParaRPr lang="pt-PT" sz="1200" kern="1200" dirty="0">
              <a:solidFill>
                <a:schemeClr val="tx1"/>
              </a:solidFill>
              <a:effectLst/>
              <a:latin typeface="+mn-lt"/>
              <a:ea typeface="+mn-ea"/>
              <a:cs typeface="+mn-cs"/>
            </a:endParaRPr>
          </a:p>
          <a:p>
            <a:pPr marL="0" marR="0">
              <a:lnSpc>
                <a:spcPct val="107000"/>
              </a:lnSpc>
              <a:spcAft>
                <a:spcPts val="800"/>
              </a:spcAft>
              <a:buNone/>
            </a:pPr>
            <a:endParaRPr lang="en-US" sz="1800" b="1"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6530FFFC-F11F-45F5-B9F6-C18DF1C80D49}" type="slidenum">
              <a:rPr lang="en-US" smtClean="0"/>
              <a:t>8</a:t>
            </a:fld>
            <a:endParaRPr lang="en-US"/>
          </a:p>
        </p:txBody>
      </p:sp>
    </p:spTree>
    <p:extLst>
      <p:ext uri="{BB962C8B-B14F-4D97-AF65-F5344CB8AC3E}">
        <p14:creationId xmlns:p14="http://schemas.microsoft.com/office/powerpoint/2010/main" val="40761948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pt-PT" sz="1200" kern="1200" dirty="0">
                <a:solidFill>
                  <a:schemeClr val="tx1"/>
                </a:solidFill>
                <a:effectLst/>
                <a:latin typeface="+mn-lt"/>
                <a:ea typeface="+mn-ea"/>
                <a:cs typeface="+mn-cs"/>
              </a:rPr>
              <a:t>Qualquer pessoa que tenha ido fazer uma caminhada rápida, na floresta ou no bairro numa manhã fria de outono, pode atestar o valor do ar limpo e fresco. Aguça a concentração e perceção, melhora o humor, e melhora o desempenho físico.</a:t>
            </a:r>
          </a:p>
          <a:p>
            <a:r>
              <a:rPr lang="pt-PT" sz="1200" kern="1200" dirty="0">
                <a:solidFill>
                  <a:schemeClr val="tx1"/>
                </a:solidFill>
                <a:effectLst/>
                <a:latin typeface="+mn-lt"/>
                <a:ea typeface="+mn-ea"/>
                <a:cs typeface="+mn-cs"/>
              </a:rPr>
              <a:t>Os escuteiros são ensinados que, ao montar uma tenda para a noite, é essencial orientar a abertura para longe da fogueira para evitar a entrada de fumo, bem como para garantir uma ventilação adequada para evitar a condensação. Aproveito sempre a oportunidade para partilhar com os meus escuteiros os ensinamentos da norma ASHRAE 62.2 e a importância de uma ventilação adequada durante as nossas excursões. É claro que </a:t>
            </a:r>
            <a:r>
              <a:rPr lang="pt-PT" sz="1200" i="1" kern="1200" dirty="0">
                <a:solidFill>
                  <a:schemeClr val="tx1"/>
                </a:solidFill>
                <a:effectLst/>
                <a:latin typeface="+mn-lt"/>
                <a:ea typeface="+mn-ea"/>
                <a:cs typeface="+mn-cs"/>
              </a:rPr>
              <a:t>os batedores</a:t>
            </a:r>
            <a:r>
              <a:rPr lang="pt-PT" sz="1200" kern="1200" dirty="0">
                <a:solidFill>
                  <a:schemeClr val="tx1"/>
                </a:solidFill>
                <a:effectLst/>
                <a:latin typeface="+mn-lt"/>
                <a:ea typeface="+mn-ea"/>
                <a:cs typeface="+mn-cs"/>
              </a:rPr>
              <a:t> reviram os olhos quando explico como esta norma especifica a localização correta das entradas de ar e das taxas de ventilação em edifícios residenciais.</a:t>
            </a:r>
          </a:p>
          <a:p>
            <a:r>
              <a:rPr lang="pt-PT" sz="1200" kern="1200" dirty="0">
                <a:solidFill>
                  <a:schemeClr val="tx1"/>
                </a:solidFill>
                <a:effectLst/>
                <a:latin typeface="+mn-lt"/>
                <a:ea typeface="+mn-ea"/>
                <a:cs typeface="+mn-cs"/>
              </a:rPr>
              <a:t>A</a:t>
            </a:r>
            <a:r>
              <a:rPr lang="pt-PT" sz="1200" b="1" kern="1200" dirty="0">
                <a:solidFill>
                  <a:schemeClr val="tx1"/>
                </a:solidFill>
                <a:effectLst/>
                <a:latin typeface="+mn-lt"/>
                <a:ea typeface="+mn-ea"/>
                <a:cs typeface="+mn-cs"/>
              </a:rPr>
              <a:t> qualidade do ar interior</a:t>
            </a:r>
            <a:r>
              <a:rPr lang="pt-PT" sz="1200" kern="1200" dirty="0">
                <a:solidFill>
                  <a:schemeClr val="tx1"/>
                </a:solidFill>
                <a:effectLst/>
                <a:latin typeface="+mn-lt"/>
                <a:ea typeface="+mn-ea"/>
                <a:cs typeface="+mn-cs"/>
              </a:rPr>
              <a:t>,</a:t>
            </a:r>
            <a:r>
              <a:rPr lang="pt-PT" sz="1200" b="1" kern="1200" dirty="0">
                <a:solidFill>
                  <a:schemeClr val="tx1"/>
                </a:solidFill>
                <a:effectLst/>
                <a:latin typeface="+mn-lt"/>
                <a:ea typeface="+mn-ea"/>
                <a:cs typeface="+mn-cs"/>
              </a:rPr>
              <a:t> </a:t>
            </a:r>
            <a:r>
              <a:rPr lang="pt-PT" sz="1200" b="1" kern="1200" dirty="0" err="1">
                <a:solidFill>
                  <a:schemeClr val="tx1"/>
                </a:solidFill>
                <a:effectLst/>
                <a:latin typeface="+mn-lt"/>
                <a:ea typeface="+mn-ea"/>
                <a:cs typeface="+mn-cs"/>
              </a:rPr>
              <a:t>IAQ</a:t>
            </a:r>
            <a:r>
              <a:rPr lang="pt-PT" sz="1200" b="1" kern="1200" baseline="30000" dirty="0">
                <a:solidFill>
                  <a:schemeClr val="tx1"/>
                </a:solidFill>
                <a:effectLst/>
                <a:latin typeface="+mn-lt"/>
                <a:ea typeface="+mn-ea"/>
                <a:cs typeface="+mn-cs"/>
              </a:rPr>
              <a:t> (1)</a:t>
            </a:r>
            <a:r>
              <a:rPr lang="pt-PT" sz="1200" kern="1200" dirty="0">
                <a:solidFill>
                  <a:schemeClr val="tx1"/>
                </a:solidFill>
                <a:effectLst/>
                <a:latin typeface="+mn-lt"/>
                <a:ea typeface="+mn-ea"/>
                <a:cs typeface="+mn-cs"/>
              </a:rPr>
              <a:t>, não é menos importante nos edifícios. Os seres humanos respiram aproximadamente 15.000 litros de ar por dia. Não é surpresa, portanto, que a má qualidade do ar interior nos edifícios tenha consequências significativas para a saúde global, afetando milhões de pessoas anualmente. A Organização Mundial da Saúde (OMS) estima que 3,2 milhões de mortes por ano são atribuíveis à poluição em ambientes fechados, incluindo 237.000 mortes de crianças menores de cinco anos. A exposição a longo prazo a poluentes, alérgenos e compostos orgânicos voláteis aumenta o risco de doenças cardíacas, acidente vascular cerebral, cancro de pulmão e infeções respiratórias menores. As partículas finas podem penetrar profundamente nos tecidos pulmonares, causando problemas respiratórios crónicos e reduzindo a função pulmonar, especialmente em crianças e idosos. A má qualidade do ar interior está também associada a um aumento da ansiedade, depressão e fadiga, possivelmente devido à exposição a produtos químicos e à redução dos níveis de oxigénio. Nos países em desenvolvimento ou nas economias emergentes, a dependência de combustíveis sólidos para cozinhar e ar condicionado aumenta significativamente a exposição a poluentes nocivos, especialmente em mulheres e crianças pequenas.</a:t>
            </a:r>
            <a:endParaRPr lang="en-US" sz="180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6530FFFC-F11F-45F5-B9F6-C18DF1C80D49}" type="slidenum">
              <a:rPr lang="en-US" smtClean="0"/>
              <a:t>9</a:t>
            </a:fld>
            <a:endParaRPr lang="en-US"/>
          </a:p>
        </p:txBody>
      </p:sp>
    </p:spTree>
    <p:extLst>
      <p:ext uri="{BB962C8B-B14F-4D97-AF65-F5344CB8AC3E}">
        <p14:creationId xmlns:p14="http://schemas.microsoft.com/office/powerpoint/2010/main" val="34118931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pt-PT" sz="1200" kern="1200" dirty="0">
                <a:solidFill>
                  <a:schemeClr val="tx1"/>
                </a:solidFill>
                <a:effectLst/>
                <a:latin typeface="+mn-lt"/>
                <a:ea typeface="+mn-ea"/>
                <a:cs typeface="+mn-cs"/>
              </a:rPr>
              <a:t>O</a:t>
            </a:r>
            <a:r>
              <a:rPr lang="pt-PT" sz="1200" b="1" kern="1200" dirty="0">
                <a:solidFill>
                  <a:schemeClr val="tx1"/>
                </a:solidFill>
                <a:effectLst/>
                <a:latin typeface="+mn-lt"/>
                <a:ea typeface="+mn-ea"/>
                <a:cs typeface="+mn-cs"/>
              </a:rPr>
              <a:t> conforto térmico</a:t>
            </a:r>
            <a:r>
              <a:rPr lang="pt-PT" sz="1200" kern="1200" dirty="0">
                <a:solidFill>
                  <a:schemeClr val="tx1"/>
                </a:solidFill>
                <a:effectLst/>
                <a:latin typeface="+mn-lt"/>
                <a:ea typeface="+mn-ea"/>
                <a:cs typeface="+mn-cs"/>
              </a:rPr>
              <a:t> é um fator importante, quer seja quando se decide dormir num saco à intempérie numa noite fria de outono ou quando se considera como otimizar a produtividade dos trabalhadores num edifício de escritórios. Muitas vezes, pensamos no conforto térmico em termos do que se lê no termostato. No entanto, ASHRAE diz-nos que existem muitos fatores que afetam a perceção térmica das pessoas. Todos nos lembramos de uma "experiência de conforto térmico", como quando nos sentimos quentes num dia de verão e procuramos sombra numa floresta ou sentimos frio enquanto caminhamos por um parque de estacionamento subterrâneo. Alguma vez andaram por um caminho e viram uma cobra ou salamandra a aquecer-se numa rocha? Ou já se sentaram ao sol para se aquecer numa manhã fria de primavera? Este é o poder do calor radiante e por isso o desempenho do edifício é tão importante. Outro exemplo é quando, num dia quente e húmido, uma brisa leve fornece a quantidade certa de arrefecimento para nos sentirmos à vontade. Este é o poder das altas velocidades do ar. A nossa perceção de conforto térmico também muda consoante a roupa que vestimos e as atividades que realizamos.</a:t>
            </a:r>
          </a:p>
          <a:p>
            <a:r>
              <a:rPr lang="pt-PT" sz="1200" kern="1200" dirty="0">
                <a:solidFill>
                  <a:schemeClr val="tx1"/>
                </a:solidFill>
                <a:effectLst/>
                <a:latin typeface="+mn-lt"/>
                <a:ea typeface="+mn-ea"/>
                <a:cs typeface="+mn-cs"/>
              </a:rPr>
              <a:t>Embora as instruções de temperatura do ar estejam incluídas nos códigos e sejam fáceis de interpretar, elas não representam o conforto térmico real. Durante o meu ano presidencial, celebraremos o 60º aniversário da </a:t>
            </a:r>
            <a:r>
              <a:rPr lang="pt-PT" sz="1200" i="1" kern="1200" dirty="0">
                <a:solidFill>
                  <a:schemeClr val="tx1"/>
                </a:solidFill>
                <a:effectLst/>
                <a:latin typeface="+mn-lt"/>
                <a:ea typeface="+mn-ea"/>
                <a:cs typeface="+mn-cs"/>
              </a:rPr>
              <a:t>Norma ASHRAE 55: Condições Térmicas Ambientais para Ocupação Humana</a:t>
            </a:r>
            <a:r>
              <a:rPr lang="pt-PT" sz="1200" kern="1200" dirty="0">
                <a:solidFill>
                  <a:schemeClr val="tx1"/>
                </a:solidFill>
                <a:effectLst/>
                <a:latin typeface="+mn-lt"/>
                <a:ea typeface="+mn-ea"/>
                <a:cs typeface="+mn-cs"/>
              </a:rPr>
              <a:t>. A pesquisa mostrou que, quando os espaços com o standard 55, o desconforto é reduzido e são criados ambientes que melhoram a aprendizagem e aumentam a produtividade. Um benefício adicional da criação de espaços compatíveis, primeiro com a arquitetura e depois com a definição da envolvente e das instalações, é alcançar um ambiente confortável usando a menor quantidade de energia para manter níveis adequados de temperatura e humidade.</a:t>
            </a:r>
          </a:p>
          <a:p>
            <a:r>
              <a:rPr lang="pt-PT" sz="1200" kern="1200" dirty="0">
                <a:solidFill>
                  <a:schemeClr val="tx1"/>
                </a:solidFill>
                <a:effectLst/>
                <a:latin typeface="+mn-lt"/>
                <a:ea typeface="+mn-ea"/>
                <a:cs typeface="+mn-cs"/>
              </a:rPr>
              <a:t>Na verdade, tenho um excelente exemplo de como garantir que o conforto térmico ideal possa gerar grandes benefícios em termos de eficiência energética.</a:t>
            </a:r>
          </a:p>
          <a:p>
            <a:r>
              <a:rPr lang="pt-PT" sz="1200" b="1" kern="1200" dirty="0">
                <a:solidFill>
                  <a:schemeClr val="tx1"/>
                </a:solidFill>
                <a:effectLst/>
                <a:latin typeface="+mn-lt"/>
                <a:ea typeface="+mn-ea"/>
                <a:cs typeface="+mn-cs"/>
              </a:rPr>
              <a:t>Tenho a certeza de que já terão estado num hotel, edifício de escritórios ou centro de convenções num clima quente e húmido, e sentiram demasiado frio para se sentirem confortáveis, estou errado? </a:t>
            </a:r>
            <a:r>
              <a:rPr lang="pt-PT" sz="1200" kern="1200" dirty="0">
                <a:solidFill>
                  <a:schemeClr val="tx1"/>
                </a:solidFill>
                <a:effectLst/>
                <a:latin typeface="+mn-lt"/>
                <a:ea typeface="+mn-ea"/>
                <a:cs typeface="+mn-cs"/>
              </a:rPr>
              <a:t>É provável que tenham mesmo tido necessidade de recorrer a um casaco ou camisola. Atualmente, os utilizadores de ar condicionado costumam baixar o </a:t>
            </a:r>
            <a:r>
              <a:rPr lang="pt-PT" sz="1200" i="1" kern="1200" dirty="0">
                <a:solidFill>
                  <a:schemeClr val="tx1"/>
                </a:solidFill>
                <a:effectLst/>
                <a:latin typeface="+mn-lt"/>
                <a:ea typeface="+mn-ea"/>
                <a:cs typeface="+mn-cs"/>
              </a:rPr>
              <a:t>set-point</a:t>
            </a:r>
            <a:r>
              <a:rPr lang="pt-PT" sz="1200" kern="1200" dirty="0">
                <a:solidFill>
                  <a:schemeClr val="tx1"/>
                </a:solidFill>
                <a:effectLst/>
                <a:latin typeface="+mn-lt"/>
                <a:ea typeface="+mn-ea"/>
                <a:cs typeface="+mn-cs"/>
              </a:rPr>
              <a:t> da temperatura no termostato para controlar a humidade. Isto provoca um sobrearrefecimento e, consequentemente, um consumo de energia muito mais elevado. Este problema persiste mesmo quando se utilizam os equipamentos de ar condicionado mais eficientes do mercado, e não se limita aos espaços de arrefecimento em edifícios, mas é um tema comum em muitos setores de arrefecimento. Embora nossa indústria tenha continuamente otimizado os níveis de eficiência de seus equipamentos e sistemas para atender e exceder as categorias de eficiência, essas melhorias se concentraram na gestão da temperatura (ou carga sensível) e pouca atenção foi dada ao controlo da humidade (ou carga latente) em espaços interiores. Configurar o equipamento para ser capaz de gerir simultaneamente a humidade e a temperatura ambiente podem fazer uma diferença significativa. Uma demonstração prática deste potencial foi realizada no Global </a:t>
            </a:r>
            <a:r>
              <a:rPr lang="pt-PT" sz="1200" i="1" kern="1200" dirty="0">
                <a:solidFill>
                  <a:schemeClr val="tx1"/>
                </a:solidFill>
                <a:effectLst/>
                <a:latin typeface="+mn-lt"/>
                <a:ea typeface="+mn-ea"/>
                <a:cs typeface="+mn-cs"/>
              </a:rPr>
              <a:t>Cooling </a:t>
            </a:r>
            <a:r>
              <a:rPr lang="pt-PT" sz="1200" i="1" kern="1200" dirty="0" err="1">
                <a:solidFill>
                  <a:schemeClr val="tx1"/>
                </a:solidFill>
                <a:effectLst/>
                <a:latin typeface="+mn-lt"/>
                <a:ea typeface="+mn-ea"/>
                <a:cs typeface="+mn-cs"/>
              </a:rPr>
              <a:t>Prize</a:t>
            </a:r>
            <a:r>
              <a:rPr lang="pt-PT" sz="1200" i="1" kern="1200" dirty="0">
                <a:solidFill>
                  <a:schemeClr val="tx1"/>
                </a:solidFill>
                <a:effectLst/>
                <a:latin typeface="+mn-lt"/>
                <a:ea typeface="+mn-ea"/>
                <a:cs typeface="+mn-cs"/>
              </a:rPr>
              <a:t> </a:t>
            </a:r>
            <a:r>
              <a:rPr lang="pt-PT" sz="1200" i="1" kern="1200" dirty="0" err="1">
                <a:solidFill>
                  <a:schemeClr val="tx1"/>
                </a:solidFill>
                <a:effectLst/>
                <a:latin typeface="+mn-lt"/>
                <a:ea typeface="+mn-ea"/>
                <a:cs typeface="+mn-cs"/>
              </a:rPr>
              <a:t>Competition</a:t>
            </a:r>
            <a:r>
              <a:rPr lang="pt-PT" sz="1200" i="1" kern="1200" dirty="0">
                <a:solidFill>
                  <a:schemeClr val="tx1"/>
                </a:solidFill>
                <a:effectLst/>
                <a:latin typeface="+mn-lt"/>
                <a:ea typeface="+mn-ea"/>
                <a:cs typeface="+mn-cs"/>
              </a:rPr>
              <a:t> do </a:t>
            </a:r>
            <a:r>
              <a:rPr lang="pt-PT" sz="1200" i="1" kern="1200" dirty="0" err="1">
                <a:solidFill>
                  <a:schemeClr val="tx1"/>
                </a:solidFill>
                <a:effectLst/>
                <a:latin typeface="+mn-lt"/>
                <a:ea typeface="+mn-ea"/>
                <a:cs typeface="+mn-cs"/>
              </a:rPr>
              <a:t>Rocky</a:t>
            </a:r>
            <a:r>
              <a:rPr lang="pt-PT" sz="1200" i="1" kern="1200" dirty="0">
                <a:solidFill>
                  <a:schemeClr val="tx1"/>
                </a:solidFill>
                <a:effectLst/>
                <a:latin typeface="+mn-lt"/>
                <a:ea typeface="+mn-ea"/>
                <a:cs typeface="+mn-cs"/>
              </a:rPr>
              <a:t> </a:t>
            </a:r>
            <a:r>
              <a:rPr lang="pt-PT" sz="1200" kern="1200" dirty="0" err="1">
                <a:solidFill>
                  <a:schemeClr val="tx1"/>
                </a:solidFill>
                <a:effectLst/>
                <a:latin typeface="+mn-lt"/>
                <a:ea typeface="+mn-ea"/>
                <a:cs typeface="+mn-cs"/>
              </a:rPr>
              <a:t>Mountain</a:t>
            </a:r>
            <a:r>
              <a:rPr lang="pt-PT" sz="1200" i="1" kern="1200" dirty="0">
                <a:solidFill>
                  <a:schemeClr val="tx1"/>
                </a:solidFill>
                <a:effectLst/>
                <a:latin typeface="+mn-lt"/>
                <a:ea typeface="+mn-ea"/>
                <a:cs typeface="+mn-cs"/>
              </a:rPr>
              <a:t> Institute</a:t>
            </a:r>
            <a:r>
              <a:rPr lang="pt-PT" sz="1200" kern="1200" dirty="0">
                <a:solidFill>
                  <a:schemeClr val="tx1"/>
                </a:solidFill>
                <a:effectLst/>
                <a:latin typeface="+mn-lt"/>
                <a:ea typeface="+mn-ea"/>
                <a:cs typeface="+mn-cs"/>
              </a:rPr>
              <a:t>. Foi demonstrado que, ao deixar de utilizar apenas a temperatura como indicador em condições onde a gestão da humidade é crucial, os equipamentos de ar condicionado podem desumidificar de forma eficaz e eficiente sem a necessidade de arrefecer significativamente o espaço. Muitos testes de laboratório, bem como nove meses de testes de campo em "</a:t>
            </a:r>
            <a:r>
              <a:rPr lang="pt-PT" sz="1200" i="1" kern="1200" dirty="0">
                <a:solidFill>
                  <a:schemeClr val="tx1"/>
                </a:solidFill>
                <a:effectLst/>
                <a:latin typeface="+mn-lt"/>
                <a:ea typeface="+mn-ea"/>
                <a:cs typeface="+mn-cs"/>
              </a:rPr>
              <a:t>Palava </a:t>
            </a:r>
            <a:r>
              <a:rPr lang="pt-PT" sz="1200" i="1" kern="1200" dirty="0" err="1">
                <a:solidFill>
                  <a:schemeClr val="tx1"/>
                </a:solidFill>
                <a:effectLst/>
                <a:latin typeface="+mn-lt"/>
                <a:ea typeface="+mn-ea"/>
                <a:cs typeface="+mn-cs"/>
              </a:rPr>
              <a:t>City</a:t>
            </a:r>
            <a:r>
              <a:rPr lang="pt-PT" sz="1200" i="1" kern="1200" dirty="0">
                <a:solidFill>
                  <a:schemeClr val="tx1"/>
                </a:solidFill>
                <a:effectLst/>
                <a:latin typeface="+mn-lt"/>
                <a:ea typeface="+mn-ea"/>
                <a:cs typeface="+mn-cs"/>
              </a:rPr>
              <a:t>",</a:t>
            </a:r>
            <a:r>
              <a:rPr lang="pt-PT" sz="1200" kern="1200" dirty="0">
                <a:solidFill>
                  <a:schemeClr val="tx1"/>
                </a:solidFill>
                <a:effectLst/>
                <a:latin typeface="+mn-lt"/>
                <a:ea typeface="+mn-ea"/>
                <a:cs typeface="+mn-cs"/>
              </a:rPr>
              <a:t> Índia, mostraram que as unidades de tratamento de ar otimizadas para condições do mundo real e controlando a humidade e a temperatura, consumiram 50% menos energia para atender às necessidades de conforto do que os produtos típicos disponíveis no mercado indiano. Mais de 40% dessa economia de energia veio da eliminação do arrefecimento excessivo.</a:t>
            </a:r>
            <a:endParaRPr lang="en-US" dirty="0"/>
          </a:p>
        </p:txBody>
      </p:sp>
      <p:sp>
        <p:nvSpPr>
          <p:cNvPr id="4" name="Slide Number Placeholder 3"/>
          <p:cNvSpPr>
            <a:spLocks noGrp="1"/>
          </p:cNvSpPr>
          <p:nvPr>
            <p:ph type="sldNum" sz="quarter" idx="5"/>
          </p:nvPr>
        </p:nvSpPr>
        <p:spPr/>
        <p:txBody>
          <a:bodyPr/>
          <a:lstStyle/>
          <a:p>
            <a:fld id="{6530FFFC-F11F-45F5-B9F6-C18DF1C80D49}" type="slidenum">
              <a:rPr lang="en-US" smtClean="0"/>
              <a:t>10</a:t>
            </a:fld>
            <a:endParaRPr lang="en-US"/>
          </a:p>
        </p:txBody>
      </p:sp>
    </p:spTree>
    <p:extLst>
      <p:ext uri="{BB962C8B-B14F-4D97-AF65-F5344CB8AC3E}">
        <p14:creationId xmlns:p14="http://schemas.microsoft.com/office/powerpoint/2010/main" val="225009264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A0C4C2-10E1-4964-B78F-3D989463349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B91C73C-E378-62EC-6AA4-03A5DD8FAAA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7E1AE59-1F0F-DF67-FCC8-F84908852E74}"/>
              </a:ext>
            </a:extLst>
          </p:cNvPr>
          <p:cNvSpPr>
            <a:spLocks noGrp="1"/>
          </p:cNvSpPr>
          <p:nvPr>
            <p:ph type="body" idx="1"/>
          </p:nvPr>
        </p:nvSpPr>
        <p:spPr/>
        <p:txBody>
          <a:bodyPr/>
          <a:lstStyle/>
          <a:p>
            <a:pPr marL="0" marR="0">
              <a:lnSpc>
                <a:spcPct val="105000"/>
              </a:lnSpc>
              <a:spcAft>
                <a:spcPts val="800"/>
              </a:spcAft>
            </a:pPr>
            <a:r>
              <a:rPr lang="pt-PT" sz="1200" b="1" kern="1200" dirty="0">
                <a:solidFill>
                  <a:schemeClr val="tx1"/>
                </a:solidFill>
                <a:effectLst/>
                <a:latin typeface="+mn-lt"/>
                <a:ea typeface="+mn-ea"/>
                <a:cs typeface="+mn-cs"/>
              </a:rPr>
              <a:t>Tenho a certeza de que já terão estado num hotel, edifício de escritórios ou centro de convenções num clima quente e húmido, e sentiram demasiado frio para se sentirem confortáveis, estou errado? </a:t>
            </a:r>
            <a:r>
              <a:rPr lang="pt-PT" sz="1200" kern="1200" dirty="0">
                <a:solidFill>
                  <a:schemeClr val="tx1"/>
                </a:solidFill>
                <a:effectLst/>
                <a:latin typeface="+mn-lt"/>
                <a:ea typeface="+mn-ea"/>
                <a:cs typeface="+mn-cs"/>
              </a:rPr>
              <a:t>É provável que tenham mesmo tido necessidade de recorrer a um casaco ou camisola. Atualmente, os utilizadores de ar condicionado costumam baixar o </a:t>
            </a:r>
            <a:r>
              <a:rPr lang="pt-PT" sz="1200" i="1" kern="1200" dirty="0">
                <a:solidFill>
                  <a:schemeClr val="tx1"/>
                </a:solidFill>
                <a:effectLst/>
                <a:latin typeface="+mn-lt"/>
                <a:ea typeface="+mn-ea"/>
                <a:cs typeface="+mn-cs"/>
              </a:rPr>
              <a:t>set-point</a:t>
            </a:r>
            <a:r>
              <a:rPr lang="pt-PT" sz="1200" kern="1200" dirty="0">
                <a:solidFill>
                  <a:schemeClr val="tx1"/>
                </a:solidFill>
                <a:effectLst/>
                <a:latin typeface="+mn-lt"/>
                <a:ea typeface="+mn-ea"/>
                <a:cs typeface="+mn-cs"/>
              </a:rPr>
              <a:t> da temperatura no termostato para controlar a humidade. Isto provoca um sobrearrefecimento e, consequentemente, um consumo de energia muito mais elevado. Este problema persiste mesmo quando se utilizam os equipamentos de ar condicionado mais eficientes do mercado, e não se limita aos espaços de arrefecimento em edifícios, mas é um tema comum em muitos setores de arrefecimento. Embora nossa indústria tenha continuamente otimizado os níveis de eficiência de seus equipamentos e sistemas para atender e exceder as categorias de eficiência, essas melhorias se concentraram na gestão da temperatura (ou carga sensível) e pouca atenção foi dada ao controlo da humidade (ou carga latente) em espaços interiores. Configurar o equipamento para ser capaz de gerir simultaneamente a humidade e a temperatura ambiente podem fazer uma diferença significativa. </a:t>
            </a:r>
            <a:endParaRPr lang="en-US" dirty="0"/>
          </a:p>
        </p:txBody>
      </p:sp>
      <p:sp>
        <p:nvSpPr>
          <p:cNvPr id="4" name="Slide Number Placeholder 3">
            <a:extLst>
              <a:ext uri="{FF2B5EF4-FFF2-40B4-BE49-F238E27FC236}">
                <a16:creationId xmlns:a16="http://schemas.microsoft.com/office/drawing/2014/main" id="{CBF69C1B-3D6A-32F9-27D8-29C43B0B56DA}"/>
              </a:ext>
            </a:extLst>
          </p:cNvPr>
          <p:cNvSpPr>
            <a:spLocks noGrp="1"/>
          </p:cNvSpPr>
          <p:nvPr>
            <p:ph type="sldNum" sz="quarter" idx="5"/>
          </p:nvPr>
        </p:nvSpPr>
        <p:spPr/>
        <p:txBody>
          <a:bodyPr/>
          <a:lstStyle/>
          <a:p>
            <a:fld id="{6530FFFC-F11F-45F5-B9F6-C18DF1C80D49}" type="slidenum">
              <a:rPr lang="en-US" smtClean="0"/>
              <a:t>11</a:t>
            </a:fld>
            <a:endParaRPr lang="en-US"/>
          </a:p>
        </p:txBody>
      </p:sp>
    </p:spTree>
    <p:extLst>
      <p:ext uri="{BB962C8B-B14F-4D97-AF65-F5344CB8AC3E}">
        <p14:creationId xmlns:p14="http://schemas.microsoft.com/office/powerpoint/2010/main" val="52720157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6"/>
        <p:cNvGrpSpPr/>
        <p:nvPr/>
      </p:nvGrpSpPr>
      <p:grpSpPr>
        <a:xfrm>
          <a:off x="0" y="0"/>
          <a:ext cx="0" cy="0"/>
          <a:chOff x="0" y="0"/>
          <a:chExt cx="0" cy="0"/>
        </a:xfrm>
      </p:grpSpPr>
      <p:sp>
        <p:nvSpPr>
          <p:cNvPr id="157" name="Google Shape;157;g278953d5ff6_0_39: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marR="0">
              <a:lnSpc>
                <a:spcPct val="105000"/>
              </a:lnSpc>
              <a:spcAft>
                <a:spcPts val="800"/>
              </a:spcAft>
            </a:pPr>
            <a:r>
              <a:rPr lang="pt-PT" sz="1200" kern="1200" dirty="0">
                <a:solidFill>
                  <a:schemeClr val="tx1"/>
                </a:solidFill>
                <a:effectLst/>
                <a:latin typeface="+mn-lt"/>
                <a:ea typeface="+mn-ea"/>
                <a:cs typeface="+mn-cs"/>
              </a:rPr>
              <a:t>Uma demonstração prática deste potencial foi realizada no Global </a:t>
            </a:r>
            <a:r>
              <a:rPr lang="pt-PT" sz="1200" i="1" kern="1200" dirty="0">
                <a:solidFill>
                  <a:schemeClr val="tx1"/>
                </a:solidFill>
                <a:effectLst/>
                <a:latin typeface="+mn-lt"/>
                <a:ea typeface="+mn-ea"/>
                <a:cs typeface="+mn-cs"/>
              </a:rPr>
              <a:t>Cooling </a:t>
            </a:r>
            <a:r>
              <a:rPr lang="pt-PT" sz="1200" i="1" kern="1200" dirty="0" err="1">
                <a:solidFill>
                  <a:schemeClr val="tx1"/>
                </a:solidFill>
                <a:effectLst/>
                <a:latin typeface="+mn-lt"/>
                <a:ea typeface="+mn-ea"/>
                <a:cs typeface="+mn-cs"/>
              </a:rPr>
              <a:t>Prize</a:t>
            </a:r>
            <a:r>
              <a:rPr lang="pt-PT" sz="1200" i="1" kern="1200" dirty="0">
                <a:solidFill>
                  <a:schemeClr val="tx1"/>
                </a:solidFill>
                <a:effectLst/>
                <a:latin typeface="+mn-lt"/>
                <a:ea typeface="+mn-ea"/>
                <a:cs typeface="+mn-cs"/>
              </a:rPr>
              <a:t> </a:t>
            </a:r>
            <a:r>
              <a:rPr lang="pt-PT" sz="1200" i="1" kern="1200" dirty="0" err="1">
                <a:solidFill>
                  <a:schemeClr val="tx1"/>
                </a:solidFill>
                <a:effectLst/>
                <a:latin typeface="+mn-lt"/>
                <a:ea typeface="+mn-ea"/>
                <a:cs typeface="+mn-cs"/>
              </a:rPr>
              <a:t>Competition</a:t>
            </a:r>
            <a:r>
              <a:rPr lang="pt-PT" sz="1200" i="1" kern="1200" dirty="0">
                <a:solidFill>
                  <a:schemeClr val="tx1"/>
                </a:solidFill>
                <a:effectLst/>
                <a:latin typeface="+mn-lt"/>
                <a:ea typeface="+mn-ea"/>
                <a:cs typeface="+mn-cs"/>
              </a:rPr>
              <a:t> do </a:t>
            </a:r>
            <a:r>
              <a:rPr lang="pt-PT" sz="1200" i="1" kern="1200" dirty="0" err="1">
                <a:solidFill>
                  <a:schemeClr val="tx1"/>
                </a:solidFill>
                <a:effectLst/>
                <a:latin typeface="+mn-lt"/>
                <a:ea typeface="+mn-ea"/>
                <a:cs typeface="+mn-cs"/>
              </a:rPr>
              <a:t>Rocky</a:t>
            </a:r>
            <a:r>
              <a:rPr lang="pt-PT" sz="1200" i="1" kern="1200" dirty="0">
                <a:solidFill>
                  <a:schemeClr val="tx1"/>
                </a:solidFill>
                <a:effectLst/>
                <a:latin typeface="+mn-lt"/>
                <a:ea typeface="+mn-ea"/>
                <a:cs typeface="+mn-cs"/>
              </a:rPr>
              <a:t> </a:t>
            </a:r>
            <a:r>
              <a:rPr lang="pt-PT" sz="1200" kern="1200" dirty="0" err="1">
                <a:solidFill>
                  <a:schemeClr val="tx1"/>
                </a:solidFill>
                <a:effectLst/>
                <a:latin typeface="+mn-lt"/>
                <a:ea typeface="+mn-ea"/>
                <a:cs typeface="+mn-cs"/>
              </a:rPr>
              <a:t>Mountain</a:t>
            </a:r>
            <a:r>
              <a:rPr lang="pt-PT" sz="1200" i="1" kern="1200" dirty="0">
                <a:solidFill>
                  <a:schemeClr val="tx1"/>
                </a:solidFill>
                <a:effectLst/>
                <a:latin typeface="+mn-lt"/>
                <a:ea typeface="+mn-ea"/>
                <a:cs typeface="+mn-cs"/>
              </a:rPr>
              <a:t> Institute</a:t>
            </a:r>
            <a:r>
              <a:rPr lang="pt-PT" sz="1200" kern="1200" dirty="0">
                <a:solidFill>
                  <a:schemeClr val="tx1"/>
                </a:solidFill>
                <a:effectLst/>
                <a:latin typeface="+mn-lt"/>
                <a:ea typeface="+mn-ea"/>
                <a:cs typeface="+mn-cs"/>
              </a:rPr>
              <a:t>. Foi demonstrado que, ao deixar de utilizar apenas a temperatura como indicador em condições onde a gestão da humidade é crucial, os equipamentos de ar condicionado podem desumidificar de forma eficaz e eficiente sem a necessidade de arrefecer significativamente o espaço. Muitos testes de laboratório, bem como nove meses de testes de campo em "</a:t>
            </a:r>
            <a:r>
              <a:rPr lang="pt-PT" sz="1200" i="1" kern="1200" dirty="0">
                <a:solidFill>
                  <a:schemeClr val="tx1"/>
                </a:solidFill>
                <a:effectLst/>
                <a:latin typeface="+mn-lt"/>
                <a:ea typeface="+mn-ea"/>
                <a:cs typeface="+mn-cs"/>
              </a:rPr>
              <a:t>Palava </a:t>
            </a:r>
            <a:r>
              <a:rPr lang="pt-PT" sz="1200" i="1" kern="1200" dirty="0" err="1">
                <a:solidFill>
                  <a:schemeClr val="tx1"/>
                </a:solidFill>
                <a:effectLst/>
                <a:latin typeface="+mn-lt"/>
                <a:ea typeface="+mn-ea"/>
                <a:cs typeface="+mn-cs"/>
              </a:rPr>
              <a:t>City</a:t>
            </a:r>
            <a:r>
              <a:rPr lang="pt-PT" sz="1200" i="1" kern="1200" dirty="0">
                <a:solidFill>
                  <a:schemeClr val="tx1"/>
                </a:solidFill>
                <a:effectLst/>
                <a:latin typeface="+mn-lt"/>
                <a:ea typeface="+mn-ea"/>
                <a:cs typeface="+mn-cs"/>
              </a:rPr>
              <a:t>",</a:t>
            </a:r>
            <a:r>
              <a:rPr lang="pt-PT" sz="1200" kern="1200" dirty="0">
                <a:solidFill>
                  <a:schemeClr val="tx1"/>
                </a:solidFill>
                <a:effectLst/>
                <a:latin typeface="+mn-lt"/>
                <a:ea typeface="+mn-ea"/>
                <a:cs typeface="+mn-cs"/>
              </a:rPr>
              <a:t> Índia, mostraram que as unidades de tratamento de ar otimizadas para condições do mundo real e controlando a humidade e a temperatura, consumiram 50% menos energia para atender às necessidades de conforto do que os produtos típicos disponíveis no mercado indiano. Mais de 40% dessa economia de energia veio da eliminação do arrefecimento excessivo.</a:t>
            </a:r>
            <a:endParaRPr dirty="0"/>
          </a:p>
        </p:txBody>
      </p:sp>
      <p:sp>
        <p:nvSpPr>
          <p:cNvPr id="158" name="Google Shape;158;g278953d5ff6_0_3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pt-PT" sz="1200" b="1" kern="1200" dirty="0">
                <a:solidFill>
                  <a:schemeClr val="tx1"/>
                </a:solidFill>
                <a:effectLst/>
                <a:latin typeface="+mn-lt"/>
                <a:ea typeface="+mn-ea"/>
                <a:cs typeface="+mn-cs"/>
              </a:rPr>
              <a:t>Quantos de vós aqui presentes hoje sofreram com o ruído nos novos ambientes de trabalho de teto baixo? Ou distraiu-se com o ruído gerado por uma unidade de tratamento de ar ou pelo compressor de uma unidade de ar condicionado?</a:t>
            </a:r>
            <a:endParaRPr lang="pt-PT" sz="1200" kern="1200" dirty="0">
              <a:solidFill>
                <a:schemeClr val="tx1"/>
              </a:solidFill>
              <a:effectLst/>
              <a:latin typeface="+mn-lt"/>
              <a:ea typeface="+mn-ea"/>
              <a:cs typeface="+mn-cs"/>
            </a:endParaRPr>
          </a:p>
          <a:p>
            <a:r>
              <a:rPr lang="pt-PT" sz="1200" kern="1200" dirty="0">
                <a:solidFill>
                  <a:schemeClr val="tx1"/>
                </a:solidFill>
                <a:effectLst/>
                <a:latin typeface="+mn-lt"/>
                <a:ea typeface="+mn-ea"/>
                <a:cs typeface="+mn-cs"/>
              </a:rPr>
              <a:t>A</a:t>
            </a:r>
            <a:r>
              <a:rPr lang="pt-PT" sz="1200" b="1" kern="1200" dirty="0">
                <a:solidFill>
                  <a:schemeClr val="tx1"/>
                </a:solidFill>
                <a:effectLst/>
                <a:latin typeface="+mn-lt"/>
                <a:ea typeface="+mn-ea"/>
                <a:cs typeface="+mn-cs"/>
              </a:rPr>
              <a:t> acústica</a:t>
            </a:r>
            <a:r>
              <a:rPr lang="pt-PT" sz="1200" kern="1200" dirty="0">
                <a:solidFill>
                  <a:schemeClr val="tx1"/>
                </a:solidFill>
                <a:effectLst/>
                <a:latin typeface="+mn-lt"/>
                <a:ea typeface="+mn-ea"/>
                <a:cs typeface="+mn-cs"/>
              </a:rPr>
              <a:t> desempenha um papel vital na configuração do ambiente interior, influenciando diretamente o conforto, a saúde e a produtividade geral dos seus ocupantes. Em espaços fechados, como escritórios, escolas e residências, o projeto acústico inadequado pode levar a ruídos excessivos, ecos e reverberação sonora, o que pode causar desconforto, stresse e diminuição da concentração. Em ambientes de trabalho, altos níveis de ruído podem dificultar a comunicação, reduzir a concentração e diminuir a produtividade. Um estudo do </a:t>
            </a:r>
            <a:r>
              <a:rPr lang="pt-PT" sz="1200" i="1" kern="1200" dirty="0">
                <a:solidFill>
                  <a:schemeClr val="tx1"/>
                </a:solidFill>
                <a:effectLst/>
                <a:latin typeface="+mn-lt"/>
                <a:ea typeface="+mn-ea"/>
                <a:cs typeface="+mn-cs"/>
              </a:rPr>
              <a:t>British Council for </a:t>
            </a:r>
            <a:r>
              <a:rPr lang="pt-PT" sz="1200" i="1" kern="1200" dirty="0" err="1">
                <a:solidFill>
                  <a:schemeClr val="tx1"/>
                </a:solidFill>
                <a:effectLst/>
                <a:latin typeface="+mn-lt"/>
                <a:ea typeface="+mn-ea"/>
                <a:cs typeface="+mn-cs"/>
              </a:rPr>
              <a:t>Offices</a:t>
            </a:r>
            <a:r>
              <a:rPr lang="pt-PT" sz="1200" i="1" kern="1200" dirty="0">
                <a:solidFill>
                  <a:schemeClr val="tx1"/>
                </a:solidFill>
                <a:effectLst/>
                <a:latin typeface="+mn-lt"/>
                <a:ea typeface="+mn-ea"/>
                <a:cs typeface="+mn-cs"/>
              </a:rPr>
              <a:t> </a:t>
            </a:r>
            <a:r>
              <a:rPr lang="pt-PT" sz="1200" kern="1200" dirty="0">
                <a:solidFill>
                  <a:schemeClr val="tx1"/>
                </a:solidFill>
                <a:effectLst/>
                <a:latin typeface="+mn-lt"/>
                <a:ea typeface="+mn-ea"/>
                <a:cs typeface="+mn-cs"/>
              </a:rPr>
              <a:t>concluiu que melhorias na acústica podem reduzir os erros em 48% para tarefas que exigem concentração. O ruído excessivo no local de trabalho pode reduzir a produtividade em até 66% e aumentar os níveis de stress, o que, por sua vez, aumenta o risco de doenças cardiovasculares. O ruído é a principal fonte de reclamações em espaços de escritório fechados de plano aberto, com 70% dos funcionários afirmando que o ruído afeta sua capacidade de concentração.</a:t>
            </a:r>
          </a:p>
          <a:p>
            <a:r>
              <a:rPr lang="pt-PT" sz="1200" kern="1200" dirty="0">
                <a:solidFill>
                  <a:schemeClr val="tx1"/>
                </a:solidFill>
                <a:effectLst/>
                <a:latin typeface="+mn-lt"/>
                <a:ea typeface="+mn-ea"/>
                <a:cs typeface="+mn-cs"/>
              </a:rPr>
              <a:t>Da mesma forma, em ambientes educacionais, uma acústica deficiente pode afetar a inteligibilidade da fala, dificultando a compreensão clara das aulas pelos alunos. Uma gestão acústica eficaz não só melhora a clareza e a comunicação, como também contribui para o bem-estar mental, reduzindo o stress e a fadiga relacionados com o ruído.</a:t>
            </a:r>
          </a:p>
          <a:p>
            <a:r>
              <a:rPr lang="pt-PT" sz="1200" kern="1200" dirty="0">
                <a:solidFill>
                  <a:schemeClr val="tx1"/>
                </a:solidFill>
                <a:effectLst/>
                <a:latin typeface="+mn-lt"/>
                <a:ea typeface="+mn-ea"/>
                <a:cs typeface="+mn-cs"/>
              </a:rPr>
              <a:t>Além disso, uma acústica adequada pode contribuir significativamente para a funcionalidade geral dos espaços interiores. Um bom projeto acústico também desempenha um papel na promoção de ambientes relaxantes, como hotéis ou edifícios residenciais, onde o controle de ruído impacta diretamente na qualidade do sono e relaxamento.</a:t>
            </a:r>
          </a:p>
          <a:p>
            <a:r>
              <a:rPr lang="pt-PT" sz="1200" kern="1200" dirty="0">
                <a:solidFill>
                  <a:schemeClr val="tx1"/>
                </a:solidFill>
                <a:effectLst/>
                <a:latin typeface="+mn-lt"/>
                <a:ea typeface="+mn-ea"/>
                <a:cs typeface="+mn-cs"/>
              </a:rPr>
              <a:t>Durante muitos acampamentos, conduzi a minha própria pesquisa pessoal, na acústica e descobri que o som de grilos e rãs-touro torna quase impossível para 95% dos alunos do ensino médio adormecer em tendas depois de escurecer!</a:t>
            </a:r>
            <a:endParaRPr lang="en-US" sz="180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6530FFFC-F11F-45F5-B9F6-C18DF1C80D49}" type="slidenum">
              <a:rPr lang="en-US" smtClean="0"/>
              <a:t>13</a:t>
            </a:fld>
            <a:endParaRPr lang="en-US"/>
          </a:p>
        </p:txBody>
      </p:sp>
    </p:spTree>
    <p:extLst>
      <p:ext uri="{BB962C8B-B14F-4D97-AF65-F5344CB8AC3E}">
        <p14:creationId xmlns:p14="http://schemas.microsoft.com/office/powerpoint/2010/main" val="234410844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pt-PT" sz="1200" b="1" kern="1200" dirty="0">
                <a:solidFill>
                  <a:schemeClr val="tx1"/>
                </a:solidFill>
                <a:effectLst/>
                <a:latin typeface="+mn-lt"/>
                <a:ea typeface="+mn-ea"/>
                <a:cs typeface="+mn-cs"/>
              </a:rPr>
              <a:t>Já reparam como um nascer ou pôr do sol pode mudar instantaneamente o vosso humor? </a:t>
            </a:r>
            <a:endParaRPr lang="pt-PT" sz="1200" kern="1200" dirty="0">
              <a:solidFill>
                <a:schemeClr val="tx1"/>
              </a:solidFill>
              <a:effectLst/>
              <a:latin typeface="+mn-lt"/>
              <a:ea typeface="+mn-ea"/>
              <a:cs typeface="+mn-cs"/>
            </a:endParaRPr>
          </a:p>
          <a:p>
            <a:r>
              <a:rPr lang="pt-PT" sz="1200" kern="1200" dirty="0">
                <a:solidFill>
                  <a:schemeClr val="tx1"/>
                </a:solidFill>
                <a:effectLst/>
                <a:latin typeface="+mn-lt"/>
                <a:ea typeface="+mn-ea"/>
                <a:cs typeface="+mn-cs"/>
              </a:rPr>
              <a:t>Seja vê-lo de uma rocha alta na estrada ou a caminho do trabalho, paro sempre e aprecio-os.</a:t>
            </a:r>
          </a:p>
          <a:p>
            <a:r>
              <a:rPr lang="pt-PT" sz="1200" kern="1200" dirty="0">
                <a:solidFill>
                  <a:schemeClr val="tx1"/>
                </a:solidFill>
                <a:effectLst/>
                <a:latin typeface="+mn-lt"/>
                <a:ea typeface="+mn-ea"/>
                <a:cs typeface="+mn-cs"/>
              </a:rPr>
              <a:t>A iluminação artificial e a luz natural desempenham um papel crucial na saúde e produtividade em ambientes interiores. A luz adequada regula o ritmo circadiano, influenciando sono, humor e bem-estar. Condições de iluminação adequadas podem melhorar a qualidade do sono, apoiar as funções biológicas e ajudar a mitigar os sintomas de fadiga, stresse e transtornos de humor. Por outro lado, a iluminação inadequada ou projetada incorretamente –seja ela muito fraca, excessivamente brilhante ou com baixa qualidade espectral– pode levar a fadiga ocular, dores de cabeça e aumento dos níveis de stresse, afetando negativamente a saúde mental e física.</a:t>
            </a:r>
          </a:p>
          <a:p>
            <a:r>
              <a:rPr lang="pt-PT" sz="1200" kern="1200" dirty="0">
                <a:solidFill>
                  <a:schemeClr val="tx1"/>
                </a:solidFill>
                <a:effectLst/>
                <a:latin typeface="+mn-lt"/>
                <a:ea typeface="+mn-ea"/>
                <a:cs typeface="+mn-cs"/>
              </a:rPr>
              <a:t>Além dos benefícios para a saúde, a iluminação adequadamente projetada melhora a concentração, a função cognitiva e o desempenho geral do trabalho. Pesquisas indicam que ambientes com níveis adequados de luz e composição espectral contribuem para maior estado de alerta, redução de erros e aumento da satisfação no trabalho. As soluções de iluminação dinâmica, que se ajustam ao longo do dia para se alinharem com os ritmos biológicos naturais, podem melhorar a concentração e reduzir o esgotamento frequentemente experimentado em locais de trabalho mal iluminados. Um projeto de iluminação cuidadoso, integrando luz natural e iluminação artificial de alta qualidade, é essencial para criar ambientes interiores que promovam bem-estar, conforto e eficiência.</a:t>
            </a:r>
            <a:endParaRPr lang="en-US" dirty="0"/>
          </a:p>
        </p:txBody>
      </p:sp>
      <p:sp>
        <p:nvSpPr>
          <p:cNvPr id="4" name="Slide Number Placeholder 3"/>
          <p:cNvSpPr>
            <a:spLocks noGrp="1"/>
          </p:cNvSpPr>
          <p:nvPr>
            <p:ph type="sldNum" sz="quarter" idx="5"/>
          </p:nvPr>
        </p:nvSpPr>
        <p:spPr/>
        <p:txBody>
          <a:bodyPr/>
          <a:lstStyle/>
          <a:p>
            <a:fld id="{6530FFFC-F11F-45F5-B9F6-C18DF1C80D49}" type="slidenum">
              <a:rPr lang="en-US" smtClean="0"/>
              <a:t>14</a:t>
            </a:fld>
            <a:endParaRPr lang="en-US"/>
          </a:p>
        </p:txBody>
      </p:sp>
    </p:spTree>
    <p:extLst>
      <p:ext uri="{BB962C8B-B14F-4D97-AF65-F5344CB8AC3E}">
        <p14:creationId xmlns:p14="http://schemas.microsoft.com/office/powerpoint/2010/main" val="174378998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pt-PT" sz="1200" kern="1200" dirty="0">
                <a:solidFill>
                  <a:schemeClr val="tx1"/>
                </a:solidFill>
                <a:effectLst/>
                <a:latin typeface="+mn-lt"/>
                <a:ea typeface="+mn-ea"/>
                <a:cs typeface="+mn-cs"/>
              </a:rPr>
              <a:t>Finalmente, nenhum batedor</a:t>
            </a:r>
            <a:r>
              <a:rPr lang="pt-PT" sz="1200" i="1" kern="1200" dirty="0">
                <a:solidFill>
                  <a:schemeClr val="tx1"/>
                </a:solidFill>
                <a:effectLst/>
                <a:latin typeface="+mn-lt"/>
                <a:ea typeface="+mn-ea"/>
                <a:cs typeface="+mn-cs"/>
              </a:rPr>
              <a:t> </a:t>
            </a:r>
            <a:r>
              <a:rPr lang="pt-PT" sz="1200" kern="1200" dirty="0">
                <a:solidFill>
                  <a:schemeClr val="tx1"/>
                </a:solidFill>
                <a:effectLst/>
                <a:latin typeface="+mn-lt"/>
                <a:ea typeface="+mn-ea"/>
                <a:cs typeface="+mn-cs"/>
              </a:rPr>
              <a:t>ou caminhante passará tempo na floresta sem acesso a </a:t>
            </a:r>
            <a:r>
              <a:rPr lang="pt-PT" sz="1200" b="1" kern="1200" dirty="0">
                <a:solidFill>
                  <a:schemeClr val="tx1"/>
                </a:solidFill>
                <a:effectLst/>
                <a:latin typeface="+mn-lt"/>
                <a:ea typeface="+mn-ea"/>
                <a:cs typeface="+mn-cs"/>
              </a:rPr>
              <a:t>água potável</a:t>
            </a:r>
            <a:r>
              <a:rPr lang="pt-PT" sz="1200" kern="1200" dirty="0">
                <a:solidFill>
                  <a:schemeClr val="tx1"/>
                </a:solidFill>
                <a:effectLst/>
                <a:latin typeface="+mn-lt"/>
                <a:ea typeface="+mn-ea"/>
                <a:cs typeface="+mn-cs"/>
              </a:rPr>
              <a:t>, mesmo que isso signifique purificá-la. Ao projetar edifícios, muitos de nós damos como certo que a água que os abastece é limpa e segura. Afinal, o acesso a água potável deve ser um direito humano fundamental! No entanto, este não é o caso nos países em desenvolvimento, e também estamos a constatar que nem sempre é esse o caso no mundo desenvolvido.</a:t>
            </a:r>
          </a:p>
          <a:p>
            <a:r>
              <a:rPr lang="pt-PT" sz="1200" kern="1200" dirty="0">
                <a:solidFill>
                  <a:schemeClr val="tx1"/>
                </a:solidFill>
                <a:effectLst/>
                <a:latin typeface="+mn-lt"/>
                <a:ea typeface="+mn-ea"/>
                <a:cs typeface="+mn-cs"/>
              </a:rPr>
              <a:t>O abastecimento de água contaminada pode causar sérios problemas de saúde, desde doenças respiratórias e gastrointestinais até condições de longo prazo causadas por metais pesados ou produtos químicos. O envelhecimento da infraestrutura, as práticas inadequadas de tratamento de água e os dispositivos de redução de fluxo que aumentam o tempo de permanência da água nas canalizações levaram a um aumento nos casos de doenças transmitidas pela água em países desenvolvidos e em desenvolvimento. Um estudo de 2022 das autoridades de </a:t>
            </a:r>
            <a:r>
              <a:rPr lang="pt-PT" sz="1200" i="1" kern="1200" dirty="0">
                <a:solidFill>
                  <a:schemeClr val="tx1"/>
                </a:solidFill>
                <a:effectLst/>
                <a:latin typeface="+mn-lt"/>
                <a:ea typeface="+mn-ea"/>
                <a:cs typeface="+mn-cs"/>
              </a:rPr>
              <a:t>Hamilton </a:t>
            </a:r>
            <a:r>
              <a:rPr lang="pt-PT" sz="1200" i="1" kern="1200" dirty="0" err="1">
                <a:solidFill>
                  <a:schemeClr val="tx1"/>
                </a:solidFill>
                <a:effectLst/>
                <a:latin typeface="+mn-lt"/>
                <a:ea typeface="+mn-ea"/>
                <a:cs typeface="+mn-cs"/>
              </a:rPr>
              <a:t>Township</a:t>
            </a:r>
            <a:r>
              <a:rPr lang="pt-PT" sz="1200" kern="1200" dirty="0">
                <a:solidFill>
                  <a:schemeClr val="tx1"/>
                </a:solidFill>
                <a:effectLst/>
                <a:latin typeface="+mn-lt"/>
                <a:ea typeface="+mn-ea"/>
                <a:cs typeface="+mn-cs"/>
              </a:rPr>
              <a:t>, Nova Jersey, descobriu que 50% das casas testadas tinham </a:t>
            </a:r>
            <a:r>
              <a:rPr lang="pt-PT" sz="1200" i="1" kern="1200" dirty="0">
                <a:solidFill>
                  <a:schemeClr val="tx1"/>
                </a:solidFill>
                <a:effectLst/>
                <a:latin typeface="+mn-lt"/>
                <a:ea typeface="+mn-ea"/>
                <a:cs typeface="+mn-cs"/>
              </a:rPr>
              <a:t>Legionella</a:t>
            </a:r>
            <a:r>
              <a:rPr lang="pt-PT" sz="1200" kern="1200" dirty="0">
                <a:solidFill>
                  <a:schemeClr val="tx1"/>
                </a:solidFill>
                <a:effectLst/>
                <a:latin typeface="+mn-lt"/>
                <a:ea typeface="+mn-ea"/>
                <a:cs typeface="+mn-cs"/>
              </a:rPr>
              <a:t> em suas fontes de água. Os nossos hospitais, escolas, escritórios e lares de idosos estão ligados ao mesmo sistema. Temos de controlar e tratar a água que abastece os nossos edifícios, tal como fazemos com o ar. A água proveniente de fontes limpas de abastecimento tornou-se um fator crítico na qualidade do ambiente interior.</a:t>
            </a:r>
          </a:p>
          <a:p>
            <a:endParaRPr lang="en-US" dirty="0"/>
          </a:p>
        </p:txBody>
      </p:sp>
      <p:sp>
        <p:nvSpPr>
          <p:cNvPr id="4" name="Slide Number Placeholder 3"/>
          <p:cNvSpPr>
            <a:spLocks noGrp="1"/>
          </p:cNvSpPr>
          <p:nvPr>
            <p:ph type="sldNum" sz="quarter" idx="5"/>
          </p:nvPr>
        </p:nvSpPr>
        <p:spPr/>
        <p:txBody>
          <a:bodyPr/>
          <a:lstStyle/>
          <a:p>
            <a:fld id="{6530FFFC-F11F-45F5-B9F6-C18DF1C80D49}" type="slidenum">
              <a:rPr lang="en-US" smtClean="0"/>
              <a:t>15</a:t>
            </a:fld>
            <a:endParaRPr lang="en-US"/>
          </a:p>
        </p:txBody>
      </p:sp>
    </p:spTree>
    <p:extLst>
      <p:ext uri="{BB962C8B-B14F-4D97-AF65-F5344CB8AC3E}">
        <p14:creationId xmlns:p14="http://schemas.microsoft.com/office/powerpoint/2010/main" val="52985469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pt-PT" sz="1200" kern="1200" dirty="0">
                <a:solidFill>
                  <a:schemeClr val="tx1"/>
                </a:solidFill>
                <a:effectLst/>
                <a:latin typeface="+mn-lt"/>
                <a:ea typeface="+mn-ea"/>
                <a:cs typeface="+mn-cs"/>
              </a:rPr>
              <a:t>A missão da ASHRAE é promover "um ambiente construído saudável e sustentável para todos". Estou muito orgulhoso do trabalho que a ASHRAE tem feito para proteger o nosso clima e o ambiente no exterior, melhorando a eficiência energética, eliminando os fluidos frigorigéneos que empobrecem a camada de ozono, conservando os recursos e descarbonizando os edifícios. Respondemos ao apelo no passado e ajudámos a resolver problemas difíceis em momentos de grande necessidade. Hoje é um novo dia e tempo para mais uma "boa ação". Podemos aproveitar meio século de avanços na eficiência energética dos edifícios e concentrar-nos, a partir de agora, no mesmo esforço no clima e no ambiente interior. Temos de nos tornar impulsionadores de um ambiente interior saudável! </a:t>
            </a:r>
          </a:p>
          <a:p>
            <a:r>
              <a:rPr lang="pt-PT" sz="1200" kern="1200" dirty="0">
                <a:solidFill>
                  <a:schemeClr val="tx1"/>
                </a:solidFill>
                <a:effectLst/>
                <a:latin typeface="+mn-lt"/>
                <a:ea typeface="+mn-ea"/>
                <a:cs typeface="+mn-cs"/>
              </a:rPr>
              <a:t>Não há razão para não conseguirmos alcançar ambos os objetivos, mas isso exigirá uma abordagem equilibrada. Os métodos e a tecnologia existem –não há grandes obstáculos à inovação a ultrapassar.</a:t>
            </a:r>
            <a:endParaRPr lang="en-US" dirty="0"/>
          </a:p>
        </p:txBody>
      </p:sp>
      <p:sp>
        <p:nvSpPr>
          <p:cNvPr id="4" name="Slide Number Placeholder 3"/>
          <p:cNvSpPr>
            <a:spLocks noGrp="1"/>
          </p:cNvSpPr>
          <p:nvPr>
            <p:ph type="sldNum" sz="quarter" idx="5"/>
          </p:nvPr>
        </p:nvSpPr>
        <p:spPr/>
        <p:txBody>
          <a:bodyPr/>
          <a:lstStyle/>
          <a:p>
            <a:fld id="{6530FFFC-F11F-45F5-B9F6-C18DF1C80D49}" type="slidenum">
              <a:rPr lang="en-US" smtClean="0"/>
              <a:t>16</a:t>
            </a:fld>
            <a:endParaRPr lang="en-US"/>
          </a:p>
        </p:txBody>
      </p:sp>
    </p:spTree>
    <p:extLst>
      <p:ext uri="{BB962C8B-B14F-4D97-AF65-F5344CB8AC3E}">
        <p14:creationId xmlns:p14="http://schemas.microsoft.com/office/powerpoint/2010/main" val="285378558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pt-PT" sz="1200" kern="1200" dirty="0">
                <a:solidFill>
                  <a:schemeClr val="tx1"/>
                </a:solidFill>
                <a:effectLst/>
                <a:latin typeface="+mn-lt"/>
                <a:ea typeface="+mn-ea"/>
                <a:cs typeface="+mn-cs"/>
              </a:rPr>
              <a:t>Em suma, equilibrar a eficiência energética com uma boa qualidade ambiental interior, </a:t>
            </a:r>
            <a:r>
              <a:rPr lang="pt-PT" sz="1200" kern="1200" dirty="0" err="1">
                <a:solidFill>
                  <a:schemeClr val="tx1"/>
                </a:solidFill>
                <a:effectLst/>
                <a:latin typeface="+mn-lt"/>
                <a:ea typeface="+mn-ea"/>
                <a:cs typeface="+mn-cs"/>
              </a:rPr>
              <a:t>IEQ</a:t>
            </a:r>
            <a:r>
              <a:rPr lang="pt-PT" sz="1200" kern="1200" baseline="30000" dirty="0">
                <a:solidFill>
                  <a:schemeClr val="tx1"/>
                </a:solidFill>
                <a:effectLst/>
                <a:latin typeface="+mn-lt"/>
                <a:ea typeface="+mn-ea"/>
                <a:cs typeface="+mn-cs"/>
              </a:rPr>
              <a:t> (2)</a:t>
            </a:r>
            <a:r>
              <a:rPr lang="pt-PT" sz="1200" kern="1200" dirty="0">
                <a:solidFill>
                  <a:schemeClr val="tx1"/>
                </a:solidFill>
                <a:effectLst/>
                <a:latin typeface="+mn-lt"/>
                <a:ea typeface="+mn-ea"/>
                <a:cs typeface="+mn-cs"/>
              </a:rPr>
              <a:t>, garante que os edifícios não sejam apenas ambientalmente sustentáveis, mas também favoráveis à saúde e produtividade dos seus ocupantes, beneficiando tanto as pessoas como o planeta.</a:t>
            </a:r>
          </a:p>
          <a:p>
            <a:r>
              <a:rPr lang="pt-PT" sz="1200" kern="1200" dirty="0">
                <a:solidFill>
                  <a:schemeClr val="tx1"/>
                </a:solidFill>
                <a:effectLst/>
                <a:latin typeface="+mn-lt"/>
                <a:ea typeface="+mn-ea"/>
                <a:cs typeface="+mn-cs"/>
              </a:rPr>
              <a:t>Mas, primeiro, devemos "estar preparados". Quando meus filhos Alex, </a:t>
            </a:r>
            <a:r>
              <a:rPr lang="pt-PT" sz="1200" kern="1200" dirty="0" err="1">
                <a:solidFill>
                  <a:schemeClr val="tx1"/>
                </a:solidFill>
                <a:effectLst/>
                <a:latin typeface="+mn-lt"/>
                <a:ea typeface="+mn-ea"/>
                <a:cs typeface="+mn-cs"/>
              </a:rPr>
              <a:t>Colin</a:t>
            </a:r>
            <a:r>
              <a:rPr lang="pt-PT" sz="1200" kern="1200" dirty="0">
                <a:solidFill>
                  <a:schemeClr val="tx1"/>
                </a:solidFill>
                <a:effectLst/>
                <a:latin typeface="+mn-lt"/>
                <a:ea typeface="+mn-ea"/>
                <a:cs typeface="+mn-cs"/>
              </a:rPr>
              <a:t> e eu saímos para caminhadas ou para alguma outra atividade ao ar livre, sempre carregamos um mapa atualizado e mochilas cuidadosamente preparadas. É por isso que o objetivo da minha Presidência nos próximos 12 meses será ajudar-nos a criar um mapa pormenorizado e reunir as ferramentas necessárias, bem como a promover, tanto na nossa sociedade como em toda a indústria, que um ambiente construído verdadeiramente sustentável requer um elevado desempenho, tanto no seu ambiente interior como na minimização dos recursos que consome.</a:t>
            </a:r>
            <a:endParaRPr lang="en-US" sz="180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6530FFFC-F11F-45F5-B9F6-C18DF1C80D49}" type="slidenum">
              <a:rPr lang="en-US" smtClean="0"/>
              <a:t>17</a:t>
            </a:fld>
            <a:endParaRPr lang="en-US"/>
          </a:p>
        </p:txBody>
      </p:sp>
    </p:spTree>
    <p:extLst>
      <p:ext uri="{BB962C8B-B14F-4D97-AF65-F5344CB8AC3E}">
        <p14:creationId xmlns:p14="http://schemas.microsoft.com/office/powerpoint/2010/main" val="174890888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447C26-27EE-0F54-00F5-9D75FEBB2F3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69F6566-3B6C-3162-CB5B-C7883FDB384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56FD6C2-682C-6171-3C14-12DBF0FC3443}"/>
              </a:ext>
            </a:extLst>
          </p:cNvPr>
          <p:cNvSpPr>
            <a:spLocks noGrp="1"/>
          </p:cNvSpPr>
          <p:nvPr>
            <p:ph type="body" idx="1"/>
          </p:nvPr>
        </p:nvSpPr>
        <p:spPr/>
        <p:txBody>
          <a:bodyPr/>
          <a:lstStyle/>
          <a:p>
            <a:r>
              <a:rPr lang="pt-PT" sz="1200" kern="1200" dirty="0">
                <a:solidFill>
                  <a:schemeClr val="tx1"/>
                </a:solidFill>
                <a:effectLst/>
                <a:latin typeface="+mn-lt"/>
                <a:ea typeface="+mn-ea"/>
                <a:cs typeface="+mn-cs"/>
              </a:rPr>
              <a:t>Primeiro, precisamos de um mapa claro e preciso, por isso vamos desenvolver um roteiro abrangente e plurianual para edifícios saudáveis que delineie e atualize os avanços necessários no projeto, operação e manutenção de edifícios para garantir uma qualidade ambiental interior superior. Este roteiro servirá como guia estratégico e quadro de ação para a indústria, estabelecendo objetivos claros e medidas concretas para melhorar a qualidade ambiental interior</a:t>
            </a:r>
            <a:r>
              <a:rPr lang="pt-PT" sz="1200" b="1" kern="1200" dirty="0">
                <a:solidFill>
                  <a:schemeClr val="tx1"/>
                </a:solidFill>
                <a:effectLst/>
                <a:latin typeface="+mn-lt"/>
                <a:ea typeface="+mn-ea"/>
                <a:cs typeface="+mn-cs"/>
              </a:rPr>
              <a:t> </a:t>
            </a:r>
            <a:r>
              <a:rPr lang="pt-PT" sz="1200" kern="1200" dirty="0" err="1">
                <a:solidFill>
                  <a:schemeClr val="tx1"/>
                </a:solidFill>
                <a:effectLst/>
                <a:latin typeface="+mn-lt"/>
                <a:ea typeface="+mn-ea"/>
                <a:cs typeface="+mn-cs"/>
              </a:rPr>
              <a:t>IEQ</a:t>
            </a:r>
            <a:r>
              <a:rPr lang="pt-PT" sz="1200" kern="1200" baseline="30000" dirty="0">
                <a:solidFill>
                  <a:schemeClr val="tx1"/>
                </a:solidFill>
                <a:effectLst/>
                <a:latin typeface="+mn-lt"/>
                <a:ea typeface="+mn-ea"/>
                <a:cs typeface="+mn-cs"/>
              </a:rPr>
              <a:t> (2)</a:t>
            </a:r>
            <a:r>
              <a:rPr lang="pt-PT" sz="1200" kern="1200" dirty="0">
                <a:solidFill>
                  <a:schemeClr val="tx1"/>
                </a:solidFill>
                <a:effectLst/>
                <a:latin typeface="+mn-lt"/>
                <a:ea typeface="+mn-ea"/>
                <a:cs typeface="+mn-cs"/>
              </a:rPr>
              <a:t>, sem comprometer a eficiência energética. O roteiro permitirá:</a:t>
            </a:r>
          </a:p>
          <a:p>
            <a:r>
              <a:rPr lang="pt-PT" sz="1200" kern="1200" dirty="0">
                <a:solidFill>
                  <a:schemeClr val="tx1"/>
                </a:solidFill>
                <a:effectLst/>
                <a:latin typeface="+mn-lt"/>
                <a:ea typeface="+mn-ea"/>
                <a:cs typeface="+mn-cs"/>
              </a:rPr>
              <a:t>• Identificar e documentar as melhores práticas da indústria para alcançar um equilíbrio eficaz entre a saúde dos ocupantes e a eficiência energética nos edifícios.</a:t>
            </a:r>
          </a:p>
          <a:p>
            <a:r>
              <a:rPr lang="pt-PT" sz="1200" kern="1200" dirty="0">
                <a:solidFill>
                  <a:schemeClr val="tx1"/>
                </a:solidFill>
                <a:effectLst/>
                <a:latin typeface="+mn-lt"/>
                <a:ea typeface="+mn-ea"/>
                <a:cs typeface="+mn-cs"/>
              </a:rPr>
              <a:t>• Identificar aspetos não abordados pela pesquisa e normas. Embora a ASHRAE esteja há muito tempo na vanguarda da ciência do ambiente construído, reconhecemos que novas pesquisas são necessárias para enfrentar os desafios emergentes da qualidade ambiental interior, </a:t>
            </a:r>
            <a:r>
              <a:rPr lang="pt-PT" sz="1200" kern="1200" dirty="0" err="1">
                <a:solidFill>
                  <a:schemeClr val="tx1"/>
                </a:solidFill>
                <a:effectLst/>
                <a:latin typeface="+mn-lt"/>
                <a:ea typeface="+mn-ea"/>
                <a:cs typeface="+mn-cs"/>
              </a:rPr>
              <a:t>IEQ</a:t>
            </a:r>
            <a:r>
              <a:rPr lang="pt-PT" sz="1200" kern="1200" baseline="30000" dirty="0">
                <a:solidFill>
                  <a:schemeClr val="tx1"/>
                </a:solidFill>
                <a:effectLst/>
                <a:latin typeface="+mn-lt"/>
                <a:ea typeface="+mn-ea"/>
                <a:cs typeface="+mn-cs"/>
              </a:rPr>
              <a:t> (2)</a:t>
            </a:r>
            <a:r>
              <a:rPr lang="pt-PT" sz="1200" kern="1200" dirty="0">
                <a:solidFill>
                  <a:schemeClr val="tx1"/>
                </a:solidFill>
                <a:effectLst/>
                <a:latin typeface="+mn-lt"/>
                <a:ea typeface="+mn-ea"/>
                <a:cs typeface="+mn-cs"/>
              </a:rPr>
              <a:t>. O roteiro identificará as áreas em que é necessário um maior desenvolvimento e orientará os futuros esforços de investigação.</a:t>
            </a:r>
          </a:p>
          <a:p>
            <a:r>
              <a:rPr lang="pt-PT" sz="1200" kern="1200" dirty="0">
                <a:solidFill>
                  <a:schemeClr val="tx1"/>
                </a:solidFill>
                <a:effectLst/>
                <a:latin typeface="+mn-lt"/>
                <a:ea typeface="+mn-ea"/>
                <a:cs typeface="+mn-cs"/>
              </a:rPr>
              <a:t>• Estabelecer prioridades para melhorar o projeto das instalações.</a:t>
            </a:r>
          </a:p>
          <a:p>
            <a:r>
              <a:rPr lang="pt-PT" sz="1200" kern="1200" dirty="0">
                <a:solidFill>
                  <a:schemeClr val="tx1"/>
                </a:solidFill>
                <a:effectLst/>
                <a:latin typeface="+mn-lt"/>
                <a:ea typeface="+mn-ea"/>
                <a:cs typeface="+mn-cs"/>
              </a:rPr>
              <a:t>• Assegurará a aplicação prática. </a:t>
            </a:r>
          </a:p>
        </p:txBody>
      </p:sp>
      <p:sp>
        <p:nvSpPr>
          <p:cNvPr id="4" name="Slide Number Placeholder 3">
            <a:extLst>
              <a:ext uri="{FF2B5EF4-FFF2-40B4-BE49-F238E27FC236}">
                <a16:creationId xmlns:a16="http://schemas.microsoft.com/office/drawing/2014/main" id="{7DB476B0-E91B-3F1B-8ACC-5D1AAA809129}"/>
              </a:ext>
            </a:extLst>
          </p:cNvPr>
          <p:cNvSpPr>
            <a:spLocks noGrp="1"/>
          </p:cNvSpPr>
          <p:nvPr>
            <p:ph type="sldNum" sz="quarter" idx="5"/>
          </p:nvPr>
        </p:nvSpPr>
        <p:spPr/>
        <p:txBody>
          <a:bodyPr/>
          <a:lstStyle/>
          <a:p>
            <a:fld id="{6530FFFC-F11F-45F5-B9F6-C18DF1C80D49}" type="slidenum">
              <a:rPr lang="en-US" smtClean="0"/>
              <a:t>18</a:t>
            </a:fld>
            <a:endParaRPr lang="en-US"/>
          </a:p>
        </p:txBody>
      </p:sp>
    </p:spTree>
    <p:extLst>
      <p:ext uri="{BB962C8B-B14F-4D97-AF65-F5344CB8AC3E}">
        <p14:creationId xmlns:p14="http://schemas.microsoft.com/office/powerpoint/2010/main" val="189823131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B0B461-6238-7244-08A8-FD805157940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63030CA-4B49-DA7C-CFF1-2D189A6968F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5BEAC23-164C-362E-9E13-9278C3A1CA15}"/>
              </a:ext>
            </a:extLst>
          </p:cNvPr>
          <p:cNvSpPr>
            <a:spLocks noGrp="1"/>
          </p:cNvSpPr>
          <p:nvPr>
            <p:ph type="body" idx="1"/>
          </p:nvPr>
        </p:nvSpPr>
        <p:spPr/>
        <p:txBody>
          <a:bodyPr/>
          <a:lstStyle/>
          <a:p>
            <a:pPr marL="342900" marR="0" lvl="0" indent="-342900">
              <a:lnSpc>
                <a:spcPct val="107000"/>
              </a:lnSpc>
              <a:spcAft>
                <a:spcPts val="800"/>
              </a:spcAft>
              <a:buFont typeface="Symbol" panose="05050102010706020507" pitchFamily="18" charset="2"/>
              <a:buChar char=""/>
            </a:pPr>
            <a:endParaRPr lang="en-US" sz="1800" kern="100" dirty="0">
              <a:effectLst/>
              <a:latin typeface="Aptos" panose="020B0004020202020204" pitchFamily="34" charset="0"/>
              <a:ea typeface="Aptos" panose="020B0004020202020204" pitchFamily="34" charset="0"/>
              <a:cs typeface="Times New Roman" panose="02020603050405020304" pitchFamily="18" charset="0"/>
            </a:endParaRPr>
          </a:p>
          <a:p>
            <a:r>
              <a:rPr lang="pt-PT" sz="1200" kern="1200" dirty="0">
                <a:solidFill>
                  <a:schemeClr val="tx1"/>
                </a:solidFill>
                <a:effectLst/>
                <a:latin typeface="+mn-lt"/>
                <a:ea typeface="+mn-ea"/>
                <a:cs typeface="+mn-cs"/>
              </a:rPr>
              <a:t>Em segundo lugar, a formação e a acessibilidade são fundamentais para integrar a </a:t>
            </a:r>
            <a:r>
              <a:rPr lang="pt-PT" sz="1200" kern="1200" dirty="0" err="1">
                <a:solidFill>
                  <a:schemeClr val="tx1"/>
                </a:solidFill>
                <a:effectLst/>
                <a:latin typeface="+mn-lt"/>
                <a:ea typeface="+mn-ea"/>
                <a:cs typeface="+mn-cs"/>
              </a:rPr>
              <a:t>IEQ</a:t>
            </a:r>
            <a:r>
              <a:rPr lang="pt-PT" sz="1200" kern="1200" baseline="30000" dirty="0">
                <a:solidFill>
                  <a:schemeClr val="tx1"/>
                </a:solidFill>
                <a:effectLst/>
                <a:latin typeface="+mn-lt"/>
                <a:ea typeface="+mn-ea"/>
                <a:cs typeface="+mn-cs"/>
              </a:rPr>
              <a:t> (2)</a:t>
            </a:r>
            <a:r>
              <a:rPr lang="pt-PT" sz="1200" kern="1200" dirty="0">
                <a:solidFill>
                  <a:schemeClr val="tx1"/>
                </a:solidFill>
                <a:effectLst/>
                <a:latin typeface="+mn-lt"/>
                <a:ea typeface="+mn-ea"/>
                <a:cs typeface="+mn-cs"/>
              </a:rPr>
              <a:t> no núcleo da conceção e operação de edifícios. A ASHRAE desenvolverá um conjunto de ferramentas e recursos fáceis de aplicar para fornecer aos profissionais do setor o conhecimento e a orientação necessários para melhorar efetivamente os ambientes internos. </a:t>
            </a:r>
          </a:p>
          <a:p>
            <a:r>
              <a:rPr lang="pt-PT" sz="1200" kern="1200" dirty="0">
                <a:solidFill>
                  <a:schemeClr val="tx1"/>
                </a:solidFill>
                <a:effectLst/>
                <a:latin typeface="+mn-lt"/>
                <a:ea typeface="+mn-ea"/>
                <a:cs typeface="+mn-cs"/>
              </a:rPr>
              <a:t>Esses recursos incluem:</a:t>
            </a:r>
          </a:p>
          <a:p>
            <a:r>
              <a:rPr lang="pt-PT" sz="1200" kern="1200" dirty="0">
                <a:solidFill>
                  <a:schemeClr val="tx1"/>
                </a:solidFill>
                <a:effectLst/>
                <a:latin typeface="+mn-lt"/>
                <a:ea typeface="+mn-ea"/>
                <a:cs typeface="+mn-cs"/>
              </a:rPr>
              <a:t>• Uma plataforma web educacional baseada na qualidade ambiental interior </a:t>
            </a:r>
            <a:r>
              <a:rPr lang="pt-PT" sz="1200" kern="1200" dirty="0" err="1">
                <a:solidFill>
                  <a:schemeClr val="tx1"/>
                </a:solidFill>
                <a:effectLst/>
                <a:latin typeface="+mn-lt"/>
                <a:ea typeface="+mn-ea"/>
                <a:cs typeface="+mn-cs"/>
              </a:rPr>
              <a:t>IEQ</a:t>
            </a:r>
            <a:r>
              <a:rPr lang="pt-PT" sz="1200" kern="1200" baseline="30000" dirty="0">
                <a:solidFill>
                  <a:schemeClr val="tx1"/>
                </a:solidFill>
                <a:effectLst/>
                <a:latin typeface="+mn-lt"/>
                <a:ea typeface="+mn-ea"/>
                <a:cs typeface="+mn-cs"/>
              </a:rPr>
              <a:t> (2)</a:t>
            </a:r>
            <a:r>
              <a:rPr lang="pt-PT" sz="1200" kern="1200" dirty="0">
                <a:solidFill>
                  <a:schemeClr val="tx1"/>
                </a:solidFill>
                <a:effectLst/>
                <a:latin typeface="+mn-lt"/>
                <a:ea typeface="+mn-ea"/>
                <a:cs typeface="+mn-cs"/>
              </a:rPr>
              <a:t>, que servirá como um </a:t>
            </a:r>
            <a:r>
              <a:rPr lang="pt-PT" sz="1200" i="1" kern="1200" dirty="0" err="1">
                <a:solidFill>
                  <a:schemeClr val="tx1"/>
                </a:solidFill>
                <a:effectLst/>
                <a:latin typeface="+mn-lt"/>
                <a:ea typeface="+mn-ea"/>
                <a:cs typeface="+mn-cs"/>
              </a:rPr>
              <a:t>hub</a:t>
            </a:r>
            <a:r>
              <a:rPr lang="pt-PT" sz="1200" kern="1200" dirty="0">
                <a:solidFill>
                  <a:schemeClr val="tx1"/>
                </a:solidFill>
                <a:effectLst/>
                <a:latin typeface="+mn-lt"/>
                <a:ea typeface="+mn-ea"/>
                <a:cs typeface="+mn-cs"/>
              </a:rPr>
              <a:t> de conteúdo e recursos.</a:t>
            </a:r>
          </a:p>
          <a:p>
            <a:r>
              <a:rPr lang="pt-PT" sz="1200" kern="1200" dirty="0">
                <a:solidFill>
                  <a:schemeClr val="tx1"/>
                </a:solidFill>
                <a:effectLst/>
                <a:latin typeface="+mn-lt"/>
                <a:ea typeface="+mn-ea"/>
                <a:cs typeface="+mn-cs"/>
              </a:rPr>
              <a:t>•</a:t>
            </a:r>
            <a:r>
              <a:rPr lang="pt-PT" sz="1200" i="1" kern="1200" dirty="0">
                <a:solidFill>
                  <a:schemeClr val="tx1"/>
                </a:solidFill>
                <a:effectLst/>
                <a:latin typeface="+mn-lt"/>
                <a:ea typeface="+mn-ea"/>
                <a:cs typeface="+mn-cs"/>
              </a:rPr>
              <a:t> </a:t>
            </a:r>
            <a:r>
              <a:rPr lang="pt-PT" sz="1200" i="1" kern="1200" dirty="0" err="1">
                <a:solidFill>
                  <a:schemeClr val="tx1"/>
                </a:solidFill>
                <a:effectLst/>
                <a:latin typeface="+mn-lt"/>
                <a:ea typeface="+mn-ea"/>
                <a:cs typeface="+mn-cs"/>
              </a:rPr>
              <a:t>Checklists</a:t>
            </a:r>
            <a:r>
              <a:rPr lang="pt-PT" sz="1200" kern="1200" dirty="0">
                <a:solidFill>
                  <a:schemeClr val="tx1"/>
                </a:solidFill>
                <a:effectLst/>
                <a:latin typeface="+mn-lt"/>
                <a:ea typeface="+mn-ea"/>
                <a:cs typeface="+mn-cs"/>
              </a:rPr>
              <a:t> da qualidade do ar interior </a:t>
            </a:r>
            <a:r>
              <a:rPr lang="pt-PT" sz="1200" kern="1200" dirty="0" err="1">
                <a:solidFill>
                  <a:schemeClr val="tx1"/>
                </a:solidFill>
                <a:effectLst/>
                <a:latin typeface="+mn-lt"/>
                <a:ea typeface="+mn-ea"/>
                <a:cs typeface="+mn-cs"/>
              </a:rPr>
              <a:t>IAQ</a:t>
            </a:r>
            <a:r>
              <a:rPr lang="pt-PT" sz="1200" kern="1200" baseline="30000" dirty="0">
                <a:solidFill>
                  <a:schemeClr val="tx1"/>
                </a:solidFill>
                <a:effectLst/>
                <a:latin typeface="+mn-lt"/>
                <a:ea typeface="+mn-ea"/>
                <a:cs typeface="+mn-cs"/>
              </a:rPr>
              <a:t> (1) </a:t>
            </a:r>
            <a:r>
              <a:rPr lang="pt-PT" sz="1200" kern="1200" dirty="0">
                <a:solidFill>
                  <a:schemeClr val="tx1"/>
                </a:solidFill>
                <a:effectLst/>
                <a:latin typeface="+mn-lt"/>
                <a:ea typeface="+mn-ea"/>
                <a:cs typeface="+mn-cs"/>
              </a:rPr>
              <a:t>disponíveis para download, com o objetivo de avaliar, otimizar e melhorar a qualidade ambiental interior em edifícios novos e existentes.</a:t>
            </a:r>
          </a:p>
          <a:p>
            <a:r>
              <a:rPr lang="pt-PT" sz="1200" kern="1200" dirty="0">
                <a:solidFill>
                  <a:schemeClr val="tx1"/>
                </a:solidFill>
                <a:effectLst/>
                <a:latin typeface="+mn-lt"/>
                <a:ea typeface="+mn-ea"/>
                <a:cs typeface="+mn-cs"/>
              </a:rPr>
              <a:t>• Uma série de vídeos informativos sobre os princípios da qualidade ambiental interior </a:t>
            </a:r>
            <a:r>
              <a:rPr lang="pt-PT" sz="1200" kern="1200" dirty="0" err="1">
                <a:solidFill>
                  <a:schemeClr val="tx1"/>
                </a:solidFill>
                <a:effectLst/>
                <a:latin typeface="+mn-lt"/>
                <a:ea typeface="+mn-ea"/>
                <a:cs typeface="+mn-cs"/>
              </a:rPr>
              <a:t>IEQ</a:t>
            </a:r>
            <a:r>
              <a:rPr lang="pt-PT" sz="1200" kern="1200" baseline="30000" dirty="0">
                <a:solidFill>
                  <a:schemeClr val="tx1"/>
                </a:solidFill>
                <a:effectLst/>
                <a:latin typeface="+mn-lt"/>
                <a:ea typeface="+mn-ea"/>
                <a:cs typeface="+mn-cs"/>
              </a:rPr>
              <a:t> (2)</a:t>
            </a:r>
            <a:r>
              <a:rPr lang="pt-PT" sz="1200" kern="1200" dirty="0">
                <a:solidFill>
                  <a:schemeClr val="tx1"/>
                </a:solidFill>
                <a:effectLst/>
                <a:latin typeface="+mn-lt"/>
                <a:ea typeface="+mn-ea"/>
                <a:cs typeface="+mn-cs"/>
              </a:rPr>
              <a:t>, focados em profissionais de projetos de edifícios, bem como proprietários, gestores e inquilinos, a fim de aumentar a conscientização sobre a relevância de um ambiente interior saudável em seus edifícios.</a:t>
            </a:r>
          </a:p>
          <a:p>
            <a:r>
              <a:rPr lang="pt-PT" sz="1200" kern="1200" dirty="0">
                <a:solidFill>
                  <a:schemeClr val="tx1"/>
                </a:solidFill>
                <a:effectLst/>
                <a:latin typeface="+mn-lt"/>
                <a:ea typeface="+mn-ea"/>
                <a:cs typeface="+mn-cs"/>
              </a:rPr>
              <a:t>• Apresentações nas sessões "</a:t>
            </a:r>
            <a:r>
              <a:rPr lang="pt-PT" sz="1200" i="1" kern="1200" dirty="0">
                <a:solidFill>
                  <a:schemeClr val="tx1"/>
                </a:solidFill>
                <a:effectLst/>
                <a:latin typeface="+mn-lt"/>
                <a:ea typeface="+mn-ea"/>
                <a:cs typeface="+mn-cs"/>
              </a:rPr>
              <a:t>ASHRAE </a:t>
            </a:r>
            <a:r>
              <a:rPr lang="pt-PT" sz="1200" i="1" kern="1200" dirty="0" err="1">
                <a:solidFill>
                  <a:schemeClr val="tx1"/>
                </a:solidFill>
                <a:effectLst/>
                <a:latin typeface="+mn-lt"/>
                <a:ea typeface="+mn-ea"/>
                <a:cs typeface="+mn-cs"/>
              </a:rPr>
              <a:t>Tech</a:t>
            </a:r>
            <a:r>
              <a:rPr lang="pt-PT" sz="1200" i="1" kern="1200" dirty="0">
                <a:solidFill>
                  <a:schemeClr val="tx1"/>
                </a:solidFill>
                <a:effectLst/>
                <a:latin typeface="+mn-lt"/>
                <a:ea typeface="+mn-ea"/>
                <a:cs typeface="+mn-cs"/>
              </a:rPr>
              <a:t> </a:t>
            </a:r>
            <a:r>
              <a:rPr lang="pt-PT" sz="1200" i="1" kern="1200" dirty="0" err="1">
                <a:solidFill>
                  <a:schemeClr val="tx1"/>
                </a:solidFill>
                <a:effectLst/>
                <a:latin typeface="+mn-lt"/>
                <a:ea typeface="+mn-ea"/>
                <a:cs typeface="+mn-cs"/>
              </a:rPr>
              <a:t>Hour</a:t>
            </a:r>
            <a:r>
              <a:rPr lang="pt-PT" sz="1200" kern="1200" dirty="0">
                <a:solidFill>
                  <a:schemeClr val="tx1"/>
                </a:solidFill>
                <a:effectLst/>
                <a:latin typeface="+mn-lt"/>
                <a:ea typeface="+mn-ea"/>
                <a:cs typeface="+mn-cs"/>
              </a:rPr>
              <a:t>" que fornecerão informações detalhadas em áreas como gestão de QAI, controle de humidade, acústica e mitigação de riscos em fontes de abastecimento de água.</a:t>
            </a:r>
            <a:endParaRPr lang="en-US" sz="180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4" name="Slide Number Placeholder 3">
            <a:extLst>
              <a:ext uri="{FF2B5EF4-FFF2-40B4-BE49-F238E27FC236}">
                <a16:creationId xmlns:a16="http://schemas.microsoft.com/office/drawing/2014/main" id="{8FFFC3DB-1433-00A1-7E7D-87A014EC7255}"/>
              </a:ext>
            </a:extLst>
          </p:cNvPr>
          <p:cNvSpPr>
            <a:spLocks noGrp="1"/>
          </p:cNvSpPr>
          <p:nvPr>
            <p:ph type="sldNum" sz="quarter" idx="5"/>
          </p:nvPr>
        </p:nvSpPr>
        <p:spPr/>
        <p:txBody>
          <a:bodyPr/>
          <a:lstStyle/>
          <a:p>
            <a:fld id="{6530FFFC-F11F-45F5-B9F6-C18DF1C80D49}" type="slidenum">
              <a:rPr lang="en-US" smtClean="0"/>
              <a:t>19</a:t>
            </a:fld>
            <a:endParaRPr lang="en-US"/>
          </a:p>
        </p:txBody>
      </p:sp>
    </p:spTree>
    <p:extLst>
      <p:ext uri="{BB962C8B-B14F-4D97-AF65-F5344CB8AC3E}">
        <p14:creationId xmlns:p14="http://schemas.microsoft.com/office/powerpoint/2010/main" val="191033499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8B0D53-EEDC-089B-12AC-B08BFFA24D2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228E2A7-5D6C-CA95-FEF0-DE6C347BADF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2102EC2-9598-ECFE-0865-E846C66E94EF}"/>
              </a:ext>
            </a:extLst>
          </p:cNvPr>
          <p:cNvSpPr>
            <a:spLocks noGrp="1"/>
          </p:cNvSpPr>
          <p:nvPr>
            <p:ph type="body" idx="1"/>
          </p:nvPr>
        </p:nvSpPr>
        <p:spPr/>
        <p:txBody>
          <a:bodyPr/>
          <a:lstStyle/>
          <a:p>
            <a:r>
              <a:rPr lang="pt-PT" sz="1200" kern="1200" dirty="0">
                <a:solidFill>
                  <a:schemeClr val="tx1"/>
                </a:solidFill>
                <a:effectLst/>
                <a:latin typeface="+mn-lt"/>
                <a:ea typeface="+mn-ea"/>
                <a:cs typeface="+mn-cs"/>
              </a:rPr>
              <a:t>E, em terceiro lugar, reconhecemos que a colaboração é central para o trabalho da ASHRAE. Para promover essa colaboração, a ASHRAE organizará e apoiará eventos que reúnam especialistas, formuladores de políticas e profissionais para compartilhar conhecimento e impulsionar o progresso na qualidade ambiental interior.</a:t>
            </a:r>
          </a:p>
          <a:p>
            <a:r>
              <a:rPr lang="pt-PT" sz="1200" kern="1200" dirty="0">
                <a:solidFill>
                  <a:schemeClr val="tx1"/>
                </a:solidFill>
                <a:effectLst/>
                <a:latin typeface="+mn-lt"/>
                <a:ea typeface="+mn-ea"/>
                <a:cs typeface="+mn-cs"/>
              </a:rPr>
              <a:t>No âmbito da </a:t>
            </a:r>
            <a:r>
              <a:rPr lang="pt-PT" sz="1200" b="1" kern="1200" dirty="0">
                <a:solidFill>
                  <a:schemeClr val="tx1"/>
                </a:solidFill>
                <a:effectLst/>
                <a:latin typeface="+mn-lt"/>
                <a:ea typeface="+mn-ea"/>
                <a:cs typeface="+mn-cs"/>
              </a:rPr>
              <a:t>"</a:t>
            </a:r>
            <a:r>
              <a:rPr lang="pt-PT" sz="1200" b="1" i="1" kern="1200" dirty="0">
                <a:solidFill>
                  <a:schemeClr val="tx1"/>
                </a:solidFill>
                <a:effectLst/>
                <a:latin typeface="+mn-lt"/>
                <a:ea typeface="+mn-ea"/>
                <a:cs typeface="+mn-cs"/>
              </a:rPr>
              <a:t>Conferência </a:t>
            </a:r>
            <a:r>
              <a:rPr lang="pt-PT" sz="1200" b="1" i="1" kern="1200" dirty="0" err="1">
                <a:solidFill>
                  <a:schemeClr val="tx1"/>
                </a:solidFill>
                <a:effectLst/>
                <a:latin typeface="+mn-lt"/>
                <a:ea typeface="+mn-ea"/>
                <a:cs typeface="+mn-cs"/>
              </a:rPr>
              <a:t>IEQ</a:t>
            </a:r>
            <a:r>
              <a:rPr lang="pt-PT" sz="1200" b="1" i="1" kern="1200" dirty="0">
                <a:solidFill>
                  <a:schemeClr val="tx1"/>
                </a:solidFill>
                <a:effectLst/>
                <a:latin typeface="+mn-lt"/>
                <a:ea typeface="+mn-ea"/>
                <a:cs typeface="+mn-cs"/>
              </a:rPr>
              <a:t> 2025</a:t>
            </a:r>
            <a:r>
              <a:rPr lang="pt-PT" sz="1200" b="1" kern="1200" dirty="0">
                <a:solidFill>
                  <a:schemeClr val="tx1"/>
                </a:solidFill>
                <a:effectLst/>
                <a:latin typeface="+mn-lt"/>
                <a:ea typeface="+mn-ea"/>
                <a:cs typeface="+mn-cs"/>
              </a:rPr>
              <a:t> da ASHRAE"</a:t>
            </a:r>
            <a:r>
              <a:rPr lang="pt-PT" sz="1200" kern="1200" dirty="0">
                <a:solidFill>
                  <a:schemeClr val="tx1"/>
                </a:solidFill>
                <a:effectLst/>
                <a:latin typeface="+mn-lt"/>
                <a:ea typeface="+mn-ea"/>
                <a:cs typeface="+mn-cs"/>
              </a:rPr>
              <a:t>, organizaremos um seminário e workshop de um dia dedicado à qualidade da água e ao seu impacto na saúde ambiental interior. Este evento centrar-se-á nos contaminantes aquáticos, na prevenção do risco de Legionella e nas estratégias para garantir a qualidade da água potável e da água doméstica nos edifícios. Além da qualidade da água, o seminário abordará os desafios da qualidade ambiental interior, </a:t>
            </a:r>
            <a:r>
              <a:rPr lang="pt-PT" sz="1200" b="1" kern="1200" dirty="0" err="1">
                <a:solidFill>
                  <a:schemeClr val="tx1"/>
                </a:solidFill>
                <a:effectLst/>
                <a:latin typeface="+mn-lt"/>
                <a:ea typeface="+mn-ea"/>
                <a:cs typeface="+mn-cs"/>
              </a:rPr>
              <a:t>IEQ</a:t>
            </a:r>
            <a:r>
              <a:rPr lang="pt-PT" sz="1200" b="1" kern="1200" baseline="30000" dirty="0">
                <a:solidFill>
                  <a:schemeClr val="tx1"/>
                </a:solidFill>
                <a:effectLst/>
                <a:latin typeface="+mn-lt"/>
                <a:ea typeface="+mn-ea"/>
                <a:cs typeface="+mn-cs"/>
              </a:rPr>
              <a:t> (2)</a:t>
            </a:r>
            <a:r>
              <a:rPr lang="pt-PT" sz="1200" kern="1200" dirty="0">
                <a:solidFill>
                  <a:schemeClr val="tx1"/>
                </a:solidFill>
                <a:effectLst/>
                <a:latin typeface="+mn-lt"/>
                <a:ea typeface="+mn-ea"/>
                <a:cs typeface="+mn-cs"/>
              </a:rPr>
              <a:t> em tipos específicos de edifícios, como escolas e lares de idosos, onde a saúde e a segurança dos ocupantes são especialmente críticas.</a:t>
            </a:r>
          </a:p>
          <a:p>
            <a:r>
              <a:rPr lang="pt-PT" sz="1200" kern="1200" dirty="0">
                <a:solidFill>
                  <a:schemeClr val="tx1"/>
                </a:solidFill>
                <a:effectLst/>
                <a:latin typeface="+mn-lt"/>
                <a:ea typeface="+mn-ea"/>
                <a:cs typeface="+mn-cs"/>
              </a:rPr>
              <a:t>Finalmente, o "</a:t>
            </a:r>
            <a:r>
              <a:rPr lang="pt-PT" sz="1200" b="1" i="1" kern="1200" dirty="0">
                <a:solidFill>
                  <a:schemeClr val="tx1"/>
                </a:solidFill>
                <a:effectLst/>
                <a:latin typeface="+mn-lt"/>
                <a:ea typeface="+mn-ea"/>
                <a:cs typeface="+mn-cs"/>
              </a:rPr>
              <a:t>ASHRAE </a:t>
            </a:r>
            <a:r>
              <a:rPr lang="pt-PT" sz="1200" b="1" i="1" kern="1200" dirty="0" err="1">
                <a:solidFill>
                  <a:schemeClr val="tx1"/>
                </a:solidFill>
                <a:effectLst/>
                <a:latin typeface="+mn-lt"/>
                <a:ea typeface="+mn-ea"/>
                <a:cs typeface="+mn-cs"/>
              </a:rPr>
              <a:t>Presidential</a:t>
            </a:r>
            <a:r>
              <a:rPr lang="pt-PT" sz="1200" b="1" i="1" kern="1200" dirty="0">
                <a:solidFill>
                  <a:schemeClr val="tx1"/>
                </a:solidFill>
                <a:effectLst/>
                <a:latin typeface="+mn-lt"/>
                <a:ea typeface="+mn-ea"/>
                <a:cs typeface="+mn-cs"/>
              </a:rPr>
              <a:t> Design </a:t>
            </a:r>
            <a:r>
              <a:rPr lang="pt-PT" sz="1200" b="1" i="1" kern="1200" dirty="0" err="1">
                <a:solidFill>
                  <a:schemeClr val="tx1"/>
                </a:solidFill>
                <a:effectLst/>
                <a:latin typeface="+mn-lt"/>
                <a:ea typeface="+mn-ea"/>
                <a:cs typeface="+mn-cs"/>
              </a:rPr>
              <a:t>Challenge</a:t>
            </a:r>
            <a:r>
              <a:rPr lang="pt-PT" sz="1200" i="1" kern="1200" dirty="0">
                <a:solidFill>
                  <a:schemeClr val="tx1"/>
                </a:solidFill>
                <a:effectLst/>
                <a:latin typeface="+mn-lt"/>
                <a:ea typeface="+mn-ea"/>
                <a:cs typeface="+mn-cs"/>
              </a:rPr>
              <a:t>" </a:t>
            </a:r>
            <a:r>
              <a:rPr lang="pt-PT" sz="1200" kern="1200" dirty="0">
                <a:solidFill>
                  <a:schemeClr val="tx1"/>
                </a:solidFill>
                <a:effectLst/>
                <a:latin typeface="+mn-lt"/>
                <a:ea typeface="+mn-ea"/>
                <a:cs typeface="+mn-cs"/>
              </a:rPr>
              <a:t>colocará a qualidade ambiental interior como tema central deste "</a:t>
            </a:r>
            <a:r>
              <a:rPr lang="pt-PT" sz="1200" i="1" kern="1200" dirty="0">
                <a:solidFill>
                  <a:schemeClr val="tx1"/>
                </a:solidFill>
                <a:effectLst/>
                <a:latin typeface="+mn-lt"/>
                <a:ea typeface="+mn-ea"/>
                <a:cs typeface="+mn-cs"/>
              </a:rPr>
              <a:t>Ano da Sociedade</a:t>
            </a:r>
            <a:r>
              <a:rPr lang="pt-PT" sz="1200" kern="1200" dirty="0">
                <a:solidFill>
                  <a:schemeClr val="tx1"/>
                </a:solidFill>
                <a:effectLst/>
                <a:latin typeface="+mn-lt"/>
                <a:ea typeface="+mn-ea"/>
                <a:cs typeface="+mn-cs"/>
              </a:rPr>
              <a:t>". O desafio deste ano incentivará os capítulos a</a:t>
            </a:r>
            <a:r>
              <a:rPr lang="pt-PT" sz="1200" i="1" kern="1200" dirty="0">
                <a:solidFill>
                  <a:schemeClr val="tx1"/>
                </a:solidFill>
                <a:effectLst/>
                <a:latin typeface="+mn-lt"/>
                <a:ea typeface="+mn-ea"/>
                <a:cs typeface="+mn-cs"/>
              </a:rPr>
              <a:t> desenvolver soluções inovadoras que melhorem a qualidade do ar, o conforto térmico, a iluminação, a acústica e o bem-estar geral dos ocupantes, garantindo simultaneamente a eficiência energética.</a:t>
            </a:r>
            <a:endParaRPr lang="pt-PT" sz="1200" kern="1200" dirty="0">
              <a:solidFill>
                <a:schemeClr val="tx1"/>
              </a:solidFill>
              <a:effectLst/>
              <a:latin typeface="+mn-lt"/>
              <a:ea typeface="+mn-ea"/>
              <a:cs typeface="+mn-cs"/>
            </a:endParaRPr>
          </a:p>
          <a:p>
            <a:r>
              <a:rPr lang="pt-PT" sz="1200" kern="1200" dirty="0">
                <a:solidFill>
                  <a:schemeClr val="tx1"/>
                </a:solidFill>
                <a:effectLst/>
                <a:latin typeface="+mn-lt"/>
                <a:ea typeface="+mn-ea"/>
                <a:cs typeface="+mn-cs"/>
              </a:rPr>
              <a:t>Estas iniciativas reforçarão a mensagem da ASHRAE de que ambientes interiores saudáveis não são um luxo, mas sim uma necessidade. Ao envolver um amplo espectro de partes interessadas, aceleraremos a adoção de práticas operacionais e de design centradas na </a:t>
            </a:r>
            <a:r>
              <a:rPr lang="pt-PT" sz="1200" b="1" kern="1200" dirty="0" err="1">
                <a:solidFill>
                  <a:schemeClr val="tx1"/>
                </a:solidFill>
                <a:effectLst/>
                <a:latin typeface="+mn-lt"/>
                <a:ea typeface="+mn-ea"/>
                <a:cs typeface="+mn-cs"/>
              </a:rPr>
              <a:t>IEQ</a:t>
            </a:r>
            <a:r>
              <a:rPr lang="pt-PT" sz="1200" b="1" kern="1200" baseline="30000" dirty="0">
                <a:solidFill>
                  <a:schemeClr val="tx1"/>
                </a:solidFill>
                <a:effectLst/>
                <a:latin typeface="+mn-lt"/>
                <a:ea typeface="+mn-ea"/>
                <a:cs typeface="+mn-cs"/>
              </a:rPr>
              <a:t> (2)</a:t>
            </a:r>
            <a:r>
              <a:rPr lang="pt-PT" sz="1200" kern="1200" dirty="0">
                <a:solidFill>
                  <a:schemeClr val="tx1"/>
                </a:solidFill>
                <a:effectLst/>
                <a:latin typeface="+mn-lt"/>
                <a:ea typeface="+mn-ea"/>
                <a:cs typeface="+mn-cs"/>
              </a:rPr>
              <a:t> em toda a indústria.</a:t>
            </a:r>
            <a:endParaRPr lang="en-US" sz="180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4" name="Slide Number Placeholder 3">
            <a:extLst>
              <a:ext uri="{FF2B5EF4-FFF2-40B4-BE49-F238E27FC236}">
                <a16:creationId xmlns:a16="http://schemas.microsoft.com/office/drawing/2014/main" id="{620A4E0D-2E1D-5535-6ACA-C2B00C114957}"/>
              </a:ext>
            </a:extLst>
          </p:cNvPr>
          <p:cNvSpPr>
            <a:spLocks noGrp="1"/>
          </p:cNvSpPr>
          <p:nvPr>
            <p:ph type="sldNum" sz="quarter" idx="5"/>
          </p:nvPr>
        </p:nvSpPr>
        <p:spPr/>
        <p:txBody>
          <a:bodyPr/>
          <a:lstStyle/>
          <a:p>
            <a:fld id="{6530FFFC-F11F-45F5-B9F6-C18DF1C80D49}" type="slidenum">
              <a:rPr lang="en-US" smtClean="0"/>
              <a:t>20</a:t>
            </a:fld>
            <a:endParaRPr lang="en-US"/>
          </a:p>
        </p:txBody>
      </p:sp>
    </p:spTree>
    <p:extLst>
      <p:ext uri="{BB962C8B-B14F-4D97-AF65-F5344CB8AC3E}">
        <p14:creationId xmlns:p14="http://schemas.microsoft.com/office/powerpoint/2010/main" val="291821163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pt-PT" sz="1200" kern="1200" dirty="0">
                <a:solidFill>
                  <a:schemeClr val="tx1"/>
                </a:solidFill>
                <a:effectLst/>
                <a:latin typeface="+mn-lt"/>
                <a:ea typeface="+mn-ea"/>
                <a:cs typeface="+mn-cs"/>
              </a:rPr>
              <a:t>Tal como a construção de um abrigo de emergência na floresta requer um planeamento meticuloso, sensibilidade para com o ambiente natural e uma compreensão profunda do que garante a nossa saúde e segurança, também temos de aplicar estes princípios à conceção e funcionamento de edifícios modernos. O nosso trabalho no ambiente construído deve basear-se nas grandes conquistas que alcançámos em matéria de eficiência energética e redução das emissões de carbono. Agora temos de nos certificar de que também promovem o bem-estar e melhoram a produtividade. Os desafios que enfrentamos para melhorar a qualidade do ambiente interior ─ equilibrar a eficiência energética com as necessidades dos ocupantes –não são intransponíveis. Desenvolvemos o conhecimento e as ferramentas para criar edifícios energeticamente eficientes e neutros em carbono. O mesmo pode ser feito com o conhecimento e as ferramentas que tornam possível a criação de edifícios saudáveis, confortáveis e seguros. O que precisamos agora é de um processo que reúna todos estes elementos numa abordagem global. Assim, o futuro do nosso ambiente construído pode ser tão bem projetado e eficaz quanto os abrigos que imaginei quando criança e que tentei construir na floresta. Este é o momento de assumir responsabilidades, contribuir positivamente e fazer "uma boa ação". Chegou o momento de priorizar a experiência humana no ambiente construído, garantindo que cada espaço projetado cumpra a sua função essencial: proteger e cuidar daqueles que nele habitam e trabalham.</a:t>
            </a:r>
          </a:p>
          <a:p>
            <a:endParaRPr lang="en-US" dirty="0"/>
          </a:p>
        </p:txBody>
      </p:sp>
      <p:sp>
        <p:nvSpPr>
          <p:cNvPr id="4" name="Slide Number Placeholder 3"/>
          <p:cNvSpPr>
            <a:spLocks noGrp="1"/>
          </p:cNvSpPr>
          <p:nvPr>
            <p:ph type="sldNum" sz="quarter" idx="5"/>
          </p:nvPr>
        </p:nvSpPr>
        <p:spPr/>
        <p:txBody>
          <a:bodyPr/>
          <a:lstStyle/>
          <a:p>
            <a:fld id="{6530FFFC-F11F-45F5-B9F6-C18DF1C80D49}" type="slidenum">
              <a:rPr lang="en-US" smtClean="0"/>
              <a:t>21</a:t>
            </a:fld>
            <a:endParaRPr lang="en-US"/>
          </a:p>
        </p:txBody>
      </p:sp>
    </p:spTree>
    <p:extLst>
      <p:ext uri="{BB962C8B-B14F-4D97-AF65-F5344CB8AC3E}">
        <p14:creationId xmlns:p14="http://schemas.microsoft.com/office/powerpoint/2010/main" val="30815284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755264-BD5F-5C5F-F0D0-C71DB055CD9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0DB6F805-A5D5-23F6-716D-98698A58F68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FA2661C7-6546-339E-C542-823E3DCB08ED}"/>
              </a:ext>
            </a:extLst>
          </p:cNvPr>
          <p:cNvSpPr>
            <a:spLocks noGrp="1"/>
          </p:cNvSpPr>
          <p:nvPr>
            <p:ph type="dt" sz="half" idx="10"/>
          </p:nvPr>
        </p:nvSpPr>
        <p:spPr/>
        <p:txBody>
          <a:bodyPr/>
          <a:lstStyle/>
          <a:p>
            <a:fld id="{0BEE9AA9-9529-4CB8-A4E1-5B42F7A65A88}" type="datetimeFigureOut">
              <a:rPr lang="en-US" smtClean="0"/>
              <a:t>9/24/2025</a:t>
            </a:fld>
            <a:endParaRPr lang="en-US"/>
          </a:p>
        </p:txBody>
      </p:sp>
      <p:sp>
        <p:nvSpPr>
          <p:cNvPr id="5" name="Footer Placeholder 4">
            <a:extLst>
              <a:ext uri="{FF2B5EF4-FFF2-40B4-BE49-F238E27FC236}">
                <a16:creationId xmlns:a16="http://schemas.microsoft.com/office/drawing/2014/main" id="{AA47B69B-649A-E78C-364A-0B5D8A6E295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6F8C487-F4E4-D6AB-9104-93E8C72D3343}"/>
              </a:ext>
            </a:extLst>
          </p:cNvPr>
          <p:cNvSpPr>
            <a:spLocks noGrp="1"/>
          </p:cNvSpPr>
          <p:nvPr>
            <p:ph type="sldNum" sz="quarter" idx="12"/>
          </p:nvPr>
        </p:nvSpPr>
        <p:spPr/>
        <p:txBody>
          <a:bodyPr/>
          <a:lstStyle/>
          <a:p>
            <a:fld id="{383E51DF-2519-4E9A-8CCB-7DD207132077}" type="slidenum">
              <a:rPr lang="en-US" smtClean="0"/>
              <a:t>‹#›</a:t>
            </a:fld>
            <a:endParaRPr lang="en-US"/>
          </a:p>
        </p:txBody>
      </p:sp>
    </p:spTree>
    <p:extLst>
      <p:ext uri="{BB962C8B-B14F-4D97-AF65-F5344CB8AC3E}">
        <p14:creationId xmlns:p14="http://schemas.microsoft.com/office/powerpoint/2010/main" val="4175456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FAAAE5-4AB4-250A-069D-89D01640866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0A33C74-2517-95FC-3F46-DA6C321A73D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08A54DD-9CCE-BB77-2BED-EBEECEFABCC5}"/>
              </a:ext>
            </a:extLst>
          </p:cNvPr>
          <p:cNvSpPr>
            <a:spLocks noGrp="1"/>
          </p:cNvSpPr>
          <p:nvPr>
            <p:ph type="dt" sz="half" idx="10"/>
          </p:nvPr>
        </p:nvSpPr>
        <p:spPr/>
        <p:txBody>
          <a:bodyPr/>
          <a:lstStyle/>
          <a:p>
            <a:fld id="{0BEE9AA9-9529-4CB8-A4E1-5B42F7A65A88}" type="datetimeFigureOut">
              <a:rPr lang="en-US" smtClean="0"/>
              <a:t>9/24/2025</a:t>
            </a:fld>
            <a:endParaRPr lang="en-US"/>
          </a:p>
        </p:txBody>
      </p:sp>
      <p:sp>
        <p:nvSpPr>
          <p:cNvPr id="5" name="Footer Placeholder 4">
            <a:extLst>
              <a:ext uri="{FF2B5EF4-FFF2-40B4-BE49-F238E27FC236}">
                <a16:creationId xmlns:a16="http://schemas.microsoft.com/office/drawing/2014/main" id="{37F5D863-A821-0794-3022-85F447DCC5E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A373338-1506-7234-1475-B37B79863851}"/>
              </a:ext>
            </a:extLst>
          </p:cNvPr>
          <p:cNvSpPr>
            <a:spLocks noGrp="1"/>
          </p:cNvSpPr>
          <p:nvPr>
            <p:ph type="sldNum" sz="quarter" idx="12"/>
          </p:nvPr>
        </p:nvSpPr>
        <p:spPr/>
        <p:txBody>
          <a:bodyPr/>
          <a:lstStyle/>
          <a:p>
            <a:fld id="{383E51DF-2519-4E9A-8CCB-7DD207132077}" type="slidenum">
              <a:rPr lang="en-US" smtClean="0"/>
              <a:t>‹#›</a:t>
            </a:fld>
            <a:endParaRPr lang="en-US"/>
          </a:p>
        </p:txBody>
      </p:sp>
    </p:spTree>
    <p:extLst>
      <p:ext uri="{BB962C8B-B14F-4D97-AF65-F5344CB8AC3E}">
        <p14:creationId xmlns:p14="http://schemas.microsoft.com/office/powerpoint/2010/main" val="11308938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9EEC46-E29E-CBF8-839E-A4122BEFAFB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8B1FB7AB-1A80-DF09-ADBB-4C623EB2CA80}"/>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E348EC3-E9BA-5B70-9BBC-956CA4F732EB}"/>
              </a:ext>
            </a:extLst>
          </p:cNvPr>
          <p:cNvSpPr>
            <a:spLocks noGrp="1"/>
          </p:cNvSpPr>
          <p:nvPr>
            <p:ph type="dt" sz="half" idx="10"/>
          </p:nvPr>
        </p:nvSpPr>
        <p:spPr/>
        <p:txBody>
          <a:bodyPr/>
          <a:lstStyle/>
          <a:p>
            <a:fld id="{0BEE9AA9-9529-4CB8-A4E1-5B42F7A65A88}" type="datetimeFigureOut">
              <a:rPr lang="en-US" smtClean="0"/>
              <a:t>9/24/2025</a:t>
            </a:fld>
            <a:endParaRPr lang="en-US"/>
          </a:p>
        </p:txBody>
      </p:sp>
      <p:sp>
        <p:nvSpPr>
          <p:cNvPr id="5" name="Footer Placeholder 4">
            <a:extLst>
              <a:ext uri="{FF2B5EF4-FFF2-40B4-BE49-F238E27FC236}">
                <a16:creationId xmlns:a16="http://schemas.microsoft.com/office/drawing/2014/main" id="{ACFBA36F-98C1-DA08-3DD1-C57C83BEB9E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E50FE4C-EAA9-1CB2-D397-BFA3E06058D3}"/>
              </a:ext>
            </a:extLst>
          </p:cNvPr>
          <p:cNvSpPr>
            <a:spLocks noGrp="1"/>
          </p:cNvSpPr>
          <p:nvPr>
            <p:ph type="sldNum" sz="quarter" idx="12"/>
          </p:nvPr>
        </p:nvSpPr>
        <p:spPr/>
        <p:txBody>
          <a:bodyPr/>
          <a:lstStyle/>
          <a:p>
            <a:fld id="{383E51DF-2519-4E9A-8CCB-7DD207132077}" type="slidenum">
              <a:rPr lang="en-US" smtClean="0"/>
              <a:t>‹#›</a:t>
            </a:fld>
            <a:endParaRPr lang="en-US"/>
          </a:p>
        </p:txBody>
      </p:sp>
    </p:spTree>
    <p:extLst>
      <p:ext uri="{BB962C8B-B14F-4D97-AF65-F5344CB8AC3E}">
        <p14:creationId xmlns:p14="http://schemas.microsoft.com/office/powerpoint/2010/main" val="28447643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E70C6F-9690-9953-8FC0-877C56DD86E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83FD8B0-49D5-622B-574D-E3F56242268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58591685-980F-7BCD-59C9-266E2F1D544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D0F601B-E2DA-DB17-F4F9-EBDF561AA071}"/>
              </a:ext>
            </a:extLst>
          </p:cNvPr>
          <p:cNvSpPr>
            <a:spLocks noGrp="1"/>
          </p:cNvSpPr>
          <p:nvPr>
            <p:ph type="dt" sz="half" idx="10"/>
          </p:nvPr>
        </p:nvSpPr>
        <p:spPr/>
        <p:txBody>
          <a:bodyPr/>
          <a:lstStyle/>
          <a:p>
            <a:fld id="{0BEE9AA9-9529-4CB8-A4E1-5B42F7A65A88}" type="datetimeFigureOut">
              <a:rPr lang="en-US" smtClean="0"/>
              <a:t>9/24/2025</a:t>
            </a:fld>
            <a:endParaRPr lang="en-US"/>
          </a:p>
        </p:txBody>
      </p:sp>
      <p:sp>
        <p:nvSpPr>
          <p:cNvPr id="6" name="Footer Placeholder 5">
            <a:extLst>
              <a:ext uri="{FF2B5EF4-FFF2-40B4-BE49-F238E27FC236}">
                <a16:creationId xmlns:a16="http://schemas.microsoft.com/office/drawing/2014/main" id="{E34CEBEC-E29B-A877-D197-E9FE4FAF237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8F70E75-3845-8F75-6A70-FE49C9E270F3}"/>
              </a:ext>
            </a:extLst>
          </p:cNvPr>
          <p:cNvSpPr>
            <a:spLocks noGrp="1"/>
          </p:cNvSpPr>
          <p:nvPr>
            <p:ph type="sldNum" sz="quarter" idx="12"/>
          </p:nvPr>
        </p:nvSpPr>
        <p:spPr/>
        <p:txBody>
          <a:bodyPr/>
          <a:lstStyle/>
          <a:p>
            <a:fld id="{383E51DF-2519-4E9A-8CCB-7DD207132077}" type="slidenum">
              <a:rPr lang="en-US" smtClean="0"/>
              <a:t>‹#›</a:t>
            </a:fld>
            <a:endParaRPr lang="en-US"/>
          </a:p>
        </p:txBody>
      </p:sp>
    </p:spTree>
    <p:extLst>
      <p:ext uri="{BB962C8B-B14F-4D97-AF65-F5344CB8AC3E}">
        <p14:creationId xmlns:p14="http://schemas.microsoft.com/office/powerpoint/2010/main" val="10286962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541250-762B-64B1-E448-BB94333FF987}"/>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F509FCF1-3951-E1B7-CBE5-59DAF3ABF1B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DF79061-E6ED-0086-8180-F3880A28459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44B25D3-2455-200C-7465-A38F7CBF40F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F0930D0-096C-D9A8-5760-CE23264E021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1791EBB4-EC7C-CCF2-D466-77E7AAB9D156}"/>
              </a:ext>
            </a:extLst>
          </p:cNvPr>
          <p:cNvSpPr>
            <a:spLocks noGrp="1"/>
          </p:cNvSpPr>
          <p:nvPr>
            <p:ph type="dt" sz="half" idx="10"/>
          </p:nvPr>
        </p:nvSpPr>
        <p:spPr/>
        <p:txBody>
          <a:bodyPr/>
          <a:lstStyle/>
          <a:p>
            <a:fld id="{0BEE9AA9-9529-4CB8-A4E1-5B42F7A65A88}" type="datetimeFigureOut">
              <a:rPr lang="en-US" smtClean="0"/>
              <a:t>9/24/2025</a:t>
            </a:fld>
            <a:endParaRPr lang="en-US"/>
          </a:p>
        </p:txBody>
      </p:sp>
      <p:sp>
        <p:nvSpPr>
          <p:cNvPr id="8" name="Footer Placeholder 7">
            <a:extLst>
              <a:ext uri="{FF2B5EF4-FFF2-40B4-BE49-F238E27FC236}">
                <a16:creationId xmlns:a16="http://schemas.microsoft.com/office/drawing/2014/main" id="{51509D6A-6373-5A8B-16E8-48C290C5571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6D27E46-0752-57B7-F520-C89A1B07F02C}"/>
              </a:ext>
            </a:extLst>
          </p:cNvPr>
          <p:cNvSpPr>
            <a:spLocks noGrp="1"/>
          </p:cNvSpPr>
          <p:nvPr>
            <p:ph type="sldNum" sz="quarter" idx="12"/>
          </p:nvPr>
        </p:nvSpPr>
        <p:spPr/>
        <p:txBody>
          <a:bodyPr/>
          <a:lstStyle/>
          <a:p>
            <a:fld id="{383E51DF-2519-4E9A-8CCB-7DD207132077}" type="slidenum">
              <a:rPr lang="en-US" smtClean="0"/>
              <a:t>‹#›</a:t>
            </a:fld>
            <a:endParaRPr lang="en-US"/>
          </a:p>
        </p:txBody>
      </p:sp>
    </p:spTree>
    <p:extLst>
      <p:ext uri="{BB962C8B-B14F-4D97-AF65-F5344CB8AC3E}">
        <p14:creationId xmlns:p14="http://schemas.microsoft.com/office/powerpoint/2010/main" val="20289344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444AE-1BC5-39B3-55A8-D03A11CB42C5}"/>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18F782EB-BCA5-580F-FCBE-FD4B5EE6EE48}"/>
              </a:ext>
            </a:extLst>
          </p:cNvPr>
          <p:cNvSpPr>
            <a:spLocks noGrp="1"/>
          </p:cNvSpPr>
          <p:nvPr>
            <p:ph type="dt" sz="half" idx="10"/>
          </p:nvPr>
        </p:nvSpPr>
        <p:spPr/>
        <p:txBody>
          <a:bodyPr/>
          <a:lstStyle/>
          <a:p>
            <a:fld id="{0BEE9AA9-9529-4CB8-A4E1-5B42F7A65A88}" type="datetimeFigureOut">
              <a:rPr lang="en-US" smtClean="0"/>
              <a:t>9/24/2025</a:t>
            </a:fld>
            <a:endParaRPr lang="en-US"/>
          </a:p>
        </p:txBody>
      </p:sp>
      <p:sp>
        <p:nvSpPr>
          <p:cNvPr id="4" name="Footer Placeholder 3">
            <a:extLst>
              <a:ext uri="{FF2B5EF4-FFF2-40B4-BE49-F238E27FC236}">
                <a16:creationId xmlns:a16="http://schemas.microsoft.com/office/drawing/2014/main" id="{1755DCBF-3CEE-D46A-0C81-AF8C4EDF076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FD00E9D-710A-F5A3-9AE3-1239328DA132}"/>
              </a:ext>
            </a:extLst>
          </p:cNvPr>
          <p:cNvSpPr>
            <a:spLocks noGrp="1"/>
          </p:cNvSpPr>
          <p:nvPr>
            <p:ph type="sldNum" sz="quarter" idx="12"/>
          </p:nvPr>
        </p:nvSpPr>
        <p:spPr/>
        <p:txBody>
          <a:bodyPr/>
          <a:lstStyle/>
          <a:p>
            <a:fld id="{383E51DF-2519-4E9A-8CCB-7DD207132077}" type="slidenum">
              <a:rPr lang="en-US" smtClean="0"/>
              <a:t>‹#›</a:t>
            </a:fld>
            <a:endParaRPr lang="en-US"/>
          </a:p>
        </p:txBody>
      </p:sp>
    </p:spTree>
    <p:extLst>
      <p:ext uri="{BB962C8B-B14F-4D97-AF65-F5344CB8AC3E}">
        <p14:creationId xmlns:p14="http://schemas.microsoft.com/office/powerpoint/2010/main" val="3524942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D91288F-3235-F82C-B18A-C9EB88CBB6EB}"/>
              </a:ext>
            </a:extLst>
          </p:cNvPr>
          <p:cNvSpPr>
            <a:spLocks noGrp="1"/>
          </p:cNvSpPr>
          <p:nvPr>
            <p:ph type="dt" sz="half" idx="10"/>
          </p:nvPr>
        </p:nvSpPr>
        <p:spPr/>
        <p:txBody>
          <a:bodyPr/>
          <a:lstStyle/>
          <a:p>
            <a:fld id="{0BEE9AA9-9529-4CB8-A4E1-5B42F7A65A88}" type="datetimeFigureOut">
              <a:rPr lang="en-US" smtClean="0"/>
              <a:t>9/24/2025</a:t>
            </a:fld>
            <a:endParaRPr lang="en-US"/>
          </a:p>
        </p:txBody>
      </p:sp>
      <p:sp>
        <p:nvSpPr>
          <p:cNvPr id="3" name="Footer Placeholder 2">
            <a:extLst>
              <a:ext uri="{FF2B5EF4-FFF2-40B4-BE49-F238E27FC236}">
                <a16:creationId xmlns:a16="http://schemas.microsoft.com/office/drawing/2014/main" id="{8E33BC56-11E9-3DF6-D886-7BA4316E077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B019066A-298D-36BA-EB28-81D038F03C65}"/>
              </a:ext>
            </a:extLst>
          </p:cNvPr>
          <p:cNvSpPr>
            <a:spLocks noGrp="1"/>
          </p:cNvSpPr>
          <p:nvPr>
            <p:ph type="sldNum" sz="quarter" idx="12"/>
          </p:nvPr>
        </p:nvSpPr>
        <p:spPr/>
        <p:txBody>
          <a:bodyPr/>
          <a:lstStyle/>
          <a:p>
            <a:fld id="{383E51DF-2519-4E9A-8CCB-7DD207132077}" type="slidenum">
              <a:rPr lang="en-US" smtClean="0"/>
              <a:t>‹#›</a:t>
            </a:fld>
            <a:endParaRPr lang="en-US"/>
          </a:p>
        </p:txBody>
      </p:sp>
    </p:spTree>
    <p:extLst>
      <p:ext uri="{BB962C8B-B14F-4D97-AF65-F5344CB8AC3E}">
        <p14:creationId xmlns:p14="http://schemas.microsoft.com/office/powerpoint/2010/main" val="21059748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1996A5-2045-F936-4569-73666DB5FB7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FFFDA06-54B4-776B-3D7E-020F1973670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41E35AD-9417-24EF-6E0F-44E37F213A1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B7D0AC0-700C-1843-892E-988248ED4977}"/>
              </a:ext>
            </a:extLst>
          </p:cNvPr>
          <p:cNvSpPr>
            <a:spLocks noGrp="1"/>
          </p:cNvSpPr>
          <p:nvPr>
            <p:ph type="dt" sz="half" idx="10"/>
          </p:nvPr>
        </p:nvSpPr>
        <p:spPr/>
        <p:txBody>
          <a:bodyPr/>
          <a:lstStyle/>
          <a:p>
            <a:fld id="{0BEE9AA9-9529-4CB8-A4E1-5B42F7A65A88}" type="datetimeFigureOut">
              <a:rPr lang="en-US" smtClean="0"/>
              <a:t>9/24/2025</a:t>
            </a:fld>
            <a:endParaRPr lang="en-US"/>
          </a:p>
        </p:txBody>
      </p:sp>
      <p:sp>
        <p:nvSpPr>
          <p:cNvPr id="6" name="Footer Placeholder 5">
            <a:extLst>
              <a:ext uri="{FF2B5EF4-FFF2-40B4-BE49-F238E27FC236}">
                <a16:creationId xmlns:a16="http://schemas.microsoft.com/office/drawing/2014/main" id="{E7B39BF4-7EBC-0BDB-B9BD-6D22B6A2BD2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667C47D-88F7-56DA-95BE-015FF2524A9B}"/>
              </a:ext>
            </a:extLst>
          </p:cNvPr>
          <p:cNvSpPr>
            <a:spLocks noGrp="1"/>
          </p:cNvSpPr>
          <p:nvPr>
            <p:ph type="sldNum" sz="quarter" idx="12"/>
          </p:nvPr>
        </p:nvSpPr>
        <p:spPr/>
        <p:txBody>
          <a:bodyPr/>
          <a:lstStyle/>
          <a:p>
            <a:fld id="{383E51DF-2519-4E9A-8CCB-7DD207132077}" type="slidenum">
              <a:rPr lang="en-US" smtClean="0"/>
              <a:t>‹#›</a:t>
            </a:fld>
            <a:endParaRPr lang="en-US"/>
          </a:p>
        </p:txBody>
      </p:sp>
    </p:spTree>
    <p:extLst>
      <p:ext uri="{BB962C8B-B14F-4D97-AF65-F5344CB8AC3E}">
        <p14:creationId xmlns:p14="http://schemas.microsoft.com/office/powerpoint/2010/main" val="23818609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BD5DEA-271D-ACEF-3FD9-0147C16E113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39ABF256-61EE-8F4F-E780-D2DACD1D83F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AE7941C-1375-F90F-326B-969DA188D4A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29D5398-C9A1-0B0E-634A-20C018BD6813}"/>
              </a:ext>
            </a:extLst>
          </p:cNvPr>
          <p:cNvSpPr>
            <a:spLocks noGrp="1"/>
          </p:cNvSpPr>
          <p:nvPr>
            <p:ph type="dt" sz="half" idx="10"/>
          </p:nvPr>
        </p:nvSpPr>
        <p:spPr/>
        <p:txBody>
          <a:bodyPr/>
          <a:lstStyle/>
          <a:p>
            <a:fld id="{0BEE9AA9-9529-4CB8-A4E1-5B42F7A65A88}" type="datetimeFigureOut">
              <a:rPr lang="en-US" smtClean="0"/>
              <a:t>9/24/2025</a:t>
            </a:fld>
            <a:endParaRPr lang="en-US"/>
          </a:p>
        </p:txBody>
      </p:sp>
      <p:sp>
        <p:nvSpPr>
          <p:cNvPr id="6" name="Footer Placeholder 5">
            <a:extLst>
              <a:ext uri="{FF2B5EF4-FFF2-40B4-BE49-F238E27FC236}">
                <a16:creationId xmlns:a16="http://schemas.microsoft.com/office/drawing/2014/main" id="{09D801BC-51C8-943E-F23C-C645C44F12D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906CFAB-C1CB-0275-57CA-5D2FD2DA2283}"/>
              </a:ext>
            </a:extLst>
          </p:cNvPr>
          <p:cNvSpPr>
            <a:spLocks noGrp="1"/>
          </p:cNvSpPr>
          <p:nvPr>
            <p:ph type="sldNum" sz="quarter" idx="12"/>
          </p:nvPr>
        </p:nvSpPr>
        <p:spPr/>
        <p:txBody>
          <a:bodyPr/>
          <a:lstStyle/>
          <a:p>
            <a:fld id="{383E51DF-2519-4E9A-8CCB-7DD207132077}" type="slidenum">
              <a:rPr lang="en-US" smtClean="0"/>
              <a:t>‹#›</a:t>
            </a:fld>
            <a:endParaRPr lang="en-US"/>
          </a:p>
        </p:txBody>
      </p:sp>
    </p:spTree>
    <p:extLst>
      <p:ext uri="{BB962C8B-B14F-4D97-AF65-F5344CB8AC3E}">
        <p14:creationId xmlns:p14="http://schemas.microsoft.com/office/powerpoint/2010/main" val="3245257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26C80F-9327-B18C-BE69-0F1C6C9BFA3C}"/>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D611A05-13A8-5432-43D5-67A2CA7A713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D6DB921-C3AF-D97B-D4A6-621EAA93B46A}"/>
              </a:ext>
            </a:extLst>
          </p:cNvPr>
          <p:cNvSpPr>
            <a:spLocks noGrp="1"/>
          </p:cNvSpPr>
          <p:nvPr>
            <p:ph type="dt" sz="half" idx="10"/>
          </p:nvPr>
        </p:nvSpPr>
        <p:spPr/>
        <p:txBody>
          <a:bodyPr/>
          <a:lstStyle/>
          <a:p>
            <a:fld id="{0BEE9AA9-9529-4CB8-A4E1-5B42F7A65A88}" type="datetimeFigureOut">
              <a:rPr lang="en-US" smtClean="0"/>
              <a:t>9/24/2025</a:t>
            </a:fld>
            <a:endParaRPr lang="en-US"/>
          </a:p>
        </p:txBody>
      </p:sp>
      <p:sp>
        <p:nvSpPr>
          <p:cNvPr id="5" name="Footer Placeholder 4">
            <a:extLst>
              <a:ext uri="{FF2B5EF4-FFF2-40B4-BE49-F238E27FC236}">
                <a16:creationId xmlns:a16="http://schemas.microsoft.com/office/drawing/2014/main" id="{6FFAAD05-503A-8EFD-D7E0-E05E95C2CFB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B726847-5D57-7632-0670-10651829ACFA}"/>
              </a:ext>
            </a:extLst>
          </p:cNvPr>
          <p:cNvSpPr>
            <a:spLocks noGrp="1"/>
          </p:cNvSpPr>
          <p:nvPr>
            <p:ph type="sldNum" sz="quarter" idx="12"/>
          </p:nvPr>
        </p:nvSpPr>
        <p:spPr/>
        <p:txBody>
          <a:bodyPr/>
          <a:lstStyle/>
          <a:p>
            <a:fld id="{383E51DF-2519-4E9A-8CCB-7DD207132077}" type="slidenum">
              <a:rPr lang="en-US" smtClean="0"/>
              <a:t>‹#›</a:t>
            </a:fld>
            <a:endParaRPr lang="en-US"/>
          </a:p>
        </p:txBody>
      </p:sp>
    </p:spTree>
    <p:extLst>
      <p:ext uri="{BB962C8B-B14F-4D97-AF65-F5344CB8AC3E}">
        <p14:creationId xmlns:p14="http://schemas.microsoft.com/office/powerpoint/2010/main" val="4627998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F6D186F-2C91-0696-EA60-3EF02D6E3C09}"/>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1FB9D4B-E224-6D15-ABC8-D6EFCDFD221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A4B49F4-BC88-D5E2-B696-14358AABB024}"/>
              </a:ext>
            </a:extLst>
          </p:cNvPr>
          <p:cNvSpPr>
            <a:spLocks noGrp="1"/>
          </p:cNvSpPr>
          <p:nvPr>
            <p:ph type="dt" sz="half" idx="10"/>
          </p:nvPr>
        </p:nvSpPr>
        <p:spPr/>
        <p:txBody>
          <a:bodyPr/>
          <a:lstStyle/>
          <a:p>
            <a:fld id="{0BEE9AA9-9529-4CB8-A4E1-5B42F7A65A88}" type="datetimeFigureOut">
              <a:rPr lang="en-US" smtClean="0"/>
              <a:t>9/24/2025</a:t>
            </a:fld>
            <a:endParaRPr lang="en-US"/>
          </a:p>
        </p:txBody>
      </p:sp>
      <p:sp>
        <p:nvSpPr>
          <p:cNvPr id="5" name="Footer Placeholder 4">
            <a:extLst>
              <a:ext uri="{FF2B5EF4-FFF2-40B4-BE49-F238E27FC236}">
                <a16:creationId xmlns:a16="http://schemas.microsoft.com/office/drawing/2014/main" id="{8C9F012A-E4A3-06E4-C0A7-90C4DCF4582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346AC2C-F72E-C735-C04C-992819AB3EB2}"/>
              </a:ext>
            </a:extLst>
          </p:cNvPr>
          <p:cNvSpPr>
            <a:spLocks noGrp="1"/>
          </p:cNvSpPr>
          <p:nvPr>
            <p:ph type="sldNum" sz="quarter" idx="12"/>
          </p:nvPr>
        </p:nvSpPr>
        <p:spPr/>
        <p:txBody>
          <a:bodyPr/>
          <a:lstStyle/>
          <a:p>
            <a:fld id="{383E51DF-2519-4E9A-8CCB-7DD207132077}" type="slidenum">
              <a:rPr lang="en-US" smtClean="0"/>
              <a:t>‹#›</a:t>
            </a:fld>
            <a:endParaRPr lang="en-US"/>
          </a:p>
        </p:txBody>
      </p:sp>
    </p:spTree>
    <p:extLst>
      <p:ext uri="{BB962C8B-B14F-4D97-AF65-F5344CB8AC3E}">
        <p14:creationId xmlns:p14="http://schemas.microsoft.com/office/powerpoint/2010/main" val="96876293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1_Title and Content">
  <p:cSld name="1_Title and Content">
    <p:spTree>
      <p:nvGrpSpPr>
        <p:cNvPr id="1" name="Shape 35"/>
        <p:cNvGrpSpPr/>
        <p:nvPr/>
      </p:nvGrpSpPr>
      <p:grpSpPr>
        <a:xfrm>
          <a:off x="0" y="0"/>
          <a:ext cx="0" cy="0"/>
          <a:chOff x="0" y="0"/>
          <a:chExt cx="0" cy="0"/>
        </a:xfrm>
      </p:grpSpPr>
      <p:sp>
        <p:nvSpPr>
          <p:cNvPr id="36" name="Google Shape;36;p21"/>
          <p:cNvSpPr txBox="1">
            <a:spLocks noGrp="1"/>
          </p:cNvSpPr>
          <p:nvPr>
            <p:ph type="title"/>
          </p:nvPr>
        </p:nvSpPr>
        <p:spPr>
          <a:xfrm>
            <a:off x="357101" y="104099"/>
            <a:ext cx="11477801" cy="812813"/>
          </a:xfrm>
          <a:prstGeom prst="rect">
            <a:avLst/>
          </a:prstGeom>
          <a:noFill/>
          <a:ln>
            <a:noFill/>
          </a:ln>
        </p:spPr>
        <p:txBody>
          <a:bodyPr spcFirstLastPara="1" wrap="square" lIns="91425" tIns="91425" rIns="91425" bIns="91425" anchor="ctr" anchorCtr="0">
            <a:noAutofit/>
          </a:bodyPr>
          <a:lstStyle>
            <a:lvl1pPr marR="0" lvl="0" algn="ctr">
              <a:lnSpc>
                <a:spcPct val="90000"/>
              </a:lnSpc>
              <a:spcBef>
                <a:spcPts val="0"/>
              </a:spcBef>
              <a:spcAft>
                <a:spcPts val="0"/>
              </a:spcAft>
              <a:buClr>
                <a:srgbClr val="15253D"/>
              </a:buClr>
              <a:buSzPts val="3000"/>
              <a:buFont typeface="Arial Narrow"/>
              <a:buNone/>
              <a:defRPr sz="3000" b="1" i="0" u="none" strike="noStrike" cap="none">
                <a:solidFill>
                  <a:srgbClr val="15253D"/>
                </a:solidFill>
                <a:latin typeface="Arial Narrow"/>
                <a:ea typeface="Arial Narrow"/>
                <a:cs typeface="Arial Narrow"/>
                <a:sym typeface="Arial Narrow"/>
              </a:defRPr>
            </a:lvl1pPr>
            <a:lvl2pPr lvl="1" algn="l">
              <a:lnSpc>
                <a:spcPct val="100000"/>
              </a:lnSpc>
              <a:spcBef>
                <a:spcPts val="0"/>
              </a:spcBef>
              <a:spcAft>
                <a:spcPts val="0"/>
              </a:spcAft>
              <a:buClr>
                <a:srgbClr val="17375E"/>
              </a:buClr>
              <a:buSzPts val="7500"/>
              <a:buFont typeface="PT Sans Narrow"/>
              <a:buNone/>
              <a:defRPr sz="7500">
                <a:solidFill>
                  <a:srgbClr val="17375E"/>
                </a:solidFill>
                <a:latin typeface="PT Sans Narrow"/>
                <a:ea typeface="PT Sans Narrow"/>
                <a:cs typeface="PT Sans Narrow"/>
                <a:sym typeface="PT Sans Narrow"/>
              </a:defRPr>
            </a:lvl2pPr>
            <a:lvl3pPr lvl="2" algn="l">
              <a:lnSpc>
                <a:spcPct val="100000"/>
              </a:lnSpc>
              <a:spcBef>
                <a:spcPts val="0"/>
              </a:spcBef>
              <a:spcAft>
                <a:spcPts val="0"/>
              </a:spcAft>
              <a:buClr>
                <a:srgbClr val="17375E"/>
              </a:buClr>
              <a:buSzPts val="7500"/>
              <a:buFont typeface="PT Sans Narrow"/>
              <a:buNone/>
              <a:defRPr sz="7500">
                <a:solidFill>
                  <a:srgbClr val="17375E"/>
                </a:solidFill>
                <a:latin typeface="PT Sans Narrow"/>
                <a:ea typeface="PT Sans Narrow"/>
                <a:cs typeface="PT Sans Narrow"/>
                <a:sym typeface="PT Sans Narrow"/>
              </a:defRPr>
            </a:lvl3pPr>
            <a:lvl4pPr lvl="3" algn="l">
              <a:lnSpc>
                <a:spcPct val="100000"/>
              </a:lnSpc>
              <a:spcBef>
                <a:spcPts val="0"/>
              </a:spcBef>
              <a:spcAft>
                <a:spcPts val="0"/>
              </a:spcAft>
              <a:buClr>
                <a:srgbClr val="17375E"/>
              </a:buClr>
              <a:buSzPts val="7500"/>
              <a:buFont typeface="PT Sans Narrow"/>
              <a:buNone/>
              <a:defRPr sz="7500">
                <a:solidFill>
                  <a:srgbClr val="17375E"/>
                </a:solidFill>
                <a:latin typeface="PT Sans Narrow"/>
                <a:ea typeface="PT Sans Narrow"/>
                <a:cs typeface="PT Sans Narrow"/>
                <a:sym typeface="PT Sans Narrow"/>
              </a:defRPr>
            </a:lvl4pPr>
            <a:lvl5pPr lvl="4" algn="l">
              <a:lnSpc>
                <a:spcPct val="100000"/>
              </a:lnSpc>
              <a:spcBef>
                <a:spcPts val="0"/>
              </a:spcBef>
              <a:spcAft>
                <a:spcPts val="0"/>
              </a:spcAft>
              <a:buClr>
                <a:srgbClr val="17375E"/>
              </a:buClr>
              <a:buSzPts val="7500"/>
              <a:buFont typeface="PT Sans Narrow"/>
              <a:buNone/>
              <a:defRPr sz="7500">
                <a:solidFill>
                  <a:srgbClr val="17375E"/>
                </a:solidFill>
                <a:latin typeface="PT Sans Narrow"/>
                <a:ea typeface="PT Sans Narrow"/>
                <a:cs typeface="PT Sans Narrow"/>
                <a:sym typeface="PT Sans Narrow"/>
              </a:defRPr>
            </a:lvl5pPr>
            <a:lvl6pPr lvl="5" algn="l">
              <a:lnSpc>
                <a:spcPct val="100000"/>
              </a:lnSpc>
              <a:spcBef>
                <a:spcPts val="0"/>
              </a:spcBef>
              <a:spcAft>
                <a:spcPts val="0"/>
              </a:spcAft>
              <a:buClr>
                <a:srgbClr val="00B0F0"/>
              </a:buClr>
              <a:buSzPts val="8250"/>
              <a:buFont typeface="PT Sans Narrow"/>
              <a:buNone/>
              <a:defRPr sz="8250">
                <a:solidFill>
                  <a:srgbClr val="00B0F0"/>
                </a:solidFill>
                <a:latin typeface="PT Sans Narrow"/>
                <a:ea typeface="PT Sans Narrow"/>
                <a:cs typeface="PT Sans Narrow"/>
                <a:sym typeface="PT Sans Narrow"/>
              </a:defRPr>
            </a:lvl6pPr>
            <a:lvl7pPr lvl="6" algn="l">
              <a:lnSpc>
                <a:spcPct val="100000"/>
              </a:lnSpc>
              <a:spcBef>
                <a:spcPts val="0"/>
              </a:spcBef>
              <a:spcAft>
                <a:spcPts val="0"/>
              </a:spcAft>
              <a:buClr>
                <a:srgbClr val="00B0F0"/>
              </a:buClr>
              <a:buSzPts val="8250"/>
              <a:buFont typeface="PT Sans Narrow"/>
              <a:buNone/>
              <a:defRPr sz="8250">
                <a:solidFill>
                  <a:srgbClr val="00B0F0"/>
                </a:solidFill>
                <a:latin typeface="PT Sans Narrow"/>
                <a:ea typeface="PT Sans Narrow"/>
                <a:cs typeface="PT Sans Narrow"/>
                <a:sym typeface="PT Sans Narrow"/>
              </a:defRPr>
            </a:lvl7pPr>
            <a:lvl8pPr lvl="7" algn="l">
              <a:lnSpc>
                <a:spcPct val="100000"/>
              </a:lnSpc>
              <a:spcBef>
                <a:spcPts val="0"/>
              </a:spcBef>
              <a:spcAft>
                <a:spcPts val="0"/>
              </a:spcAft>
              <a:buClr>
                <a:srgbClr val="00B0F0"/>
              </a:buClr>
              <a:buSzPts val="8250"/>
              <a:buFont typeface="PT Sans Narrow"/>
              <a:buNone/>
              <a:defRPr sz="8250">
                <a:solidFill>
                  <a:srgbClr val="00B0F0"/>
                </a:solidFill>
                <a:latin typeface="PT Sans Narrow"/>
                <a:ea typeface="PT Sans Narrow"/>
                <a:cs typeface="PT Sans Narrow"/>
                <a:sym typeface="PT Sans Narrow"/>
              </a:defRPr>
            </a:lvl8pPr>
            <a:lvl9pPr lvl="8" algn="l">
              <a:lnSpc>
                <a:spcPct val="100000"/>
              </a:lnSpc>
              <a:spcBef>
                <a:spcPts val="0"/>
              </a:spcBef>
              <a:spcAft>
                <a:spcPts val="0"/>
              </a:spcAft>
              <a:buClr>
                <a:srgbClr val="00B0F0"/>
              </a:buClr>
              <a:buSzPts val="8250"/>
              <a:buFont typeface="PT Sans Narrow"/>
              <a:buNone/>
              <a:defRPr sz="8250">
                <a:solidFill>
                  <a:srgbClr val="00B0F0"/>
                </a:solidFill>
                <a:latin typeface="PT Sans Narrow"/>
                <a:ea typeface="PT Sans Narrow"/>
                <a:cs typeface="PT Sans Narrow"/>
                <a:sym typeface="PT Sans Narrow"/>
              </a:defRPr>
            </a:lvl9pPr>
          </a:lstStyle>
          <a:p>
            <a:endParaRPr/>
          </a:p>
        </p:txBody>
      </p:sp>
      <p:sp>
        <p:nvSpPr>
          <p:cNvPr id="37" name="Google Shape;37;p21"/>
          <p:cNvSpPr txBox="1">
            <a:spLocks noGrp="1"/>
          </p:cNvSpPr>
          <p:nvPr>
            <p:ph type="sldNum" idx="12"/>
          </p:nvPr>
        </p:nvSpPr>
        <p:spPr>
          <a:xfrm>
            <a:off x="11409045" y="6333135"/>
            <a:ext cx="731600" cy="524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13387469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84BB1B9-6F54-FA2D-7B78-019F1B823F2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58CCA871-869B-A3D4-15E0-C153654AE3A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038E542-44B6-9CD7-64F0-70B8B03F8E9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0BEE9AA9-9529-4CB8-A4E1-5B42F7A65A88}" type="datetimeFigureOut">
              <a:rPr lang="en-US" smtClean="0"/>
              <a:t>9/24/2025</a:t>
            </a:fld>
            <a:endParaRPr lang="en-US"/>
          </a:p>
        </p:txBody>
      </p:sp>
      <p:sp>
        <p:nvSpPr>
          <p:cNvPr id="5" name="Footer Placeholder 4">
            <a:extLst>
              <a:ext uri="{FF2B5EF4-FFF2-40B4-BE49-F238E27FC236}">
                <a16:creationId xmlns:a16="http://schemas.microsoft.com/office/drawing/2014/main" id="{1D3AE0E6-8CA3-E313-FE12-8698FD620D4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1742B494-CA77-0530-118F-D8B7BD4EBD3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83E51DF-2519-4E9A-8CCB-7DD207132077}" type="slidenum">
              <a:rPr lang="en-US" smtClean="0"/>
              <a:t>‹#›</a:t>
            </a:fld>
            <a:endParaRPr lang="en-US"/>
          </a:p>
        </p:txBody>
      </p:sp>
    </p:spTree>
    <p:extLst>
      <p:ext uri="{BB962C8B-B14F-4D97-AF65-F5344CB8AC3E}">
        <p14:creationId xmlns:p14="http://schemas.microsoft.com/office/powerpoint/2010/main" val="39037660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3.jpe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6.jpe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7.jpeg"/><Relationship Id="rId7"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0.jpeg"/><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image" Target="../media/image13.jpeg"/><Relationship Id="rId7" Type="http://schemas.openxmlformats.org/officeDocument/2006/relationships/image" Target="../media/image17.sv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5.svg"/><Relationship Id="rId4" Type="http://schemas.openxmlformats.org/officeDocument/2006/relationships/image" Target="../media/image14.png"/><Relationship Id="rId9" Type="http://schemas.openxmlformats.org/officeDocument/2006/relationships/image" Target="../media/image18.jpeg"/></Relationships>
</file>

<file path=ppt/slides/_rels/slide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20.jpe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22.pn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23.jpeg"/><Relationship Id="rId7"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26.jpeg"/><Relationship Id="rId5" Type="http://schemas.openxmlformats.org/officeDocument/2006/relationships/image" Target="../media/image25.jpeg"/><Relationship Id="rId4" Type="http://schemas.openxmlformats.org/officeDocument/2006/relationships/image" Target="../media/image24.jpeg"/></Relationships>
</file>

<file path=ppt/slides/_rels/slide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8.xml"/><Relationship Id="rId1" Type="http://schemas.openxmlformats.org/officeDocument/2006/relationships/slideLayout" Target="../slideLayouts/slideLayout7.xml"/><Relationship Id="rId5" Type="http://schemas.openxmlformats.org/officeDocument/2006/relationships/image" Target="../media/image2.png"/><Relationship Id="rId4" Type="http://schemas.openxmlformats.org/officeDocument/2006/relationships/image" Target="../media/image28.png"/></Relationships>
</file>

<file path=ppt/slides/_rels/slide9.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30.jpe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32.jpeg"/></Relationships>
</file>

<file path=ppt/slides/_rels/slide11.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34.jpeg"/></Relationships>
</file>

<file path=ppt/slides/_rels/slide12.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notesSlide" Target="../notesSlides/notesSlide12.xml"/><Relationship Id="rId1" Type="http://schemas.openxmlformats.org/officeDocument/2006/relationships/slideLayout" Target="../slideLayouts/slideLayout12.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13.xml"/><Relationship Id="rId1" Type="http://schemas.openxmlformats.org/officeDocument/2006/relationships/slideLayout" Target="../slideLayouts/slideLayout7.xml"/><Relationship Id="rId5" Type="http://schemas.openxmlformats.org/officeDocument/2006/relationships/image" Target="../media/image39.jpe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14.xml"/><Relationship Id="rId1" Type="http://schemas.openxmlformats.org/officeDocument/2006/relationships/slideLayout" Target="../slideLayouts/slideLayout7.xml"/><Relationship Id="rId5" Type="http://schemas.openxmlformats.org/officeDocument/2006/relationships/image" Target="../media/image41.JP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15.xml"/><Relationship Id="rId1" Type="http://schemas.openxmlformats.org/officeDocument/2006/relationships/slideLayout" Target="../slideLayouts/slideLayout7.xml"/><Relationship Id="rId5" Type="http://schemas.openxmlformats.org/officeDocument/2006/relationships/image" Target="../media/image2.png"/><Relationship Id="rId4" Type="http://schemas.openxmlformats.org/officeDocument/2006/relationships/image" Target="../media/image43.jpeg"/></Relationships>
</file>

<file path=ppt/slides/_rels/slide16.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16.xml"/><Relationship Id="rId1" Type="http://schemas.openxmlformats.org/officeDocument/2006/relationships/slideLayout" Target="../slideLayouts/slideLayout7.xml"/><Relationship Id="rId5" Type="http://schemas.openxmlformats.org/officeDocument/2006/relationships/image" Target="../media/image2.png"/><Relationship Id="rId4" Type="http://schemas.openxmlformats.org/officeDocument/2006/relationships/image" Target="../media/image45.jpg"/></Relationships>
</file>

<file path=ppt/slides/_rels/slide17.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47.png"/></Relationships>
</file>

<file path=ppt/slides/_rels/slide18.xml.rels><?xml version="1.0" encoding="UTF-8" standalone="yes"?>
<Relationships xmlns="http://schemas.openxmlformats.org/package/2006/relationships"><Relationship Id="rId8" Type="http://schemas.openxmlformats.org/officeDocument/2006/relationships/image" Target="../media/image53.png"/><Relationship Id="rId3" Type="http://schemas.openxmlformats.org/officeDocument/2006/relationships/image" Target="../media/image48.jpg"/><Relationship Id="rId7" Type="http://schemas.openxmlformats.org/officeDocument/2006/relationships/image" Target="../media/image52.sv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51.png"/><Relationship Id="rId11" Type="http://schemas.openxmlformats.org/officeDocument/2006/relationships/image" Target="../media/image56.svg"/><Relationship Id="rId5" Type="http://schemas.openxmlformats.org/officeDocument/2006/relationships/image" Target="../media/image50.svg"/><Relationship Id="rId10" Type="http://schemas.openxmlformats.org/officeDocument/2006/relationships/image" Target="../media/image55.png"/><Relationship Id="rId4" Type="http://schemas.openxmlformats.org/officeDocument/2006/relationships/image" Target="../media/image49.png"/><Relationship Id="rId9" Type="http://schemas.openxmlformats.org/officeDocument/2006/relationships/image" Target="../media/image54.svg"/></Relationships>
</file>

<file path=ppt/slides/_rels/slide19.xml.rels><?xml version="1.0" encoding="UTF-8" standalone="yes"?>
<Relationships xmlns="http://schemas.openxmlformats.org/package/2006/relationships"><Relationship Id="rId8" Type="http://schemas.openxmlformats.org/officeDocument/2006/relationships/image" Target="../media/image62.png"/><Relationship Id="rId3" Type="http://schemas.openxmlformats.org/officeDocument/2006/relationships/image" Target="../media/image57.jpeg"/><Relationship Id="rId7" Type="http://schemas.openxmlformats.org/officeDocument/2006/relationships/image" Target="../media/image61.sv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60.png"/><Relationship Id="rId11" Type="http://schemas.openxmlformats.org/officeDocument/2006/relationships/image" Target="../media/image65.svg"/><Relationship Id="rId5" Type="http://schemas.openxmlformats.org/officeDocument/2006/relationships/image" Target="../media/image59.svg"/><Relationship Id="rId10" Type="http://schemas.openxmlformats.org/officeDocument/2006/relationships/image" Target="../media/image64.png"/><Relationship Id="rId4" Type="http://schemas.openxmlformats.org/officeDocument/2006/relationships/image" Target="../media/image58.png"/><Relationship Id="rId9" Type="http://schemas.openxmlformats.org/officeDocument/2006/relationships/image" Target="../media/image63.svg"/></Relationships>
</file>

<file path=ppt/slides/_rels/slide20.xml.rels><?xml version="1.0" encoding="UTF-8" standalone="yes"?>
<Relationships xmlns="http://schemas.openxmlformats.org/package/2006/relationships"><Relationship Id="rId3" Type="http://schemas.openxmlformats.org/officeDocument/2006/relationships/image" Target="../media/image66.jpg"/><Relationship Id="rId7" Type="http://schemas.openxmlformats.org/officeDocument/2006/relationships/image" Target="../media/image70.sv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69.png"/><Relationship Id="rId5" Type="http://schemas.openxmlformats.org/officeDocument/2006/relationships/image" Target="../media/image68.svg"/><Relationship Id="rId4" Type="http://schemas.openxmlformats.org/officeDocument/2006/relationships/image" Target="../media/image67.png"/></Relationships>
</file>

<file path=ppt/slides/_rels/slide21.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notesSlide" Target="../notesSlides/notesSlide21.xml"/><Relationship Id="rId1" Type="http://schemas.openxmlformats.org/officeDocument/2006/relationships/slideLayout" Target="../slideLayouts/slideLayout7.xml"/><Relationship Id="rId5" Type="http://schemas.openxmlformats.org/officeDocument/2006/relationships/image" Target="../media/image72.jpeg"/><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image" Target="../media/image73.jpeg"/><Relationship Id="rId1" Type="http://schemas.openxmlformats.org/officeDocument/2006/relationships/slideLayout" Target="../slideLayouts/slideLayout7.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42E1460-28AA-34AD-6AFE-81C731D4FDAD}"/>
              </a:ext>
            </a:extLst>
          </p:cNvPr>
          <p:cNvSpPr txBox="1"/>
          <p:nvPr/>
        </p:nvSpPr>
        <p:spPr>
          <a:xfrm>
            <a:off x="2480153" y="6208578"/>
            <a:ext cx="3419606" cy="369332"/>
          </a:xfrm>
          <a:prstGeom prst="rect">
            <a:avLst/>
          </a:prstGeom>
          <a:solidFill>
            <a:schemeClr val="bg1"/>
          </a:solidFill>
        </p:spPr>
        <p:txBody>
          <a:bodyPr wrap="square" rtlCol="0">
            <a:spAutoFit/>
          </a:bodyPr>
          <a:lstStyle/>
          <a:p>
            <a:r>
              <a:rPr lang="pt-PT" noProof="0" dirty="0" err="1"/>
              <a:t>Little</a:t>
            </a:r>
            <a:r>
              <a:rPr lang="pt-PT" noProof="0" dirty="0"/>
              <a:t> </a:t>
            </a:r>
            <a:r>
              <a:rPr lang="pt-PT" noProof="0" dirty="0" err="1"/>
              <a:t>Roundtop</a:t>
            </a:r>
            <a:r>
              <a:rPr lang="pt-PT" noProof="0" dirty="0"/>
              <a:t>, </a:t>
            </a:r>
            <a:r>
              <a:rPr lang="pt-PT" noProof="0" dirty="0" err="1"/>
              <a:t>Gettysburg</a:t>
            </a:r>
            <a:r>
              <a:rPr lang="pt-PT" noProof="0" dirty="0"/>
              <a:t>, PA</a:t>
            </a:r>
          </a:p>
        </p:txBody>
      </p:sp>
      <p:pic>
        <p:nvPicPr>
          <p:cNvPr id="12" name="Video 10" title="Camping In The Night">
            <a:hlinkClick r:id="" action="ppaction://media"/>
            <a:extLst>
              <a:ext uri="{FF2B5EF4-FFF2-40B4-BE49-F238E27FC236}">
                <a16:creationId xmlns:a16="http://schemas.microsoft.com/office/drawing/2014/main" id="{A300EB3E-735C-7A9A-36BA-A7D8B58BDE21}"/>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2574635" y="11875"/>
            <a:ext cx="10903860" cy="6858000"/>
          </a:xfrm>
          <a:prstGeom prst="rect">
            <a:avLst/>
          </a:prstGeom>
        </p:spPr>
      </p:pic>
      <p:sp>
        <p:nvSpPr>
          <p:cNvPr id="4" name="TextBox 3">
            <a:extLst>
              <a:ext uri="{FF2B5EF4-FFF2-40B4-BE49-F238E27FC236}">
                <a16:creationId xmlns:a16="http://schemas.microsoft.com/office/drawing/2014/main" id="{C6FCEF3A-FAA2-94CE-D525-3805166ADAA0}"/>
              </a:ext>
            </a:extLst>
          </p:cNvPr>
          <p:cNvSpPr txBox="1"/>
          <p:nvPr/>
        </p:nvSpPr>
        <p:spPr>
          <a:xfrm>
            <a:off x="6728386" y="903383"/>
            <a:ext cx="5599489" cy="1477328"/>
          </a:xfrm>
          <a:prstGeom prst="rect">
            <a:avLst/>
          </a:prstGeom>
          <a:noFill/>
        </p:spPr>
        <p:txBody>
          <a:bodyPr wrap="square" rtlCol="0">
            <a:spAutoFit/>
          </a:bodyPr>
          <a:lstStyle/>
          <a:p>
            <a:pPr algn="ctr"/>
            <a:r>
              <a:rPr lang="pt-PT" sz="3600" b="1" noProof="0" dirty="0">
                <a:solidFill>
                  <a:schemeClr val="bg1"/>
                </a:solidFill>
                <a:effectLst/>
                <a:latin typeface="Aptos Black" panose="020B0004020202020204" pitchFamily="34" charset="0"/>
                <a:ea typeface="Aptos" panose="020B0004020202020204" pitchFamily="34" charset="0"/>
              </a:rPr>
              <a:t>Edifícios Saudáveis: Desenhados para a vida</a:t>
            </a:r>
            <a:endParaRPr lang="pt-PT" sz="3600" noProof="0" dirty="0">
              <a:solidFill>
                <a:schemeClr val="bg1"/>
              </a:solidFill>
              <a:effectLst/>
              <a:latin typeface="Aptos Black" panose="020B0004020202020204" pitchFamily="34" charset="0"/>
              <a:ea typeface="Aptos" panose="020B0004020202020204" pitchFamily="34" charset="0"/>
            </a:endParaRPr>
          </a:p>
          <a:p>
            <a:pPr algn="ctr"/>
            <a:endParaRPr lang="pt-PT" noProof="0" dirty="0">
              <a:solidFill>
                <a:schemeClr val="bg1"/>
              </a:solidFill>
            </a:endParaRPr>
          </a:p>
        </p:txBody>
      </p:sp>
      <p:pic>
        <p:nvPicPr>
          <p:cNvPr id="5" name="Picture 4">
            <a:extLst>
              <a:ext uri="{FF2B5EF4-FFF2-40B4-BE49-F238E27FC236}">
                <a16:creationId xmlns:a16="http://schemas.microsoft.com/office/drawing/2014/main" id="{AA622612-563E-7DF7-85D1-2F1A854ABB7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895471" y="3096439"/>
            <a:ext cx="1472630" cy="1019236"/>
          </a:xfrm>
          <a:prstGeom prst="rect">
            <a:avLst/>
          </a:prstGeom>
          <a:ln>
            <a:noFill/>
          </a:ln>
        </p:spPr>
      </p:pic>
      <p:sp>
        <p:nvSpPr>
          <p:cNvPr id="6" name="TextBox 5">
            <a:extLst>
              <a:ext uri="{FF2B5EF4-FFF2-40B4-BE49-F238E27FC236}">
                <a16:creationId xmlns:a16="http://schemas.microsoft.com/office/drawing/2014/main" id="{D52327DB-44B2-ABA7-6876-13EA3627BDB1}"/>
              </a:ext>
            </a:extLst>
          </p:cNvPr>
          <p:cNvSpPr txBox="1"/>
          <p:nvPr/>
        </p:nvSpPr>
        <p:spPr>
          <a:xfrm>
            <a:off x="6883245" y="2487564"/>
            <a:ext cx="3996813" cy="1815882"/>
          </a:xfrm>
          <a:prstGeom prst="rect">
            <a:avLst/>
          </a:prstGeom>
          <a:noFill/>
        </p:spPr>
        <p:txBody>
          <a:bodyPr wrap="square" rtlCol="0">
            <a:spAutoFit/>
          </a:bodyPr>
          <a:lstStyle/>
          <a:p>
            <a:pPr marL="0" marR="0" algn="ctr"/>
            <a:r>
              <a:rPr lang="pt-PT" sz="2800" b="1" noProof="0"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Bill </a:t>
            </a:r>
            <a:r>
              <a:rPr lang="pt-PT" sz="2800" b="1" noProof="0" dirty="0" err="1">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McQuade</a:t>
            </a:r>
            <a:r>
              <a:rPr lang="pt-PT" sz="2800" b="1" noProof="0"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 P.E., CDP, </a:t>
            </a:r>
            <a:r>
              <a:rPr lang="pt-PT" sz="2800" b="1" noProof="0" dirty="0" err="1">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Fellow</a:t>
            </a:r>
            <a:r>
              <a:rPr lang="pt-PT" sz="2800" b="1" noProof="0"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 ASHRAE, LEED AP</a:t>
            </a:r>
            <a:endParaRPr lang="pt-PT" sz="2800" noProof="0" dirty="0">
              <a:solidFill>
                <a:schemeClr val="bg1"/>
              </a:solidFill>
              <a:effectLst/>
              <a:latin typeface="Courier New" panose="02070309020205020404" pitchFamily="49" charset="0"/>
              <a:ea typeface="Times New Roman" panose="02020603050405020304" pitchFamily="18" charset="0"/>
              <a:cs typeface="Times New Roman" panose="02020603050405020304" pitchFamily="18" charset="0"/>
            </a:endParaRPr>
          </a:p>
          <a:p>
            <a:pPr marL="0" marR="0" algn="ctr"/>
            <a:r>
              <a:rPr lang="pt-PT" sz="2800" b="1" noProof="0" dirty="0">
                <a:solidFill>
                  <a:schemeClr val="bg1"/>
                </a:solidFill>
                <a:effectLst/>
                <a:latin typeface="Calibri" panose="020F0502020204030204" pitchFamily="34" charset="0"/>
                <a:ea typeface="Times New Roman" panose="02020603050405020304" pitchFamily="18" charset="0"/>
                <a:cs typeface="Courier New" panose="02070309020205020404" pitchFamily="49" charset="0"/>
              </a:rPr>
              <a:t>Presidente da ASHRAE</a:t>
            </a:r>
          </a:p>
          <a:p>
            <a:pPr marL="0" marR="0" algn="ctr"/>
            <a:r>
              <a:rPr lang="pt-PT" sz="2800" b="1" noProof="0" dirty="0">
                <a:solidFill>
                  <a:schemeClr val="bg1"/>
                </a:solidFill>
                <a:effectLst/>
                <a:latin typeface="Calibri" panose="020F0502020204030204" pitchFamily="34" charset="0"/>
                <a:ea typeface="Times New Roman" panose="02020603050405020304" pitchFamily="18" charset="0"/>
                <a:cs typeface="Courier New" panose="02070309020205020404" pitchFamily="49" charset="0"/>
              </a:rPr>
              <a:t>2025-26 ASHRAE</a:t>
            </a:r>
            <a:endParaRPr lang="pt-PT" noProof="0" dirty="0">
              <a:solidFill>
                <a:schemeClr val="bg1"/>
              </a:solidFill>
            </a:endParaRPr>
          </a:p>
        </p:txBody>
      </p:sp>
      <p:sp>
        <p:nvSpPr>
          <p:cNvPr id="7" name="TextBox 6">
            <a:extLst>
              <a:ext uri="{FF2B5EF4-FFF2-40B4-BE49-F238E27FC236}">
                <a16:creationId xmlns:a16="http://schemas.microsoft.com/office/drawing/2014/main" id="{59915B4D-4201-CF81-8DA3-AA4BE4D0A81E}"/>
              </a:ext>
            </a:extLst>
          </p:cNvPr>
          <p:cNvSpPr txBox="1"/>
          <p:nvPr/>
        </p:nvSpPr>
        <p:spPr>
          <a:xfrm>
            <a:off x="7134079" y="254362"/>
            <a:ext cx="5193796" cy="523220"/>
          </a:xfrm>
          <a:prstGeom prst="rect">
            <a:avLst/>
          </a:prstGeom>
          <a:noFill/>
        </p:spPr>
        <p:txBody>
          <a:bodyPr wrap="square" rtlCol="0">
            <a:spAutoFit/>
          </a:bodyPr>
          <a:lstStyle/>
          <a:p>
            <a:r>
              <a:rPr lang="pt-PT" sz="2800" noProof="0" dirty="0">
                <a:solidFill>
                  <a:schemeClr val="bg1"/>
                </a:solidFill>
              </a:rPr>
              <a:t>Apresentação do Presidente</a:t>
            </a:r>
          </a:p>
        </p:txBody>
      </p:sp>
      <p:sp>
        <p:nvSpPr>
          <p:cNvPr id="9" name="TextBox 8">
            <a:extLst>
              <a:ext uri="{FF2B5EF4-FFF2-40B4-BE49-F238E27FC236}">
                <a16:creationId xmlns:a16="http://schemas.microsoft.com/office/drawing/2014/main" id="{07A50ED3-F33D-4657-EB28-358AFE78CFED}"/>
              </a:ext>
            </a:extLst>
          </p:cNvPr>
          <p:cNvSpPr txBox="1"/>
          <p:nvPr/>
        </p:nvSpPr>
        <p:spPr>
          <a:xfrm>
            <a:off x="2480153" y="6297819"/>
            <a:ext cx="3419606" cy="369332"/>
          </a:xfrm>
          <a:prstGeom prst="rect">
            <a:avLst/>
          </a:prstGeom>
          <a:solidFill>
            <a:schemeClr val="bg1"/>
          </a:solidFill>
        </p:spPr>
        <p:txBody>
          <a:bodyPr wrap="square" rtlCol="0">
            <a:spAutoFit/>
          </a:bodyPr>
          <a:lstStyle/>
          <a:p>
            <a:r>
              <a:rPr lang="pt-PT" noProof="0" dirty="0" err="1"/>
              <a:t>Little</a:t>
            </a:r>
            <a:r>
              <a:rPr lang="pt-PT" noProof="0" dirty="0"/>
              <a:t> </a:t>
            </a:r>
            <a:r>
              <a:rPr lang="pt-PT" noProof="0" dirty="0" err="1"/>
              <a:t>Roundtop</a:t>
            </a:r>
            <a:r>
              <a:rPr lang="pt-PT" noProof="0" dirty="0"/>
              <a:t>, </a:t>
            </a:r>
            <a:r>
              <a:rPr lang="pt-PT" noProof="0" dirty="0" err="1"/>
              <a:t>Gettysburg</a:t>
            </a:r>
            <a:r>
              <a:rPr lang="pt-PT" noProof="0" dirty="0"/>
              <a:t>,  PA</a:t>
            </a:r>
          </a:p>
        </p:txBody>
      </p:sp>
      <p:pic>
        <p:nvPicPr>
          <p:cNvPr id="2" name="Picture 1">
            <a:extLst>
              <a:ext uri="{FF2B5EF4-FFF2-40B4-BE49-F238E27FC236}">
                <a16:creationId xmlns:a16="http://schemas.microsoft.com/office/drawing/2014/main" id="{51A1097B-226E-9C8F-D3CC-850560225E6A}"/>
              </a:ext>
            </a:extLst>
          </p:cNvPr>
          <p:cNvPicPr>
            <a:picLocks noChangeAspect="1"/>
          </p:cNvPicPr>
          <p:nvPr/>
        </p:nvPicPr>
        <p:blipFill>
          <a:blip r:embed="rId7"/>
          <a:stretch>
            <a:fillRect/>
          </a:stretch>
        </p:blipFill>
        <p:spPr>
          <a:xfrm>
            <a:off x="0" y="0"/>
            <a:ext cx="6131517" cy="6858000"/>
          </a:xfrm>
          <a:prstGeom prst="rect">
            <a:avLst/>
          </a:prstGeom>
        </p:spPr>
      </p:pic>
      <p:sp>
        <p:nvSpPr>
          <p:cNvPr id="8" name="TextBox 7">
            <a:extLst>
              <a:ext uri="{FF2B5EF4-FFF2-40B4-BE49-F238E27FC236}">
                <a16:creationId xmlns:a16="http://schemas.microsoft.com/office/drawing/2014/main" id="{8439B8A8-1322-472A-A444-F33BEC45F8CB}"/>
              </a:ext>
            </a:extLst>
          </p:cNvPr>
          <p:cNvSpPr txBox="1"/>
          <p:nvPr/>
        </p:nvSpPr>
        <p:spPr>
          <a:xfrm>
            <a:off x="12608417" y="5499279"/>
            <a:ext cx="643943" cy="369332"/>
          </a:xfrm>
          <a:prstGeom prst="rect">
            <a:avLst/>
          </a:prstGeom>
          <a:noFill/>
        </p:spPr>
        <p:txBody>
          <a:bodyPr wrap="square" rtlCol="0">
            <a:spAutoFit/>
          </a:bodyPr>
          <a:lstStyle/>
          <a:p>
            <a:r>
              <a:rPr lang="en-US" dirty="0">
                <a:solidFill>
                  <a:schemeClr val="bg1"/>
                </a:solidFill>
              </a:rPr>
              <a:t>1</a:t>
            </a:r>
            <a:endParaRPr lang="en-IN" dirty="0">
              <a:solidFill>
                <a:schemeClr val="bg1"/>
              </a:solidFill>
            </a:endParaRPr>
          </a:p>
        </p:txBody>
      </p:sp>
    </p:spTree>
    <p:extLst>
      <p:ext uri="{BB962C8B-B14F-4D97-AF65-F5344CB8AC3E}">
        <p14:creationId xmlns:p14="http://schemas.microsoft.com/office/powerpoint/2010/main" val="2412919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9943"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repeatCount="indefinite" fill="hold" display="0">
                  <p:stCondLst>
                    <p:cond delay="indefinite"/>
                  </p:stCondLst>
                </p:cTn>
                <p:tgtEl>
                  <p:spTgt spid="12"/>
                </p:tgtEl>
              </p:cMediaNode>
            </p:video>
            <p:seq concurrent="1" nextAc="seek">
              <p:cTn id="8" restart="whenNotActive" fill="hold" evtFilter="cancelBubble" nodeType="interactiveSeq">
                <p:stCondLst>
                  <p:cond evt="onClick" delay="0">
                    <p:tgtEl>
                      <p:spTgt spid="1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2"/>
                                        </p:tgtEl>
                                      </p:cBhvr>
                                    </p:cmd>
                                  </p:childTnLst>
                                </p:cTn>
                              </p:par>
                            </p:childTnLst>
                          </p:cTn>
                        </p:par>
                      </p:childTnLst>
                    </p:cTn>
                  </p:par>
                </p:childTnLst>
              </p:cTn>
              <p:nextCondLst>
                <p:cond evt="onClick" delay="0">
                  <p:tgtEl>
                    <p:spTgt spid="12"/>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alpha val="57000"/>
          </a:schemeClr>
        </a:solidFill>
        <a:effectLst/>
      </p:bgPr>
    </p:bg>
    <p:spTree>
      <p:nvGrpSpPr>
        <p:cNvPr id="1" name=""/>
        <p:cNvGrpSpPr/>
        <p:nvPr/>
      </p:nvGrpSpPr>
      <p:grpSpPr>
        <a:xfrm>
          <a:off x="0" y="0"/>
          <a:ext cx="0" cy="0"/>
          <a:chOff x="0" y="0"/>
          <a:chExt cx="0" cy="0"/>
        </a:xfrm>
      </p:grpSpPr>
      <p:pic>
        <p:nvPicPr>
          <p:cNvPr id="6" name="Picture 5" descr="A sign on a tree&#10;&#10;AI-generated content may be incorrect.">
            <a:extLst>
              <a:ext uri="{FF2B5EF4-FFF2-40B4-BE49-F238E27FC236}">
                <a16:creationId xmlns:a16="http://schemas.microsoft.com/office/drawing/2014/main" id="{D728DE5A-E877-3A4F-EC62-2E9D02DC3A2B}"/>
              </a:ext>
            </a:extLst>
          </p:cNvPr>
          <p:cNvPicPr>
            <a:picLocks noChangeAspect="1"/>
          </p:cNvPicPr>
          <p:nvPr/>
        </p:nvPicPr>
        <p:blipFill>
          <a:blip r:embed="rId3">
            <a:alphaModFix amt="35000"/>
            <a:extLst>
              <a:ext uri="{28A0092B-C50C-407E-A947-70E740481C1C}">
                <a14:useLocalDpi xmlns:a14="http://schemas.microsoft.com/office/drawing/2010/main" val="0"/>
              </a:ext>
            </a:extLst>
          </a:blip>
          <a:srcRect t="31697" b="13668"/>
          <a:stretch/>
        </p:blipFill>
        <p:spPr>
          <a:xfrm>
            <a:off x="-354260" y="-438912"/>
            <a:ext cx="12546260" cy="7296912"/>
          </a:xfrm>
          <a:prstGeom prst="rect">
            <a:avLst/>
          </a:prstGeom>
          <a:effectLst>
            <a:outerShdw blurRad="50800" dist="50800" dir="5400000" algn="ctr" rotWithShape="0">
              <a:srgbClr val="000000">
                <a:alpha val="5000"/>
              </a:srgbClr>
            </a:outerShdw>
          </a:effectLst>
        </p:spPr>
      </p:pic>
      <p:pic>
        <p:nvPicPr>
          <p:cNvPr id="2" name="Picture 1">
            <a:extLst>
              <a:ext uri="{FF2B5EF4-FFF2-40B4-BE49-F238E27FC236}">
                <a16:creationId xmlns:a16="http://schemas.microsoft.com/office/drawing/2014/main" id="{46CB3946-BFAC-2C07-9192-96A81BE0A079}"/>
              </a:ext>
            </a:extLst>
          </p:cNvPr>
          <p:cNvPicPr>
            <a:picLocks noChangeAspect="1"/>
          </p:cNvPicPr>
          <p:nvPr/>
        </p:nvPicPr>
        <p:blipFill>
          <a:blip r:embed="rId4"/>
          <a:stretch>
            <a:fillRect/>
          </a:stretch>
        </p:blipFill>
        <p:spPr>
          <a:xfrm>
            <a:off x="-182881" y="1804596"/>
            <a:ext cx="5820949" cy="4251960"/>
          </a:xfrm>
          <a:prstGeom prst="rect">
            <a:avLst/>
          </a:prstGeom>
        </p:spPr>
      </p:pic>
      <p:pic>
        <p:nvPicPr>
          <p:cNvPr id="3" name="Picture 2">
            <a:extLst>
              <a:ext uri="{FF2B5EF4-FFF2-40B4-BE49-F238E27FC236}">
                <a16:creationId xmlns:a16="http://schemas.microsoft.com/office/drawing/2014/main" id="{76850F87-03C5-BB6B-73AD-B3CAFB0A9D45}"/>
              </a:ext>
            </a:extLst>
          </p:cNvPr>
          <p:cNvPicPr>
            <a:picLocks noChangeAspect="1"/>
          </p:cNvPicPr>
          <p:nvPr/>
        </p:nvPicPr>
        <p:blipFill>
          <a:blip r:embed="rId5"/>
          <a:stretch>
            <a:fillRect/>
          </a:stretch>
        </p:blipFill>
        <p:spPr>
          <a:xfrm>
            <a:off x="5872109" y="1804596"/>
            <a:ext cx="6271260" cy="4251960"/>
          </a:xfrm>
          <a:prstGeom prst="rect">
            <a:avLst/>
          </a:prstGeom>
        </p:spPr>
      </p:pic>
      <p:sp>
        <p:nvSpPr>
          <p:cNvPr id="5" name="TextBox 4">
            <a:extLst>
              <a:ext uri="{FF2B5EF4-FFF2-40B4-BE49-F238E27FC236}">
                <a16:creationId xmlns:a16="http://schemas.microsoft.com/office/drawing/2014/main" id="{296AFD82-60E0-3B83-99DD-BCC9192DFE37}"/>
              </a:ext>
            </a:extLst>
          </p:cNvPr>
          <p:cNvSpPr txBox="1"/>
          <p:nvPr/>
        </p:nvSpPr>
        <p:spPr>
          <a:xfrm>
            <a:off x="91438" y="5388989"/>
            <a:ext cx="4455161" cy="369332"/>
          </a:xfrm>
          <a:prstGeom prst="rect">
            <a:avLst/>
          </a:prstGeom>
          <a:solidFill>
            <a:schemeClr val="bg1"/>
          </a:solidFill>
        </p:spPr>
        <p:txBody>
          <a:bodyPr wrap="square" rtlCol="0">
            <a:spAutoFit/>
          </a:bodyPr>
          <a:lstStyle/>
          <a:p>
            <a:r>
              <a:rPr lang="en-US" dirty="0" err="1"/>
              <a:t>Trilho</a:t>
            </a:r>
            <a:r>
              <a:rPr lang="en-US" dirty="0"/>
              <a:t> dos </a:t>
            </a:r>
            <a:r>
              <a:rPr lang="en-US" dirty="0" err="1"/>
              <a:t>Apalaches</a:t>
            </a:r>
            <a:r>
              <a:rPr lang="en-US" dirty="0"/>
              <a:t>, Dauphin County, PA</a:t>
            </a:r>
          </a:p>
        </p:txBody>
      </p:sp>
      <p:sp>
        <p:nvSpPr>
          <p:cNvPr id="7" name="TextBox 6">
            <a:extLst>
              <a:ext uri="{FF2B5EF4-FFF2-40B4-BE49-F238E27FC236}">
                <a16:creationId xmlns:a16="http://schemas.microsoft.com/office/drawing/2014/main" id="{A837B5E5-4345-4DA5-96A9-9B3573BABC15}"/>
              </a:ext>
            </a:extLst>
          </p:cNvPr>
          <p:cNvSpPr txBox="1"/>
          <p:nvPr/>
        </p:nvSpPr>
        <p:spPr>
          <a:xfrm>
            <a:off x="11397803" y="6447078"/>
            <a:ext cx="643943" cy="369332"/>
          </a:xfrm>
          <a:prstGeom prst="rect">
            <a:avLst/>
          </a:prstGeom>
          <a:noFill/>
        </p:spPr>
        <p:txBody>
          <a:bodyPr wrap="square" rtlCol="0">
            <a:spAutoFit/>
          </a:bodyPr>
          <a:lstStyle/>
          <a:p>
            <a:r>
              <a:rPr lang="en-US" b="1" dirty="0"/>
              <a:t>2</a:t>
            </a:r>
            <a:endParaRPr lang="en-IN" b="1" dirty="0"/>
          </a:p>
        </p:txBody>
      </p:sp>
    </p:spTree>
    <p:extLst>
      <p:ext uri="{BB962C8B-B14F-4D97-AF65-F5344CB8AC3E}">
        <p14:creationId xmlns:p14="http://schemas.microsoft.com/office/powerpoint/2010/main" val="29985897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D23A10A4-3D22-E48B-4082-C44279D837B8}"/>
              </a:ext>
            </a:extLst>
          </p:cNvPr>
          <p:cNvPicPr>
            <a:picLocks noChangeAspect="1"/>
          </p:cNvPicPr>
          <p:nvPr/>
        </p:nvPicPr>
        <p:blipFill>
          <a:blip r:embed="rId3"/>
          <a:stretch>
            <a:fillRect/>
          </a:stretch>
        </p:blipFill>
        <p:spPr>
          <a:xfrm>
            <a:off x="0" y="0"/>
            <a:ext cx="12192000" cy="7673340"/>
          </a:xfrm>
          <a:prstGeom prst="rect">
            <a:avLst/>
          </a:prstGeom>
        </p:spPr>
      </p:pic>
      <p:pic>
        <p:nvPicPr>
          <p:cNvPr id="7" name="Picture 6">
            <a:extLst>
              <a:ext uri="{FF2B5EF4-FFF2-40B4-BE49-F238E27FC236}">
                <a16:creationId xmlns:a16="http://schemas.microsoft.com/office/drawing/2014/main" id="{B1C332C2-9E03-BCCE-E3FE-180AFB24DD1B}"/>
              </a:ext>
            </a:extLst>
          </p:cNvPr>
          <p:cNvPicPr>
            <a:picLocks noChangeAspect="1"/>
          </p:cNvPicPr>
          <p:nvPr/>
        </p:nvPicPr>
        <p:blipFill>
          <a:blip r:embed="rId4"/>
          <a:stretch>
            <a:fillRect/>
          </a:stretch>
        </p:blipFill>
        <p:spPr>
          <a:xfrm>
            <a:off x="930841" y="358345"/>
            <a:ext cx="1749855" cy="1749855"/>
          </a:xfrm>
          <a:prstGeom prst="rect">
            <a:avLst/>
          </a:prstGeom>
          <a:scene3d>
            <a:camera prst="orthographicFront"/>
            <a:lightRig rig="threePt" dir="t"/>
          </a:scene3d>
          <a:sp3d>
            <a:bevelT/>
            <a:bevelB/>
          </a:sp3d>
        </p:spPr>
      </p:pic>
      <p:pic>
        <p:nvPicPr>
          <p:cNvPr id="18" name="Picture 17">
            <a:extLst>
              <a:ext uri="{FF2B5EF4-FFF2-40B4-BE49-F238E27FC236}">
                <a16:creationId xmlns:a16="http://schemas.microsoft.com/office/drawing/2014/main" id="{C6501BA2-24F3-2A9F-FB8F-7B95100ED89D}"/>
              </a:ext>
            </a:extLst>
          </p:cNvPr>
          <p:cNvPicPr>
            <a:picLocks noChangeAspect="1"/>
          </p:cNvPicPr>
          <p:nvPr/>
        </p:nvPicPr>
        <p:blipFill>
          <a:blip r:embed="rId5"/>
          <a:stretch>
            <a:fillRect/>
          </a:stretch>
        </p:blipFill>
        <p:spPr>
          <a:xfrm>
            <a:off x="9497378" y="306388"/>
            <a:ext cx="1763781" cy="2214579"/>
          </a:xfrm>
          <a:prstGeom prst="rect">
            <a:avLst/>
          </a:prstGeom>
          <a:scene3d>
            <a:camera prst="orthographicFront"/>
            <a:lightRig rig="threePt" dir="t"/>
          </a:scene3d>
          <a:sp3d>
            <a:bevelT/>
            <a:bevelB/>
          </a:sp3d>
        </p:spPr>
      </p:pic>
      <p:pic>
        <p:nvPicPr>
          <p:cNvPr id="20" name="Picture 19">
            <a:extLst>
              <a:ext uri="{FF2B5EF4-FFF2-40B4-BE49-F238E27FC236}">
                <a16:creationId xmlns:a16="http://schemas.microsoft.com/office/drawing/2014/main" id="{98385904-5AE3-C1F9-2F6A-10FBA66DAE52}"/>
              </a:ext>
            </a:extLst>
          </p:cNvPr>
          <p:cNvPicPr>
            <a:picLocks noChangeAspect="1"/>
          </p:cNvPicPr>
          <p:nvPr/>
        </p:nvPicPr>
        <p:blipFill>
          <a:blip r:embed="rId6"/>
          <a:stretch>
            <a:fillRect/>
          </a:stretch>
        </p:blipFill>
        <p:spPr>
          <a:xfrm>
            <a:off x="8496828" y="2571718"/>
            <a:ext cx="3223260" cy="4069080"/>
          </a:xfrm>
          <a:prstGeom prst="rect">
            <a:avLst/>
          </a:prstGeom>
        </p:spPr>
      </p:pic>
      <p:pic>
        <p:nvPicPr>
          <p:cNvPr id="21" name="Picture 20">
            <a:extLst>
              <a:ext uri="{FF2B5EF4-FFF2-40B4-BE49-F238E27FC236}">
                <a16:creationId xmlns:a16="http://schemas.microsoft.com/office/drawing/2014/main" id="{127C3D11-53A9-F57F-4F8D-79E3B3AAF8DF}"/>
              </a:ext>
            </a:extLst>
          </p:cNvPr>
          <p:cNvPicPr>
            <a:picLocks noChangeAspect="1"/>
          </p:cNvPicPr>
          <p:nvPr/>
        </p:nvPicPr>
        <p:blipFill>
          <a:blip r:embed="rId7"/>
          <a:stretch>
            <a:fillRect/>
          </a:stretch>
        </p:blipFill>
        <p:spPr>
          <a:xfrm>
            <a:off x="233202" y="2484088"/>
            <a:ext cx="3253740" cy="4244340"/>
          </a:xfrm>
          <a:prstGeom prst="rect">
            <a:avLst/>
          </a:prstGeom>
        </p:spPr>
      </p:pic>
      <p:pic>
        <p:nvPicPr>
          <p:cNvPr id="22" name="Picture 21">
            <a:extLst>
              <a:ext uri="{FF2B5EF4-FFF2-40B4-BE49-F238E27FC236}">
                <a16:creationId xmlns:a16="http://schemas.microsoft.com/office/drawing/2014/main" id="{09EFD7A9-D33E-E0B7-AD4F-1B6215C58536}"/>
              </a:ext>
            </a:extLst>
          </p:cNvPr>
          <p:cNvPicPr>
            <a:picLocks noChangeAspect="1"/>
          </p:cNvPicPr>
          <p:nvPr/>
        </p:nvPicPr>
        <p:blipFill>
          <a:blip r:embed="rId8"/>
          <a:stretch>
            <a:fillRect/>
          </a:stretch>
        </p:blipFill>
        <p:spPr>
          <a:xfrm>
            <a:off x="3695173" y="358345"/>
            <a:ext cx="4244340" cy="4983480"/>
          </a:xfrm>
          <a:prstGeom prst="rect">
            <a:avLst/>
          </a:prstGeom>
        </p:spPr>
      </p:pic>
      <p:sp>
        <p:nvSpPr>
          <p:cNvPr id="8" name="TextBox 7">
            <a:extLst>
              <a:ext uri="{FF2B5EF4-FFF2-40B4-BE49-F238E27FC236}">
                <a16:creationId xmlns:a16="http://schemas.microsoft.com/office/drawing/2014/main" id="{AED60E06-6312-4C40-99E5-EC57367F380F}"/>
              </a:ext>
            </a:extLst>
          </p:cNvPr>
          <p:cNvSpPr txBox="1"/>
          <p:nvPr/>
        </p:nvSpPr>
        <p:spPr>
          <a:xfrm>
            <a:off x="286898" y="129572"/>
            <a:ext cx="643943" cy="369332"/>
          </a:xfrm>
          <a:prstGeom prst="rect">
            <a:avLst/>
          </a:prstGeom>
          <a:noFill/>
        </p:spPr>
        <p:txBody>
          <a:bodyPr wrap="square" rtlCol="0">
            <a:spAutoFit/>
          </a:bodyPr>
          <a:lstStyle/>
          <a:p>
            <a:r>
              <a:rPr lang="en-US" b="1" dirty="0"/>
              <a:t>3</a:t>
            </a:r>
            <a:endParaRPr lang="en-IN" b="1" dirty="0"/>
          </a:p>
        </p:txBody>
      </p:sp>
    </p:spTree>
    <p:extLst>
      <p:ext uri="{BB962C8B-B14F-4D97-AF65-F5344CB8AC3E}">
        <p14:creationId xmlns:p14="http://schemas.microsoft.com/office/powerpoint/2010/main" val="16356556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31185F1-57FD-2CA3-6EF5-01F2B91D2C4D}"/>
              </a:ext>
            </a:extLst>
          </p:cNvPr>
          <p:cNvPicPr>
            <a:picLocks noChangeAspect="1"/>
          </p:cNvPicPr>
          <p:nvPr/>
        </p:nvPicPr>
        <p:blipFill>
          <a:blip r:embed="rId3">
            <a:alphaModFix amt="20000"/>
            <a:extLst>
              <a:ext uri="{28A0092B-C50C-407E-A947-70E740481C1C}">
                <a14:useLocalDpi xmlns:a14="http://schemas.microsoft.com/office/drawing/2010/main" val="0"/>
              </a:ext>
            </a:extLst>
          </a:blip>
          <a:stretch>
            <a:fillRect/>
          </a:stretch>
        </p:blipFill>
        <p:spPr>
          <a:xfrm>
            <a:off x="7048500" y="-79651"/>
            <a:ext cx="5143500" cy="6858000"/>
          </a:xfrm>
          <a:prstGeom prst="rect">
            <a:avLst/>
          </a:prstGeom>
        </p:spPr>
      </p:pic>
      <p:sp>
        <p:nvSpPr>
          <p:cNvPr id="4" name="TextBox 3">
            <a:extLst>
              <a:ext uri="{FF2B5EF4-FFF2-40B4-BE49-F238E27FC236}">
                <a16:creationId xmlns:a16="http://schemas.microsoft.com/office/drawing/2014/main" id="{0BB55446-D6DC-5A11-9499-932A269EA029}"/>
              </a:ext>
            </a:extLst>
          </p:cNvPr>
          <p:cNvSpPr txBox="1"/>
          <p:nvPr/>
        </p:nvSpPr>
        <p:spPr>
          <a:xfrm>
            <a:off x="8763925" y="1964354"/>
            <a:ext cx="3078865" cy="1815882"/>
          </a:xfrm>
          <a:prstGeom prst="rect">
            <a:avLst/>
          </a:prstGeom>
          <a:noFill/>
        </p:spPr>
        <p:txBody>
          <a:bodyPr wrap="square" rtlCol="0">
            <a:spAutoFit/>
          </a:bodyPr>
          <a:lstStyle/>
          <a:p>
            <a:r>
              <a:rPr lang="en-US" sz="2800" dirty="0" err="1"/>
              <a:t>Necessário</a:t>
            </a:r>
            <a:r>
              <a:rPr lang="en-US" sz="2800" dirty="0"/>
              <a:t> para </a:t>
            </a:r>
            <a:r>
              <a:rPr lang="en-US" sz="2800" dirty="0" err="1"/>
              <a:t>sobrevivência</a:t>
            </a:r>
            <a:r>
              <a:rPr lang="en-US" sz="2800" dirty="0"/>
              <a:t>, </a:t>
            </a:r>
            <a:r>
              <a:rPr lang="en-US" sz="2800" dirty="0" err="1"/>
              <a:t>segurança</a:t>
            </a:r>
            <a:r>
              <a:rPr lang="en-US" sz="2800" dirty="0"/>
              <a:t> e </a:t>
            </a:r>
            <a:r>
              <a:rPr lang="en-US" sz="2800" dirty="0" err="1"/>
              <a:t>bem-estar</a:t>
            </a:r>
            <a:endParaRPr lang="en-US" sz="2800" dirty="0"/>
          </a:p>
        </p:txBody>
      </p:sp>
      <p:sp>
        <p:nvSpPr>
          <p:cNvPr id="5" name="TextBox 4">
            <a:extLst>
              <a:ext uri="{FF2B5EF4-FFF2-40B4-BE49-F238E27FC236}">
                <a16:creationId xmlns:a16="http://schemas.microsoft.com/office/drawing/2014/main" id="{FC73F745-6B13-7770-C9A9-295892017D60}"/>
              </a:ext>
            </a:extLst>
          </p:cNvPr>
          <p:cNvSpPr txBox="1"/>
          <p:nvPr/>
        </p:nvSpPr>
        <p:spPr>
          <a:xfrm>
            <a:off x="8763925" y="3780236"/>
            <a:ext cx="3078865" cy="1815882"/>
          </a:xfrm>
          <a:prstGeom prst="rect">
            <a:avLst/>
          </a:prstGeom>
          <a:noFill/>
        </p:spPr>
        <p:txBody>
          <a:bodyPr wrap="square" rtlCol="0">
            <a:spAutoFit/>
          </a:bodyPr>
          <a:lstStyle/>
          <a:p>
            <a:r>
              <a:rPr lang="en-US" sz="2800" dirty="0" err="1"/>
              <a:t>Essencial</a:t>
            </a:r>
            <a:r>
              <a:rPr lang="en-US" sz="2800" dirty="0"/>
              <a:t> para o </a:t>
            </a:r>
            <a:r>
              <a:rPr lang="en-US" sz="2800" dirty="0" err="1"/>
              <a:t>equilíbrio</a:t>
            </a:r>
            <a:r>
              <a:rPr lang="en-US" sz="2800" dirty="0"/>
              <a:t> </a:t>
            </a:r>
            <a:r>
              <a:rPr lang="en-US" sz="2800" dirty="0" err="1"/>
              <a:t>emocional</a:t>
            </a:r>
            <a:r>
              <a:rPr lang="en-US" sz="2800" dirty="0"/>
              <a:t> e </a:t>
            </a:r>
            <a:r>
              <a:rPr lang="en-US" sz="2800" dirty="0" err="1"/>
              <a:t>psicológico</a:t>
            </a:r>
            <a:endParaRPr lang="en-US" sz="2800" dirty="0"/>
          </a:p>
        </p:txBody>
      </p:sp>
      <p:pic>
        <p:nvPicPr>
          <p:cNvPr id="8" name="Graphic 7" descr="Tent with solid fill">
            <a:extLst>
              <a:ext uri="{FF2B5EF4-FFF2-40B4-BE49-F238E27FC236}">
                <a16:creationId xmlns:a16="http://schemas.microsoft.com/office/drawing/2014/main" id="{83413E2E-CE5F-4CFD-A8EB-6713061B91A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588097" y="2063858"/>
            <a:ext cx="914400" cy="914400"/>
          </a:xfrm>
          <a:prstGeom prst="rect">
            <a:avLst/>
          </a:prstGeom>
        </p:spPr>
      </p:pic>
      <p:sp>
        <p:nvSpPr>
          <p:cNvPr id="12" name="TextBox 11">
            <a:extLst>
              <a:ext uri="{FF2B5EF4-FFF2-40B4-BE49-F238E27FC236}">
                <a16:creationId xmlns:a16="http://schemas.microsoft.com/office/drawing/2014/main" id="{AE5A4875-A56F-247F-5759-72772866330D}"/>
              </a:ext>
            </a:extLst>
          </p:cNvPr>
          <p:cNvSpPr txBox="1"/>
          <p:nvPr/>
        </p:nvSpPr>
        <p:spPr>
          <a:xfrm>
            <a:off x="8681483" y="794347"/>
            <a:ext cx="2511705" cy="707886"/>
          </a:xfrm>
          <a:prstGeom prst="rect">
            <a:avLst/>
          </a:prstGeom>
          <a:noFill/>
        </p:spPr>
        <p:txBody>
          <a:bodyPr wrap="square">
            <a:spAutoFit/>
          </a:bodyPr>
          <a:lstStyle/>
          <a:p>
            <a:r>
              <a:rPr lang="en-US" sz="4000" b="1" dirty="0">
                <a:solidFill>
                  <a:schemeClr val="tx1">
                    <a:lumMod val="85000"/>
                    <a:lumOff val="15000"/>
                  </a:schemeClr>
                </a:solidFill>
                <a:latin typeface="Aptos Black" panose="020B0004020202020204" pitchFamily="34" charset="0"/>
              </a:rPr>
              <a:t>Abrigo é </a:t>
            </a:r>
          </a:p>
        </p:txBody>
      </p:sp>
      <p:grpSp>
        <p:nvGrpSpPr>
          <p:cNvPr id="14" name="Group 13">
            <a:extLst>
              <a:ext uri="{FF2B5EF4-FFF2-40B4-BE49-F238E27FC236}">
                <a16:creationId xmlns:a16="http://schemas.microsoft.com/office/drawing/2014/main" id="{A421B6EB-77C6-2E98-37DE-56C4669879CF}"/>
              </a:ext>
            </a:extLst>
          </p:cNvPr>
          <p:cNvGrpSpPr/>
          <p:nvPr/>
        </p:nvGrpSpPr>
        <p:grpSpPr>
          <a:xfrm>
            <a:off x="7588097" y="4095186"/>
            <a:ext cx="1175828" cy="914400"/>
            <a:chOff x="8095494" y="3800733"/>
            <a:chExt cx="1256851" cy="1256851"/>
          </a:xfrm>
          <a:solidFill>
            <a:schemeClr val="tx1">
              <a:lumMod val="85000"/>
              <a:lumOff val="15000"/>
            </a:schemeClr>
          </a:solidFill>
        </p:grpSpPr>
        <p:pic>
          <p:nvPicPr>
            <p:cNvPr id="10" name="Graphic 9" descr="Dog House with solid fill">
              <a:extLst>
                <a:ext uri="{FF2B5EF4-FFF2-40B4-BE49-F238E27FC236}">
                  <a16:creationId xmlns:a16="http://schemas.microsoft.com/office/drawing/2014/main" id="{74986B34-BB74-D97A-5063-192D6628802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095494" y="3800733"/>
              <a:ext cx="1256851" cy="1256851"/>
            </a:xfrm>
            <a:prstGeom prst="rect">
              <a:avLst/>
            </a:prstGeom>
          </p:spPr>
        </p:pic>
        <p:sp>
          <p:nvSpPr>
            <p:cNvPr id="13" name="Rectangle 12">
              <a:extLst>
                <a:ext uri="{FF2B5EF4-FFF2-40B4-BE49-F238E27FC236}">
                  <a16:creationId xmlns:a16="http://schemas.microsoft.com/office/drawing/2014/main" id="{39BF3091-3910-4B70-A6FF-FE9C2373FFBE}"/>
                </a:ext>
              </a:extLst>
            </p:cNvPr>
            <p:cNvSpPr/>
            <p:nvPr/>
          </p:nvSpPr>
          <p:spPr>
            <a:xfrm>
              <a:off x="8530542" y="4317357"/>
              <a:ext cx="347240" cy="185195"/>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85000"/>
                    <a:lumOff val="15000"/>
                  </a:schemeClr>
                </a:solidFill>
              </a:endParaRPr>
            </a:p>
          </p:txBody>
        </p:sp>
      </p:grpSp>
      <p:pic>
        <p:nvPicPr>
          <p:cNvPr id="15" name="Picture 14">
            <a:extLst>
              <a:ext uri="{FF2B5EF4-FFF2-40B4-BE49-F238E27FC236}">
                <a16:creationId xmlns:a16="http://schemas.microsoft.com/office/drawing/2014/main" id="{798526ED-C793-45D0-19F0-E30EFD48C4DA}"/>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810754" y="5891216"/>
            <a:ext cx="981787" cy="679514"/>
          </a:xfrm>
          <a:prstGeom prst="rect">
            <a:avLst/>
          </a:prstGeom>
        </p:spPr>
      </p:pic>
      <p:pic>
        <p:nvPicPr>
          <p:cNvPr id="7" name="Picture 6">
            <a:extLst>
              <a:ext uri="{FF2B5EF4-FFF2-40B4-BE49-F238E27FC236}">
                <a16:creationId xmlns:a16="http://schemas.microsoft.com/office/drawing/2014/main" id="{64995D5C-8EEE-166C-F5BA-25ED1649BF8A}"/>
              </a:ext>
            </a:extLst>
          </p:cNvPr>
          <p:cNvPicPr>
            <a:picLocks noChangeAspect="1"/>
          </p:cNvPicPr>
          <p:nvPr/>
        </p:nvPicPr>
        <p:blipFill>
          <a:blip r:embed="rId9"/>
          <a:stretch>
            <a:fillRect/>
          </a:stretch>
        </p:blipFill>
        <p:spPr>
          <a:xfrm>
            <a:off x="-702726" y="-106680"/>
            <a:ext cx="7928197" cy="6964680"/>
          </a:xfrm>
          <a:prstGeom prst="rect">
            <a:avLst/>
          </a:prstGeom>
        </p:spPr>
      </p:pic>
      <p:sp>
        <p:nvSpPr>
          <p:cNvPr id="16" name="TextBox 15">
            <a:extLst>
              <a:ext uri="{FF2B5EF4-FFF2-40B4-BE49-F238E27FC236}">
                <a16:creationId xmlns:a16="http://schemas.microsoft.com/office/drawing/2014/main" id="{558D0A93-CC63-4203-82A8-3FE08C1EE90B}"/>
              </a:ext>
            </a:extLst>
          </p:cNvPr>
          <p:cNvSpPr txBox="1"/>
          <p:nvPr/>
        </p:nvSpPr>
        <p:spPr>
          <a:xfrm>
            <a:off x="11747786" y="6305208"/>
            <a:ext cx="643943" cy="369332"/>
          </a:xfrm>
          <a:prstGeom prst="rect">
            <a:avLst/>
          </a:prstGeom>
          <a:noFill/>
        </p:spPr>
        <p:txBody>
          <a:bodyPr wrap="square" rtlCol="0">
            <a:spAutoFit/>
          </a:bodyPr>
          <a:lstStyle/>
          <a:p>
            <a:r>
              <a:rPr lang="en-US" b="1" dirty="0"/>
              <a:t>4</a:t>
            </a:r>
            <a:endParaRPr lang="en-IN" b="1" dirty="0"/>
          </a:p>
        </p:txBody>
      </p:sp>
    </p:spTree>
    <p:extLst>
      <p:ext uri="{BB962C8B-B14F-4D97-AF65-F5344CB8AC3E}">
        <p14:creationId xmlns:p14="http://schemas.microsoft.com/office/powerpoint/2010/main" val="37570206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6B6145C3-D7E5-2806-1E1C-A4809B7F58AE}"/>
              </a:ext>
            </a:extLst>
          </p:cNvPr>
          <p:cNvPicPr>
            <a:picLocks noChangeAspect="1"/>
          </p:cNvPicPr>
          <p:nvPr/>
        </p:nvPicPr>
        <p:blipFill>
          <a:blip r:embed="rId3"/>
          <a:stretch>
            <a:fillRect/>
          </a:stretch>
        </p:blipFill>
        <p:spPr>
          <a:xfrm>
            <a:off x="2540" y="0"/>
            <a:ext cx="5113020" cy="6858000"/>
          </a:xfrm>
          <a:prstGeom prst="rect">
            <a:avLst/>
          </a:prstGeom>
        </p:spPr>
      </p:pic>
      <p:sp>
        <p:nvSpPr>
          <p:cNvPr id="5" name="TextBox 4">
            <a:extLst>
              <a:ext uri="{FF2B5EF4-FFF2-40B4-BE49-F238E27FC236}">
                <a16:creationId xmlns:a16="http://schemas.microsoft.com/office/drawing/2014/main" id="{ADA0CD67-0F07-20FE-DAB5-83315BEDA123}"/>
              </a:ext>
            </a:extLst>
          </p:cNvPr>
          <p:cNvSpPr txBox="1"/>
          <p:nvPr/>
        </p:nvSpPr>
        <p:spPr>
          <a:xfrm>
            <a:off x="284726" y="210038"/>
            <a:ext cx="4548649" cy="1815882"/>
          </a:xfrm>
          <a:prstGeom prst="rect">
            <a:avLst/>
          </a:prstGeom>
          <a:noFill/>
        </p:spPr>
        <p:txBody>
          <a:bodyPr wrap="square" rtlCol="0">
            <a:spAutoFit/>
          </a:bodyPr>
          <a:lstStyle/>
          <a:p>
            <a:r>
              <a:rPr lang="en-US" sz="2800" dirty="0">
                <a:solidFill>
                  <a:schemeClr val="tx1">
                    <a:lumMod val="95000"/>
                    <a:lumOff val="5000"/>
                  </a:schemeClr>
                </a:solidFill>
                <a:latin typeface="Aptos ExtraBold" panose="020F0502020204030204" pitchFamily="34" charset="0"/>
              </a:rPr>
              <a:t>Um </a:t>
            </a:r>
            <a:r>
              <a:rPr lang="en-US" sz="2800" dirty="0" err="1">
                <a:solidFill>
                  <a:schemeClr val="tx1">
                    <a:lumMod val="95000"/>
                    <a:lumOff val="5000"/>
                  </a:schemeClr>
                </a:solidFill>
                <a:latin typeface="Aptos ExtraBold" panose="020F0502020204030204" pitchFamily="34" charset="0"/>
              </a:rPr>
              <a:t>verdadeiro</a:t>
            </a:r>
            <a:r>
              <a:rPr lang="en-US" sz="2800" dirty="0">
                <a:solidFill>
                  <a:schemeClr val="tx1">
                    <a:lumMod val="95000"/>
                    <a:lumOff val="5000"/>
                  </a:schemeClr>
                </a:solidFill>
                <a:latin typeface="Aptos ExtraBold" panose="020F0502020204030204" pitchFamily="34" charset="0"/>
              </a:rPr>
              <a:t> </a:t>
            </a:r>
            <a:r>
              <a:rPr lang="en-US" sz="2800" dirty="0" err="1">
                <a:solidFill>
                  <a:schemeClr val="tx1">
                    <a:lumMod val="95000"/>
                    <a:lumOff val="5000"/>
                  </a:schemeClr>
                </a:solidFill>
                <a:latin typeface="Aptos ExtraBold" panose="020F0502020204030204" pitchFamily="34" charset="0"/>
              </a:rPr>
              <a:t>abrigo</a:t>
            </a:r>
            <a:r>
              <a:rPr lang="en-US" sz="2800" dirty="0">
                <a:solidFill>
                  <a:schemeClr val="tx1">
                    <a:lumMod val="95000"/>
                    <a:lumOff val="5000"/>
                  </a:schemeClr>
                </a:solidFill>
                <a:latin typeface="Aptos ExtraBold" panose="020F0502020204030204" pitchFamily="34" charset="0"/>
              </a:rPr>
              <a:t> inclui todos os </a:t>
            </a:r>
            <a:r>
              <a:rPr lang="en-US" sz="2800" dirty="0" err="1">
                <a:solidFill>
                  <a:schemeClr val="tx1">
                    <a:lumMod val="95000"/>
                    <a:lumOff val="5000"/>
                  </a:schemeClr>
                </a:solidFill>
                <a:latin typeface="Aptos ExtraBold" panose="020F0502020204030204" pitchFamily="34" charset="0"/>
              </a:rPr>
              <a:t>aspectos</a:t>
            </a:r>
            <a:r>
              <a:rPr lang="en-US" sz="2800" dirty="0">
                <a:solidFill>
                  <a:schemeClr val="tx1">
                    <a:lumMod val="95000"/>
                    <a:lumOff val="5000"/>
                  </a:schemeClr>
                </a:solidFill>
                <a:latin typeface="Aptos ExtraBold" panose="020F0502020204030204" pitchFamily="34" charset="0"/>
              </a:rPr>
              <a:t> da Qualidade Ambiental Interior:</a:t>
            </a:r>
          </a:p>
        </p:txBody>
      </p:sp>
      <p:sp>
        <p:nvSpPr>
          <p:cNvPr id="6" name="TextBox 5">
            <a:extLst>
              <a:ext uri="{FF2B5EF4-FFF2-40B4-BE49-F238E27FC236}">
                <a16:creationId xmlns:a16="http://schemas.microsoft.com/office/drawing/2014/main" id="{3F55DA21-368E-187B-8D25-2340422B399C}"/>
              </a:ext>
            </a:extLst>
          </p:cNvPr>
          <p:cNvSpPr txBox="1"/>
          <p:nvPr/>
        </p:nvSpPr>
        <p:spPr>
          <a:xfrm>
            <a:off x="826114" y="2025920"/>
            <a:ext cx="3465871" cy="3714671"/>
          </a:xfrm>
          <a:prstGeom prst="rect">
            <a:avLst/>
          </a:prstGeom>
          <a:noFill/>
        </p:spPr>
        <p:txBody>
          <a:bodyPr wrap="square" rtlCol="0">
            <a:spAutoFit/>
          </a:bodyPr>
          <a:lstStyle/>
          <a:p>
            <a:pPr>
              <a:lnSpc>
                <a:spcPct val="150000"/>
              </a:lnSpc>
              <a:buFont typeface="Wingdings" panose="05000000000000000000" pitchFamily="2" charset="2"/>
              <a:buChar char="ü"/>
            </a:pPr>
            <a:r>
              <a:rPr lang="en-US" sz="3200" dirty="0">
                <a:solidFill>
                  <a:schemeClr val="tx1">
                    <a:lumMod val="95000"/>
                    <a:lumOff val="5000"/>
                  </a:schemeClr>
                </a:solidFill>
                <a:latin typeface="+mj-lt"/>
              </a:rPr>
              <a:t> </a:t>
            </a:r>
            <a:r>
              <a:rPr lang="en-US" sz="3200" dirty="0" err="1">
                <a:solidFill>
                  <a:schemeClr val="tx1">
                    <a:lumMod val="95000"/>
                    <a:lumOff val="5000"/>
                  </a:schemeClr>
                </a:solidFill>
                <a:latin typeface="+mj-lt"/>
              </a:rPr>
              <a:t>Qualidade</a:t>
            </a:r>
            <a:r>
              <a:rPr lang="en-US" sz="3200" dirty="0">
                <a:solidFill>
                  <a:schemeClr val="tx1">
                    <a:lumMod val="95000"/>
                    <a:lumOff val="5000"/>
                  </a:schemeClr>
                </a:solidFill>
                <a:latin typeface="+mj-lt"/>
              </a:rPr>
              <a:t> do </a:t>
            </a:r>
            <a:r>
              <a:rPr lang="en-US" sz="3200" dirty="0" err="1">
                <a:solidFill>
                  <a:schemeClr val="tx1">
                    <a:lumMod val="95000"/>
                    <a:lumOff val="5000"/>
                  </a:schemeClr>
                </a:solidFill>
                <a:latin typeface="+mj-lt"/>
              </a:rPr>
              <a:t>Ar</a:t>
            </a:r>
            <a:endParaRPr lang="en-US" sz="3200" dirty="0">
              <a:solidFill>
                <a:schemeClr val="tx1">
                  <a:lumMod val="95000"/>
                  <a:lumOff val="5000"/>
                </a:schemeClr>
              </a:solidFill>
              <a:latin typeface="+mj-lt"/>
            </a:endParaRPr>
          </a:p>
          <a:p>
            <a:pPr>
              <a:lnSpc>
                <a:spcPct val="150000"/>
              </a:lnSpc>
              <a:buFont typeface="Wingdings" panose="05000000000000000000" pitchFamily="2" charset="2"/>
              <a:buChar char="ü"/>
            </a:pPr>
            <a:r>
              <a:rPr lang="en-US" sz="3200" dirty="0">
                <a:solidFill>
                  <a:schemeClr val="tx1">
                    <a:lumMod val="95000"/>
                    <a:lumOff val="5000"/>
                  </a:schemeClr>
                </a:solidFill>
                <a:latin typeface="+mj-lt"/>
              </a:rPr>
              <a:t> Iluminação</a:t>
            </a:r>
          </a:p>
          <a:p>
            <a:pPr>
              <a:lnSpc>
                <a:spcPct val="150000"/>
              </a:lnSpc>
              <a:buFont typeface="Wingdings" panose="05000000000000000000" pitchFamily="2" charset="2"/>
              <a:buChar char="ü"/>
            </a:pPr>
            <a:r>
              <a:rPr lang="en-US" sz="3200" dirty="0">
                <a:solidFill>
                  <a:schemeClr val="tx1">
                    <a:lumMod val="95000"/>
                    <a:lumOff val="5000"/>
                  </a:schemeClr>
                </a:solidFill>
                <a:latin typeface="+mj-lt"/>
              </a:rPr>
              <a:t> Conforto Térmico</a:t>
            </a:r>
          </a:p>
          <a:p>
            <a:pPr>
              <a:lnSpc>
                <a:spcPct val="150000"/>
              </a:lnSpc>
              <a:buFont typeface="Wingdings" panose="05000000000000000000" pitchFamily="2" charset="2"/>
              <a:buChar char="ü"/>
            </a:pPr>
            <a:r>
              <a:rPr lang="en-US" sz="3200" dirty="0">
                <a:solidFill>
                  <a:schemeClr val="tx1">
                    <a:lumMod val="95000"/>
                    <a:lumOff val="5000"/>
                  </a:schemeClr>
                </a:solidFill>
                <a:latin typeface="+mj-lt"/>
              </a:rPr>
              <a:t> </a:t>
            </a:r>
            <a:r>
              <a:rPr lang="en-US" sz="3200" dirty="0" err="1">
                <a:solidFill>
                  <a:schemeClr val="tx1">
                    <a:lumMod val="95000"/>
                    <a:lumOff val="5000"/>
                  </a:schemeClr>
                </a:solidFill>
                <a:latin typeface="+mj-lt"/>
              </a:rPr>
              <a:t>Acústica</a:t>
            </a:r>
            <a:endParaRPr lang="en-US" sz="3200" dirty="0">
              <a:solidFill>
                <a:schemeClr val="tx1">
                  <a:lumMod val="95000"/>
                  <a:lumOff val="5000"/>
                </a:schemeClr>
              </a:solidFill>
              <a:latin typeface="+mj-lt"/>
            </a:endParaRPr>
          </a:p>
          <a:p>
            <a:pPr>
              <a:lnSpc>
                <a:spcPct val="150000"/>
              </a:lnSpc>
              <a:buFont typeface="Wingdings" panose="05000000000000000000" pitchFamily="2" charset="2"/>
              <a:buChar char="ü"/>
            </a:pPr>
            <a:r>
              <a:rPr lang="en-US" sz="3200" dirty="0">
                <a:solidFill>
                  <a:schemeClr val="tx1">
                    <a:lumMod val="95000"/>
                    <a:lumOff val="5000"/>
                  </a:schemeClr>
                </a:solidFill>
                <a:latin typeface="+mj-lt"/>
              </a:rPr>
              <a:t> </a:t>
            </a:r>
            <a:r>
              <a:rPr lang="en-US" sz="3200" dirty="0" err="1">
                <a:solidFill>
                  <a:schemeClr val="tx1">
                    <a:lumMod val="95000"/>
                    <a:lumOff val="5000"/>
                  </a:schemeClr>
                </a:solidFill>
                <a:latin typeface="+mj-lt"/>
              </a:rPr>
              <a:t>Água</a:t>
            </a:r>
            <a:r>
              <a:rPr lang="en-US" sz="3200" dirty="0">
                <a:solidFill>
                  <a:schemeClr val="tx1">
                    <a:lumMod val="95000"/>
                    <a:lumOff val="5000"/>
                  </a:schemeClr>
                </a:solidFill>
                <a:latin typeface="+mj-lt"/>
              </a:rPr>
              <a:t> </a:t>
            </a:r>
            <a:r>
              <a:rPr lang="en-US" sz="3200" dirty="0" err="1">
                <a:solidFill>
                  <a:schemeClr val="tx1">
                    <a:lumMod val="95000"/>
                    <a:lumOff val="5000"/>
                  </a:schemeClr>
                </a:solidFill>
                <a:latin typeface="+mj-lt"/>
              </a:rPr>
              <a:t>Potável</a:t>
            </a:r>
            <a:endParaRPr lang="en-US" sz="3200" dirty="0">
              <a:solidFill>
                <a:schemeClr val="tx1">
                  <a:lumMod val="95000"/>
                  <a:lumOff val="5000"/>
                </a:schemeClr>
              </a:solidFill>
              <a:latin typeface="+mj-lt"/>
            </a:endParaRPr>
          </a:p>
        </p:txBody>
      </p:sp>
      <p:pic>
        <p:nvPicPr>
          <p:cNvPr id="7" name="Picture 6">
            <a:extLst>
              <a:ext uri="{FF2B5EF4-FFF2-40B4-BE49-F238E27FC236}">
                <a16:creationId xmlns:a16="http://schemas.microsoft.com/office/drawing/2014/main" id="{B5E6143A-8219-5B54-88C6-2439A38777B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0790" y="5968448"/>
            <a:ext cx="981787" cy="679514"/>
          </a:xfrm>
          <a:prstGeom prst="rect">
            <a:avLst/>
          </a:prstGeom>
        </p:spPr>
      </p:pic>
      <p:pic>
        <p:nvPicPr>
          <p:cNvPr id="9" name="Picture 8">
            <a:extLst>
              <a:ext uri="{FF2B5EF4-FFF2-40B4-BE49-F238E27FC236}">
                <a16:creationId xmlns:a16="http://schemas.microsoft.com/office/drawing/2014/main" id="{43410B0F-B807-CF74-6937-D761BC6B0F85}"/>
              </a:ext>
            </a:extLst>
          </p:cNvPr>
          <p:cNvPicPr>
            <a:picLocks noChangeAspect="1"/>
          </p:cNvPicPr>
          <p:nvPr/>
        </p:nvPicPr>
        <p:blipFill>
          <a:blip r:embed="rId5"/>
          <a:stretch>
            <a:fillRect/>
          </a:stretch>
        </p:blipFill>
        <p:spPr>
          <a:xfrm>
            <a:off x="5115560" y="0"/>
            <a:ext cx="7068680" cy="6858000"/>
          </a:xfrm>
          <a:prstGeom prst="rect">
            <a:avLst/>
          </a:prstGeom>
        </p:spPr>
      </p:pic>
      <p:sp>
        <p:nvSpPr>
          <p:cNvPr id="10" name="TextBox 9">
            <a:extLst>
              <a:ext uri="{FF2B5EF4-FFF2-40B4-BE49-F238E27FC236}">
                <a16:creationId xmlns:a16="http://schemas.microsoft.com/office/drawing/2014/main" id="{358280C8-D8F8-4DBF-8148-B5EA90D597D4}"/>
              </a:ext>
            </a:extLst>
          </p:cNvPr>
          <p:cNvSpPr txBox="1"/>
          <p:nvPr/>
        </p:nvSpPr>
        <p:spPr>
          <a:xfrm>
            <a:off x="132432" y="6488668"/>
            <a:ext cx="643943" cy="369332"/>
          </a:xfrm>
          <a:prstGeom prst="rect">
            <a:avLst/>
          </a:prstGeom>
          <a:noFill/>
        </p:spPr>
        <p:txBody>
          <a:bodyPr wrap="square" rtlCol="0">
            <a:spAutoFit/>
          </a:bodyPr>
          <a:lstStyle/>
          <a:p>
            <a:r>
              <a:rPr lang="en-US" b="1" dirty="0"/>
              <a:t>5</a:t>
            </a:r>
            <a:endParaRPr lang="en-IN" b="1" dirty="0"/>
          </a:p>
        </p:txBody>
      </p:sp>
    </p:spTree>
    <p:extLst>
      <p:ext uri="{BB962C8B-B14F-4D97-AF65-F5344CB8AC3E}">
        <p14:creationId xmlns:p14="http://schemas.microsoft.com/office/powerpoint/2010/main" val="17408806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54FC8D-AFC0-52E5-597A-56BA9084716A}"/>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78AC8073-B82A-75A0-C571-197F8E5AD3B9}"/>
              </a:ext>
            </a:extLst>
          </p:cNvPr>
          <p:cNvPicPr>
            <a:picLocks noChangeAspect="1"/>
          </p:cNvPicPr>
          <p:nvPr/>
        </p:nvPicPr>
        <p:blipFill>
          <a:blip r:embed="rId3"/>
          <a:stretch>
            <a:fillRect/>
          </a:stretch>
        </p:blipFill>
        <p:spPr>
          <a:xfrm>
            <a:off x="8135232" y="0"/>
            <a:ext cx="4053840" cy="6858000"/>
          </a:xfrm>
          <a:prstGeom prst="rect">
            <a:avLst/>
          </a:prstGeom>
        </p:spPr>
      </p:pic>
      <p:sp>
        <p:nvSpPr>
          <p:cNvPr id="4" name="TextBox 3">
            <a:extLst>
              <a:ext uri="{FF2B5EF4-FFF2-40B4-BE49-F238E27FC236}">
                <a16:creationId xmlns:a16="http://schemas.microsoft.com/office/drawing/2014/main" id="{F60E1181-B710-8DB2-B3B4-DDB9D5E92335}"/>
              </a:ext>
            </a:extLst>
          </p:cNvPr>
          <p:cNvSpPr txBox="1"/>
          <p:nvPr/>
        </p:nvSpPr>
        <p:spPr>
          <a:xfrm>
            <a:off x="8928100" y="1305341"/>
            <a:ext cx="3124200" cy="3416320"/>
          </a:xfrm>
          <a:prstGeom prst="rect">
            <a:avLst/>
          </a:prstGeom>
          <a:noFill/>
        </p:spPr>
        <p:txBody>
          <a:bodyPr wrap="square" rtlCol="0">
            <a:spAutoFit/>
          </a:bodyPr>
          <a:lstStyle/>
          <a:p>
            <a:r>
              <a:rPr lang="en-US" sz="5400" dirty="0">
                <a:solidFill>
                  <a:schemeClr val="tx1">
                    <a:lumMod val="65000"/>
                    <a:lumOff val="35000"/>
                  </a:schemeClr>
                </a:solidFill>
                <a:latin typeface="Aptos Black" panose="020B0004020202020204" pitchFamily="34" charset="0"/>
              </a:rPr>
              <a:t>Faz </a:t>
            </a:r>
            <a:r>
              <a:rPr lang="en-US" sz="5400" dirty="0" err="1">
                <a:solidFill>
                  <a:schemeClr val="tx1">
                    <a:lumMod val="65000"/>
                    <a:lumOff val="35000"/>
                  </a:schemeClr>
                </a:solidFill>
                <a:latin typeface="Aptos Black" panose="020B0004020202020204" pitchFamily="34" charset="0"/>
              </a:rPr>
              <a:t>uma</a:t>
            </a:r>
            <a:r>
              <a:rPr lang="en-US" sz="5400" dirty="0">
                <a:solidFill>
                  <a:schemeClr val="tx1">
                    <a:lumMod val="65000"/>
                    <a:lumOff val="35000"/>
                  </a:schemeClr>
                </a:solidFill>
                <a:latin typeface="Aptos Black" panose="020B0004020202020204" pitchFamily="34" charset="0"/>
              </a:rPr>
              <a:t> boa </a:t>
            </a:r>
            <a:r>
              <a:rPr lang="en-US" sz="5400" dirty="0" err="1">
                <a:solidFill>
                  <a:schemeClr val="tx1">
                    <a:lumMod val="65000"/>
                    <a:lumOff val="35000"/>
                  </a:schemeClr>
                </a:solidFill>
                <a:latin typeface="Aptos Black" panose="020B0004020202020204" pitchFamily="34" charset="0"/>
              </a:rPr>
              <a:t>ação</a:t>
            </a:r>
            <a:r>
              <a:rPr lang="en-US" sz="5400" dirty="0">
                <a:solidFill>
                  <a:schemeClr val="tx1">
                    <a:lumMod val="65000"/>
                    <a:lumOff val="35000"/>
                  </a:schemeClr>
                </a:solidFill>
                <a:latin typeface="Aptos Black" panose="020B0004020202020204" pitchFamily="34" charset="0"/>
              </a:rPr>
              <a:t> todos os </a:t>
            </a:r>
            <a:r>
              <a:rPr lang="en-US" sz="5400" dirty="0" err="1">
                <a:solidFill>
                  <a:schemeClr val="tx1">
                    <a:lumMod val="65000"/>
                    <a:lumOff val="35000"/>
                  </a:schemeClr>
                </a:solidFill>
                <a:latin typeface="Aptos Black" panose="020B0004020202020204" pitchFamily="34" charset="0"/>
              </a:rPr>
              <a:t>dias</a:t>
            </a:r>
            <a:endParaRPr lang="en-US" sz="5400" dirty="0">
              <a:solidFill>
                <a:schemeClr val="tx1">
                  <a:lumMod val="65000"/>
                  <a:lumOff val="35000"/>
                </a:schemeClr>
              </a:solidFill>
              <a:latin typeface="Aptos Black" panose="020B0004020202020204" pitchFamily="34" charset="0"/>
            </a:endParaRPr>
          </a:p>
        </p:txBody>
      </p:sp>
      <p:pic>
        <p:nvPicPr>
          <p:cNvPr id="5" name="Picture 4">
            <a:extLst>
              <a:ext uri="{FF2B5EF4-FFF2-40B4-BE49-F238E27FC236}">
                <a16:creationId xmlns:a16="http://schemas.microsoft.com/office/drawing/2014/main" id="{950EE863-D3FE-B99C-A30F-2F8CB29328C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24358" y="5894706"/>
            <a:ext cx="981787" cy="679514"/>
          </a:xfrm>
          <a:prstGeom prst="rect">
            <a:avLst/>
          </a:prstGeom>
        </p:spPr>
      </p:pic>
      <p:pic>
        <p:nvPicPr>
          <p:cNvPr id="6" name="Picture 5" descr="A group of badges on a table&#10;&#10;AI-generated content may be incorrect.">
            <a:extLst>
              <a:ext uri="{FF2B5EF4-FFF2-40B4-BE49-F238E27FC236}">
                <a16:creationId xmlns:a16="http://schemas.microsoft.com/office/drawing/2014/main" id="{564776ED-B4B6-D621-FDB6-AF6755213E7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8135232" cy="6858000"/>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8" name="TextBox 7">
            <a:extLst>
              <a:ext uri="{FF2B5EF4-FFF2-40B4-BE49-F238E27FC236}">
                <a16:creationId xmlns:a16="http://schemas.microsoft.com/office/drawing/2014/main" id="{973EFA2F-C46C-4FDA-A49A-6328C320F8B4}"/>
              </a:ext>
            </a:extLst>
          </p:cNvPr>
          <p:cNvSpPr txBox="1"/>
          <p:nvPr/>
        </p:nvSpPr>
        <p:spPr>
          <a:xfrm>
            <a:off x="11686592" y="6389554"/>
            <a:ext cx="643943" cy="369332"/>
          </a:xfrm>
          <a:prstGeom prst="rect">
            <a:avLst/>
          </a:prstGeom>
          <a:noFill/>
        </p:spPr>
        <p:txBody>
          <a:bodyPr wrap="square" rtlCol="0">
            <a:spAutoFit/>
          </a:bodyPr>
          <a:lstStyle/>
          <a:p>
            <a:r>
              <a:rPr lang="en-US" b="1" dirty="0"/>
              <a:t>6</a:t>
            </a:r>
            <a:endParaRPr lang="en-IN" b="1" dirty="0"/>
          </a:p>
        </p:txBody>
      </p:sp>
    </p:spTree>
    <p:extLst>
      <p:ext uri="{BB962C8B-B14F-4D97-AF65-F5344CB8AC3E}">
        <p14:creationId xmlns:p14="http://schemas.microsoft.com/office/powerpoint/2010/main" val="38480699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2747B5-A758-3B9B-312A-4D6D5593F194}"/>
              </a:ext>
            </a:extLst>
          </p:cNvPr>
          <p:cNvPicPr>
            <a:picLocks noChangeAspect="1"/>
          </p:cNvPicPr>
          <p:nvPr/>
        </p:nvPicPr>
        <p:blipFill>
          <a:blip r:embed="rId3"/>
          <a:stretch>
            <a:fillRect/>
          </a:stretch>
        </p:blipFill>
        <p:spPr>
          <a:xfrm>
            <a:off x="103572" y="0"/>
            <a:ext cx="12256067" cy="6858000"/>
          </a:xfrm>
          <a:prstGeom prst="rect">
            <a:avLst/>
          </a:prstGeom>
        </p:spPr>
      </p:pic>
      <p:pic>
        <p:nvPicPr>
          <p:cNvPr id="1026" name="Picture 2" descr="No photo description available.">
            <a:extLst>
              <a:ext uri="{FF2B5EF4-FFF2-40B4-BE49-F238E27FC236}">
                <a16:creationId xmlns:a16="http://schemas.microsoft.com/office/drawing/2014/main" id="{025AB524-5530-0E67-871C-B02D14DB130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2673" y="1065964"/>
            <a:ext cx="3315255" cy="478833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028" name="Picture 4" descr="ASHRAE Standard 241, Control of Infectious Aerosols | ashrae.org">
            <a:extLst>
              <a:ext uri="{FF2B5EF4-FFF2-40B4-BE49-F238E27FC236}">
                <a16:creationId xmlns:a16="http://schemas.microsoft.com/office/drawing/2014/main" id="{E9D29EB5-7D2F-A7FE-EAD1-13A5660AF49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86492" y="1065964"/>
            <a:ext cx="3315255" cy="4767577"/>
          </a:xfrm>
          <a:prstGeom prst="rect">
            <a:avLst/>
          </a:prstGeom>
          <a:gradFill>
            <a:gsLst>
              <a:gs pos="0">
                <a:schemeClr val="accent1">
                  <a:lumMod val="5000"/>
                  <a:lumOff val="95000"/>
                </a:schemeClr>
              </a:gs>
              <a:gs pos="74000">
                <a:schemeClr val="accent1">
                  <a:lumMod val="45000"/>
                  <a:lumOff val="55000"/>
                </a:schemeClr>
              </a:gs>
              <a:gs pos="83000">
                <a:srgbClr val="0081D2"/>
              </a:gs>
              <a:gs pos="100000">
                <a:srgbClr val="02559B"/>
              </a:gs>
            </a:gsLst>
            <a:lin ang="5400000" scaled="1"/>
          </a:gradFill>
          <a:ln>
            <a:noFill/>
          </a:ln>
          <a:effectLst>
            <a:outerShdw blurRad="292100" dist="139700" dir="2700000" algn="tl" rotWithShape="0">
              <a:srgbClr val="333333">
                <a:alpha val="65000"/>
              </a:srgbClr>
            </a:outerShdw>
          </a:effectLst>
        </p:spPr>
      </p:pic>
      <p:pic>
        <p:nvPicPr>
          <p:cNvPr id="13" name="Picture 12" descr="A cover of a book&#10;&#10;AI-generated content may be incorrect.">
            <a:extLst>
              <a:ext uri="{FF2B5EF4-FFF2-40B4-BE49-F238E27FC236}">
                <a16:creationId xmlns:a16="http://schemas.microsoft.com/office/drawing/2014/main" id="{9289F46A-B555-AA0C-2D8D-391105CDCA0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70310" y="1045210"/>
            <a:ext cx="3315254" cy="4762982"/>
          </a:xfrm>
          <a:prstGeom prst="rect">
            <a:avLst/>
          </a:prstGeom>
          <a:ln>
            <a:noFill/>
          </a:ln>
          <a:effectLst>
            <a:outerShdw blurRad="292100" dist="139700" dir="2700000" algn="tl" rotWithShape="0">
              <a:srgbClr val="333333">
                <a:alpha val="65000"/>
              </a:srgbClr>
            </a:outerShdw>
          </a:effectLst>
        </p:spPr>
      </p:pic>
      <p:pic>
        <p:nvPicPr>
          <p:cNvPr id="32" name="Picture 31">
            <a:extLst>
              <a:ext uri="{FF2B5EF4-FFF2-40B4-BE49-F238E27FC236}">
                <a16:creationId xmlns:a16="http://schemas.microsoft.com/office/drawing/2014/main" id="{BFE7662B-E567-3FD5-9803-63ECE7CCCF6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982867" y="231325"/>
            <a:ext cx="981787" cy="679514"/>
          </a:xfrm>
          <a:prstGeom prst="rect">
            <a:avLst/>
          </a:prstGeom>
        </p:spPr>
      </p:pic>
      <p:sp>
        <p:nvSpPr>
          <p:cNvPr id="7" name="TextBox 6">
            <a:extLst>
              <a:ext uri="{FF2B5EF4-FFF2-40B4-BE49-F238E27FC236}">
                <a16:creationId xmlns:a16="http://schemas.microsoft.com/office/drawing/2014/main" id="{21855A0B-0AB4-4B0D-9C2B-1E79DEE9D6AA}"/>
              </a:ext>
            </a:extLst>
          </p:cNvPr>
          <p:cNvSpPr txBox="1"/>
          <p:nvPr/>
        </p:nvSpPr>
        <p:spPr>
          <a:xfrm>
            <a:off x="11397803" y="6447078"/>
            <a:ext cx="643943" cy="369332"/>
          </a:xfrm>
          <a:prstGeom prst="rect">
            <a:avLst/>
          </a:prstGeom>
          <a:noFill/>
        </p:spPr>
        <p:txBody>
          <a:bodyPr wrap="square" rtlCol="0">
            <a:spAutoFit/>
          </a:bodyPr>
          <a:lstStyle/>
          <a:p>
            <a:r>
              <a:rPr lang="en-US" b="1" dirty="0"/>
              <a:t>7</a:t>
            </a:r>
            <a:endParaRPr lang="en-IN" b="1" dirty="0"/>
          </a:p>
        </p:txBody>
      </p:sp>
    </p:spTree>
    <p:extLst>
      <p:ext uri="{BB962C8B-B14F-4D97-AF65-F5344CB8AC3E}">
        <p14:creationId xmlns:p14="http://schemas.microsoft.com/office/powerpoint/2010/main" val="3715118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tree next to a body of water&#10;&#10;AI-generated content may be incorrect.">
            <a:extLst>
              <a:ext uri="{FF2B5EF4-FFF2-40B4-BE49-F238E27FC236}">
                <a16:creationId xmlns:a16="http://schemas.microsoft.com/office/drawing/2014/main" id="{6BBA878C-111C-8DFE-5D90-336C7E8CC0C7}"/>
              </a:ext>
            </a:extLst>
          </p:cNvPr>
          <p:cNvPicPr>
            <a:picLocks noChangeAspect="1"/>
          </p:cNvPicPr>
          <p:nvPr/>
        </p:nvPicPr>
        <p:blipFill>
          <a:blip r:embed="rId3">
            <a:alphaModFix amt="35000"/>
            <a:extLst>
              <a:ext uri="{28A0092B-C50C-407E-A947-70E740481C1C}">
                <a14:useLocalDpi xmlns:a14="http://schemas.microsoft.com/office/drawing/2010/main" val="0"/>
              </a:ext>
            </a:extLst>
          </a:blip>
          <a:srcRect t="9813" r="958" b="15906"/>
          <a:stretch/>
        </p:blipFill>
        <p:spPr>
          <a:xfrm>
            <a:off x="0" y="0"/>
            <a:ext cx="12192000" cy="6858000"/>
          </a:xfrm>
          <a:prstGeom prst="rect">
            <a:avLst/>
          </a:prstGeom>
        </p:spPr>
      </p:pic>
      <p:pic>
        <p:nvPicPr>
          <p:cNvPr id="3" name="Picture 2" descr="A timeline of cigarettes and cigarettes&#10;&#10;AI-generated content may be incorrect.">
            <a:extLst>
              <a:ext uri="{FF2B5EF4-FFF2-40B4-BE49-F238E27FC236}">
                <a16:creationId xmlns:a16="http://schemas.microsoft.com/office/drawing/2014/main" id="{55CCB426-82B1-E4E0-BBAF-78728E1F3DF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16403" y="215189"/>
            <a:ext cx="8015167" cy="6427621"/>
          </a:xfrm>
          <a:prstGeom prst="rect">
            <a:avLst/>
          </a:prstGeom>
          <a:noFill/>
        </p:spPr>
      </p:pic>
      <p:pic>
        <p:nvPicPr>
          <p:cNvPr id="7" name="Picture 6" descr="A blue hexagon with blue text&#10;&#10;AI-generated content may be incorrect.">
            <a:extLst>
              <a:ext uri="{FF2B5EF4-FFF2-40B4-BE49-F238E27FC236}">
                <a16:creationId xmlns:a16="http://schemas.microsoft.com/office/drawing/2014/main" id="{CA006879-6768-9BE9-B96F-7DCD582E996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850187" y="5719935"/>
            <a:ext cx="993888" cy="666117"/>
          </a:xfrm>
          <a:prstGeom prst="rect">
            <a:avLst/>
          </a:prstGeom>
        </p:spPr>
      </p:pic>
      <p:sp>
        <p:nvSpPr>
          <p:cNvPr id="13" name="TextBox 12">
            <a:extLst>
              <a:ext uri="{FF2B5EF4-FFF2-40B4-BE49-F238E27FC236}">
                <a16:creationId xmlns:a16="http://schemas.microsoft.com/office/drawing/2014/main" id="{870700C3-B849-4215-8CC2-BE0663AA1B6C}"/>
              </a:ext>
            </a:extLst>
          </p:cNvPr>
          <p:cNvSpPr txBox="1"/>
          <p:nvPr/>
        </p:nvSpPr>
        <p:spPr>
          <a:xfrm>
            <a:off x="1662605" y="1148563"/>
            <a:ext cx="2562702" cy="830997"/>
          </a:xfrm>
          <a:prstGeom prst="rect">
            <a:avLst/>
          </a:prstGeom>
          <a:noFill/>
        </p:spPr>
        <p:txBody>
          <a:bodyPr wrap="square" rtlCol="0">
            <a:spAutoFit/>
          </a:bodyPr>
          <a:lstStyle/>
          <a:p>
            <a:pPr algn="ctr"/>
            <a:r>
              <a:rPr lang="en-US" sz="2400" b="1" dirty="0" err="1">
                <a:solidFill>
                  <a:schemeClr val="tx1">
                    <a:lumMod val="65000"/>
                    <a:lumOff val="35000"/>
                  </a:schemeClr>
                </a:solidFill>
                <a:latin typeface="Arial" panose="020B0604020202020204" pitchFamily="34" charset="0"/>
                <a:cs typeface="Arial" panose="020B0604020202020204" pitchFamily="34" charset="0"/>
              </a:rPr>
              <a:t>Síndrome</a:t>
            </a:r>
            <a:r>
              <a:rPr lang="en-US" sz="2400" b="1" dirty="0">
                <a:solidFill>
                  <a:schemeClr val="tx1">
                    <a:lumMod val="65000"/>
                    <a:lumOff val="35000"/>
                  </a:schemeClr>
                </a:solidFill>
                <a:latin typeface="Arial" panose="020B0604020202020204" pitchFamily="34" charset="0"/>
                <a:cs typeface="Arial" panose="020B0604020202020204" pitchFamily="34" charset="0"/>
              </a:rPr>
              <a:t> do Edifício </a:t>
            </a:r>
            <a:r>
              <a:rPr lang="en-US" sz="2400" b="1" dirty="0" err="1">
                <a:solidFill>
                  <a:schemeClr val="tx1">
                    <a:lumMod val="65000"/>
                    <a:lumOff val="35000"/>
                  </a:schemeClr>
                </a:solidFill>
                <a:latin typeface="Arial" panose="020B0604020202020204" pitchFamily="34" charset="0"/>
                <a:cs typeface="Arial" panose="020B0604020202020204" pitchFamily="34" charset="0"/>
              </a:rPr>
              <a:t>Doente</a:t>
            </a:r>
            <a:r>
              <a:rPr lang="en-US" sz="2400" b="1" dirty="0">
                <a:solidFill>
                  <a:schemeClr val="tx1">
                    <a:lumMod val="65000"/>
                    <a:lumOff val="3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2B090070-81B1-3588-8C75-23CB83321BAD}"/>
              </a:ext>
            </a:extLst>
          </p:cNvPr>
          <p:cNvSpPr txBox="1"/>
          <p:nvPr/>
        </p:nvSpPr>
        <p:spPr>
          <a:xfrm>
            <a:off x="4397092" y="4342440"/>
            <a:ext cx="2562702" cy="954107"/>
          </a:xfrm>
          <a:prstGeom prst="rect">
            <a:avLst/>
          </a:prstGeom>
          <a:noFill/>
        </p:spPr>
        <p:txBody>
          <a:bodyPr wrap="square" rtlCol="0">
            <a:spAutoFit/>
          </a:bodyPr>
          <a:lstStyle>
            <a:defPPr>
              <a:defRPr lang="en-US"/>
            </a:defPPr>
            <a:lvl1pPr algn="ctr">
              <a:defRPr sz="2400">
                <a:latin typeface="Aptos ExtraBold" panose="020B0004020202020204" pitchFamily="34" charset="0"/>
              </a:defRPr>
            </a:lvl1pPr>
          </a:lstStyle>
          <a:p>
            <a:r>
              <a:rPr lang="en-US" sz="2800" b="1" dirty="0" err="1">
                <a:solidFill>
                  <a:schemeClr val="tx1">
                    <a:lumMod val="65000"/>
                    <a:lumOff val="35000"/>
                  </a:schemeClr>
                </a:solidFill>
                <a:latin typeface="Arial" panose="020B0604020202020204" pitchFamily="34" charset="0"/>
                <a:cs typeface="Arial" panose="020B0604020202020204" pitchFamily="34" charset="0"/>
              </a:rPr>
              <a:t>Fumar</a:t>
            </a:r>
            <a:r>
              <a:rPr lang="en-US" sz="2800" b="1" dirty="0">
                <a:solidFill>
                  <a:schemeClr val="tx1">
                    <a:lumMod val="65000"/>
                    <a:lumOff val="35000"/>
                  </a:schemeClr>
                </a:solidFill>
                <a:latin typeface="Arial" panose="020B0604020202020204" pitchFamily="34" charset="0"/>
                <a:cs typeface="Arial" panose="020B0604020202020204" pitchFamily="34" charset="0"/>
              </a:rPr>
              <a:t> no Interior</a:t>
            </a:r>
          </a:p>
        </p:txBody>
      </p:sp>
      <p:sp>
        <p:nvSpPr>
          <p:cNvPr id="15" name="TextBox 14">
            <a:extLst>
              <a:ext uri="{FF2B5EF4-FFF2-40B4-BE49-F238E27FC236}">
                <a16:creationId xmlns:a16="http://schemas.microsoft.com/office/drawing/2014/main" id="{6541F142-5D7A-C09F-3293-5A4C2D88A4A1}"/>
              </a:ext>
            </a:extLst>
          </p:cNvPr>
          <p:cNvSpPr txBox="1"/>
          <p:nvPr/>
        </p:nvSpPr>
        <p:spPr>
          <a:xfrm>
            <a:off x="7222665" y="1517895"/>
            <a:ext cx="2025379" cy="461665"/>
          </a:xfrm>
          <a:prstGeom prst="rect">
            <a:avLst/>
          </a:prstGeom>
          <a:noFill/>
        </p:spPr>
        <p:txBody>
          <a:bodyPr wrap="square" rtlCol="0">
            <a:spAutoFit/>
          </a:bodyPr>
          <a:lstStyle>
            <a:defPPr>
              <a:defRPr lang="en-US"/>
            </a:defPPr>
            <a:lvl1pPr algn="ctr">
              <a:defRPr sz="2400">
                <a:latin typeface="Aptos ExtraBold" panose="020B0004020202020204" pitchFamily="34" charset="0"/>
              </a:defRPr>
            </a:lvl1pPr>
          </a:lstStyle>
          <a:p>
            <a:r>
              <a:rPr lang="en-US" dirty="0">
                <a:solidFill>
                  <a:schemeClr val="tx1">
                    <a:lumMod val="65000"/>
                    <a:lumOff val="35000"/>
                  </a:schemeClr>
                </a:solidFill>
              </a:rPr>
              <a:t>Covid-19</a:t>
            </a:r>
          </a:p>
        </p:txBody>
      </p:sp>
      <p:sp>
        <p:nvSpPr>
          <p:cNvPr id="8" name="TextBox 7">
            <a:extLst>
              <a:ext uri="{FF2B5EF4-FFF2-40B4-BE49-F238E27FC236}">
                <a16:creationId xmlns:a16="http://schemas.microsoft.com/office/drawing/2014/main" id="{73D56112-CEEC-4632-93EB-E3F0EBA7DE40}"/>
              </a:ext>
            </a:extLst>
          </p:cNvPr>
          <p:cNvSpPr txBox="1"/>
          <p:nvPr/>
        </p:nvSpPr>
        <p:spPr>
          <a:xfrm>
            <a:off x="11397803" y="6447078"/>
            <a:ext cx="643943" cy="369332"/>
          </a:xfrm>
          <a:prstGeom prst="rect">
            <a:avLst/>
          </a:prstGeom>
          <a:noFill/>
        </p:spPr>
        <p:txBody>
          <a:bodyPr wrap="square" rtlCol="0">
            <a:spAutoFit/>
          </a:bodyPr>
          <a:lstStyle/>
          <a:p>
            <a:r>
              <a:rPr lang="en-US" b="1" dirty="0"/>
              <a:t>8</a:t>
            </a:r>
            <a:endParaRPr lang="en-IN" b="1" dirty="0"/>
          </a:p>
        </p:txBody>
      </p:sp>
    </p:spTree>
    <p:extLst>
      <p:ext uri="{BB962C8B-B14F-4D97-AF65-F5344CB8AC3E}">
        <p14:creationId xmlns:p14="http://schemas.microsoft.com/office/powerpoint/2010/main" val="19379766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067A5290-FB4C-A69F-DCE1-1DF09B30248B}"/>
              </a:ext>
            </a:extLst>
          </p:cNvPr>
          <p:cNvPicPr>
            <a:picLocks noChangeAspect="1"/>
          </p:cNvPicPr>
          <p:nvPr/>
        </p:nvPicPr>
        <p:blipFill>
          <a:blip r:embed="rId3"/>
          <a:stretch>
            <a:fillRect/>
          </a:stretch>
        </p:blipFill>
        <p:spPr>
          <a:xfrm>
            <a:off x="-381797" y="-38285"/>
            <a:ext cx="12573797" cy="6896285"/>
          </a:xfrm>
          <a:prstGeom prst="rect">
            <a:avLst/>
          </a:prstGeom>
        </p:spPr>
      </p:pic>
      <p:sp>
        <p:nvSpPr>
          <p:cNvPr id="8" name="TextBox 7">
            <a:extLst>
              <a:ext uri="{FF2B5EF4-FFF2-40B4-BE49-F238E27FC236}">
                <a16:creationId xmlns:a16="http://schemas.microsoft.com/office/drawing/2014/main" id="{722DE2C3-8292-BB21-9246-33A3FDD8CE94}"/>
              </a:ext>
            </a:extLst>
          </p:cNvPr>
          <p:cNvSpPr txBox="1"/>
          <p:nvPr/>
        </p:nvSpPr>
        <p:spPr>
          <a:xfrm>
            <a:off x="458779" y="4366345"/>
            <a:ext cx="5333985" cy="2386294"/>
          </a:xfrm>
          <a:prstGeom prst="rect">
            <a:avLst/>
          </a:prstGeom>
          <a:noFill/>
        </p:spPr>
        <p:txBody>
          <a:bodyPr wrap="square">
            <a:spAutoFit/>
          </a:bodyPr>
          <a:lstStyle/>
          <a:p>
            <a:pPr marR="0">
              <a:lnSpc>
                <a:spcPct val="107000"/>
              </a:lnSpc>
              <a:spcAft>
                <a:spcPts val="800"/>
              </a:spcAft>
            </a:pPr>
            <a:r>
              <a:rPr lang="pt-PT" sz="2000" kern="100" dirty="0">
                <a:solidFill>
                  <a:schemeClr val="tx1">
                    <a:lumMod val="65000"/>
                    <a:lumOff val="35000"/>
                  </a:schemeClr>
                </a:solidFill>
                <a:effectLst/>
                <a:latin typeface="Aptos" panose="020B0004020202020204" pitchFamily="34" charset="0"/>
                <a:ea typeface="Aptos" panose="020B0004020202020204" pitchFamily="34" charset="0"/>
                <a:cs typeface="Times New Roman" panose="02020603050405020304" pitchFamily="18" charset="0"/>
              </a:rPr>
              <a:t>A má qualidade do ar interior é uma das principais causas de problemas de saúde. A Organização Mundial de Saúde (OMS) estima que </a:t>
            </a:r>
            <a:r>
              <a:rPr lang="pt-PT" sz="2000" b="1" kern="100" dirty="0">
                <a:solidFill>
                  <a:schemeClr val="tx1">
                    <a:lumMod val="65000"/>
                    <a:lumOff val="35000"/>
                  </a:schemeClr>
                </a:solidFill>
                <a:effectLst/>
                <a:latin typeface="Aptos" panose="020B0004020202020204" pitchFamily="34" charset="0"/>
                <a:ea typeface="Aptos" panose="020B0004020202020204" pitchFamily="34" charset="0"/>
                <a:cs typeface="Times New Roman" panose="02020603050405020304" pitchFamily="18" charset="0"/>
              </a:rPr>
              <a:t>3,2 milhões de mortes por ano são devidas à contaminação do ar interior</a:t>
            </a:r>
            <a:r>
              <a:rPr lang="pt-PT" sz="2000" kern="100" dirty="0">
                <a:solidFill>
                  <a:schemeClr val="tx1">
                    <a:lumMod val="65000"/>
                    <a:lumOff val="35000"/>
                  </a:schemeClr>
                </a:solidFill>
                <a:effectLst/>
                <a:latin typeface="Aptos" panose="020B0004020202020204" pitchFamily="34" charset="0"/>
                <a:ea typeface="Aptos" panose="020B0004020202020204" pitchFamily="34" charset="0"/>
                <a:cs typeface="Times New Roman" panose="02020603050405020304" pitchFamily="18" charset="0"/>
              </a:rPr>
              <a:t>, causada por fatores como ventilação deficiente, poluentes e alergénios.</a:t>
            </a:r>
            <a:endParaRPr lang="en-US" sz="2000" kern="100" dirty="0">
              <a:solidFill>
                <a:schemeClr val="tx1">
                  <a:lumMod val="65000"/>
                  <a:lumOff val="35000"/>
                </a:schemeClr>
              </a:solidFill>
              <a:latin typeface="Aptos" panose="020B0004020202020204" pitchFamily="34" charset="0"/>
              <a:ea typeface="Aptos" panose="020B0004020202020204" pitchFamily="34" charset="0"/>
              <a:cs typeface="Times New Roman" panose="02020603050405020304" pitchFamily="18" charset="0"/>
            </a:endParaRPr>
          </a:p>
        </p:txBody>
      </p:sp>
      <p:sp>
        <p:nvSpPr>
          <p:cNvPr id="4" name="TextBox 3">
            <a:extLst>
              <a:ext uri="{FF2B5EF4-FFF2-40B4-BE49-F238E27FC236}">
                <a16:creationId xmlns:a16="http://schemas.microsoft.com/office/drawing/2014/main" id="{269204F0-2C4D-EF2D-5A73-8DB1B6EDBAF4}"/>
              </a:ext>
            </a:extLst>
          </p:cNvPr>
          <p:cNvSpPr txBox="1"/>
          <p:nvPr/>
        </p:nvSpPr>
        <p:spPr>
          <a:xfrm>
            <a:off x="458778" y="1406548"/>
            <a:ext cx="5192721" cy="3044936"/>
          </a:xfrm>
          <a:prstGeom prst="rect">
            <a:avLst/>
          </a:prstGeom>
          <a:noFill/>
        </p:spPr>
        <p:txBody>
          <a:bodyPr wrap="square">
            <a:spAutoFit/>
          </a:bodyPr>
          <a:lstStyle/>
          <a:p>
            <a:pPr marR="0">
              <a:lnSpc>
                <a:spcPct val="107000"/>
              </a:lnSpc>
              <a:spcAft>
                <a:spcPts val="800"/>
              </a:spcAft>
            </a:pPr>
            <a:r>
              <a:rPr lang="pt-PT" sz="2000" kern="100" dirty="0">
                <a:solidFill>
                  <a:schemeClr val="tx1">
                    <a:lumMod val="65000"/>
                    <a:lumOff val="35000"/>
                  </a:schemeClr>
                </a:solidFill>
                <a:effectLst/>
                <a:latin typeface="Aptos" panose="020B0004020202020204" pitchFamily="34" charset="0"/>
                <a:ea typeface="Aptos" panose="020B0004020202020204" pitchFamily="34" charset="0"/>
                <a:cs typeface="Times New Roman" panose="02020603050405020304" pitchFamily="18" charset="0"/>
              </a:rPr>
              <a:t>Trabalhadores em escritórios com má qualidade do ar interior </a:t>
            </a:r>
            <a:r>
              <a:rPr lang="pt-PT" sz="2000" b="1" kern="100" dirty="0">
                <a:solidFill>
                  <a:schemeClr val="tx1">
                    <a:lumMod val="65000"/>
                    <a:lumOff val="35000"/>
                  </a:schemeClr>
                </a:solidFill>
                <a:effectLst/>
                <a:latin typeface="Aptos" panose="020B0004020202020204" pitchFamily="34" charset="0"/>
                <a:ea typeface="Aptos" panose="020B0004020202020204" pitchFamily="34" charset="0"/>
                <a:cs typeface="Times New Roman" panose="02020603050405020304" pitchFamily="18" charset="0"/>
              </a:rPr>
              <a:t>reportam 50% </a:t>
            </a:r>
            <a:r>
              <a:rPr lang="pt-PT" sz="2000" kern="100" dirty="0">
                <a:solidFill>
                  <a:schemeClr val="tx1">
                    <a:lumMod val="65000"/>
                    <a:lumOff val="35000"/>
                  </a:schemeClr>
                </a:solidFill>
                <a:effectLst/>
                <a:latin typeface="Aptos" panose="020B0004020202020204" pitchFamily="34" charset="0"/>
                <a:ea typeface="Aptos" panose="020B0004020202020204" pitchFamily="34" charset="0"/>
                <a:cs typeface="Times New Roman" panose="02020603050405020304" pitchFamily="18" charset="0"/>
              </a:rPr>
              <a:t>mais fadiga e desconforto do que aqueles que se encontram em ambientes bem ventilados. </a:t>
            </a:r>
            <a:r>
              <a:rPr lang="pt-PT" sz="2000" kern="100" dirty="0">
                <a:solidFill>
                  <a:schemeClr val="tx1">
                    <a:lumMod val="65000"/>
                    <a:lumOff val="35000"/>
                  </a:schemeClr>
                </a:solidFill>
                <a:latin typeface="Aptos" panose="020B0004020202020204" pitchFamily="34" charset="0"/>
                <a:cs typeface="Times New Roman" panose="02020603050405020304" pitchFamily="18" charset="0"/>
              </a:rPr>
              <a:t>Foi demonstrado que a melhoria da ventilação aumenta a produtividade em 11%, de acordo com um estudo publicado na revista “Environmental Health </a:t>
            </a:r>
            <a:r>
              <a:rPr lang="pt-PT" sz="2000" kern="100" dirty="0" err="1">
                <a:solidFill>
                  <a:schemeClr val="tx1">
                    <a:lumMod val="65000"/>
                    <a:lumOff val="35000"/>
                  </a:schemeClr>
                </a:solidFill>
                <a:latin typeface="Aptos" panose="020B0004020202020204" pitchFamily="34" charset="0"/>
                <a:cs typeface="Times New Roman" panose="02020603050405020304" pitchFamily="18" charset="0"/>
              </a:rPr>
              <a:t>Perspectives</a:t>
            </a:r>
            <a:r>
              <a:rPr lang="pt-PT" sz="2000" kern="100" dirty="0">
                <a:solidFill>
                  <a:schemeClr val="tx1">
                    <a:lumMod val="65000"/>
                    <a:lumOff val="35000"/>
                  </a:schemeClr>
                </a:solidFill>
                <a:latin typeface="Aptos" panose="020B0004020202020204" pitchFamily="34" charset="0"/>
                <a:cs typeface="Times New Roman" panose="02020603050405020304" pitchFamily="18" charset="0"/>
              </a:rPr>
              <a:t>” (</a:t>
            </a:r>
            <a:r>
              <a:rPr lang="pt-PT" sz="2000" kern="100" dirty="0" err="1">
                <a:solidFill>
                  <a:schemeClr val="tx1">
                    <a:lumMod val="65000"/>
                    <a:lumOff val="35000"/>
                  </a:schemeClr>
                </a:solidFill>
                <a:latin typeface="Aptos" panose="020B0004020202020204" pitchFamily="34" charset="0"/>
                <a:cs typeface="Times New Roman" panose="02020603050405020304" pitchFamily="18" charset="0"/>
              </a:rPr>
              <a:t>Seppänen</a:t>
            </a:r>
            <a:r>
              <a:rPr lang="pt-PT" sz="2000" kern="100" dirty="0">
                <a:solidFill>
                  <a:schemeClr val="tx1">
                    <a:lumMod val="65000"/>
                    <a:lumOff val="35000"/>
                  </a:schemeClr>
                </a:solidFill>
                <a:latin typeface="Aptos" panose="020B0004020202020204" pitchFamily="34" charset="0"/>
                <a:cs typeface="Times New Roman" panose="02020603050405020304" pitchFamily="18" charset="0"/>
              </a:rPr>
              <a:t> et al., 2006).</a:t>
            </a:r>
          </a:p>
        </p:txBody>
      </p:sp>
      <p:sp>
        <p:nvSpPr>
          <p:cNvPr id="15" name="TextBox 14">
            <a:extLst>
              <a:ext uri="{FF2B5EF4-FFF2-40B4-BE49-F238E27FC236}">
                <a16:creationId xmlns:a16="http://schemas.microsoft.com/office/drawing/2014/main" id="{07AD5350-8331-B2DE-CDA8-0C173E506D9F}"/>
              </a:ext>
            </a:extLst>
          </p:cNvPr>
          <p:cNvSpPr txBox="1"/>
          <p:nvPr/>
        </p:nvSpPr>
        <p:spPr>
          <a:xfrm>
            <a:off x="742694" y="553533"/>
            <a:ext cx="4905140" cy="584775"/>
          </a:xfrm>
          <a:prstGeom prst="rect">
            <a:avLst/>
          </a:prstGeom>
          <a:noFill/>
        </p:spPr>
        <p:txBody>
          <a:bodyPr wrap="square" rtlCol="0">
            <a:spAutoFit/>
          </a:bodyPr>
          <a:lstStyle/>
          <a:p>
            <a:r>
              <a:rPr lang="en-US" sz="3200" b="1" dirty="0" err="1">
                <a:solidFill>
                  <a:schemeClr val="tx1">
                    <a:lumMod val="95000"/>
                    <a:lumOff val="5000"/>
                  </a:schemeClr>
                </a:solidFill>
                <a:latin typeface="Aptos Black" panose="020B0004020202020204" pitchFamily="34" charset="0"/>
                <a:cs typeface="Arial" panose="020B0604020202020204" pitchFamily="34" charset="0"/>
              </a:rPr>
              <a:t>Qualidade</a:t>
            </a:r>
            <a:r>
              <a:rPr lang="en-US" sz="3200" b="1" dirty="0">
                <a:solidFill>
                  <a:schemeClr val="tx1">
                    <a:lumMod val="95000"/>
                    <a:lumOff val="5000"/>
                  </a:schemeClr>
                </a:solidFill>
                <a:latin typeface="Aptos Black" panose="020B0004020202020204" pitchFamily="34" charset="0"/>
                <a:cs typeface="Arial" panose="020B0604020202020204" pitchFamily="34" charset="0"/>
              </a:rPr>
              <a:t> do </a:t>
            </a:r>
            <a:r>
              <a:rPr lang="en-US" sz="3200" b="1" dirty="0" err="1">
                <a:solidFill>
                  <a:schemeClr val="tx1">
                    <a:lumMod val="95000"/>
                    <a:lumOff val="5000"/>
                  </a:schemeClr>
                </a:solidFill>
                <a:latin typeface="Aptos Black" panose="020B0004020202020204" pitchFamily="34" charset="0"/>
                <a:cs typeface="Arial" panose="020B0604020202020204" pitchFamily="34" charset="0"/>
              </a:rPr>
              <a:t>Ar</a:t>
            </a:r>
            <a:r>
              <a:rPr lang="en-US" sz="3200" b="1" dirty="0">
                <a:solidFill>
                  <a:schemeClr val="tx1">
                    <a:lumMod val="95000"/>
                    <a:lumOff val="5000"/>
                  </a:schemeClr>
                </a:solidFill>
                <a:latin typeface="Aptos Black" panose="020B0004020202020204" pitchFamily="34" charset="0"/>
                <a:cs typeface="Arial" panose="020B0604020202020204" pitchFamily="34" charset="0"/>
              </a:rPr>
              <a:t> Interior</a:t>
            </a:r>
          </a:p>
        </p:txBody>
      </p:sp>
      <p:cxnSp>
        <p:nvCxnSpPr>
          <p:cNvPr id="3" name="Straight Connector 2">
            <a:extLst>
              <a:ext uri="{FF2B5EF4-FFF2-40B4-BE49-F238E27FC236}">
                <a16:creationId xmlns:a16="http://schemas.microsoft.com/office/drawing/2014/main" id="{FE18C6D9-1AD3-0A47-F49E-8CA44CB99E6C}"/>
              </a:ext>
            </a:extLst>
          </p:cNvPr>
          <p:cNvCxnSpPr/>
          <p:nvPr/>
        </p:nvCxnSpPr>
        <p:spPr>
          <a:xfrm flipH="1">
            <a:off x="458779" y="1142025"/>
            <a:ext cx="4348480" cy="0"/>
          </a:xfrm>
          <a:prstGeom prst="line">
            <a:avLst/>
          </a:prstGeom>
          <a:ln>
            <a:solidFill>
              <a:schemeClr val="tx1">
                <a:lumMod val="65000"/>
                <a:lumOff val="35000"/>
              </a:schemeClr>
            </a:solidFill>
          </a:ln>
        </p:spPr>
        <p:style>
          <a:lnRef idx="2">
            <a:schemeClr val="accent1"/>
          </a:lnRef>
          <a:fillRef idx="0">
            <a:schemeClr val="accent1"/>
          </a:fillRef>
          <a:effectRef idx="1">
            <a:schemeClr val="accent1"/>
          </a:effectRef>
          <a:fontRef idx="minor">
            <a:schemeClr val="tx1"/>
          </a:fontRef>
        </p:style>
      </p:cxnSp>
      <p:pic>
        <p:nvPicPr>
          <p:cNvPr id="7" name="Picture 6" descr="A blue hexagon with blue text&#10;&#10;AI-generated content may be incorrect.">
            <a:extLst>
              <a:ext uri="{FF2B5EF4-FFF2-40B4-BE49-F238E27FC236}">
                <a16:creationId xmlns:a16="http://schemas.microsoft.com/office/drawing/2014/main" id="{1EA04A0E-2090-1FC7-289F-3FCD137C24E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68928" y="297670"/>
            <a:ext cx="993888" cy="687889"/>
          </a:xfrm>
          <a:prstGeom prst="rect">
            <a:avLst/>
          </a:prstGeom>
        </p:spPr>
      </p:pic>
      <p:pic>
        <p:nvPicPr>
          <p:cNvPr id="10" name="Picture 9">
            <a:extLst>
              <a:ext uri="{FF2B5EF4-FFF2-40B4-BE49-F238E27FC236}">
                <a16:creationId xmlns:a16="http://schemas.microsoft.com/office/drawing/2014/main" id="{04C0543C-0159-57C0-7B6F-FB252C313AE9}"/>
              </a:ext>
            </a:extLst>
          </p:cNvPr>
          <p:cNvPicPr>
            <a:picLocks noChangeAspect="1"/>
          </p:cNvPicPr>
          <p:nvPr/>
        </p:nvPicPr>
        <p:blipFill>
          <a:blip r:embed="rId5"/>
          <a:stretch>
            <a:fillRect/>
          </a:stretch>
        </p:blipFill>
        <p:spPr>
          <a:xfrm>
            <a:off x="5868182" y="1605902"/>
            <a:ext cx="6248400" cy="4754880"/>
          </a:xfrm>
          <a:prstGeom prst="rect">
            <a:avLst/>
          </a:prstGeom>
        </p:spPr>
      </p:pic>
      <p:sp>
        <p:nvSpPr>
          <p:cNvPr id="2" name="TextBox 1">
            <a:extLst>
              <a:ext uri="{FF2B5EF4-FFF2-40B4-BE49-F238E27FC236}">
                <a16:creationId xmlns:a16="http://schemas.microsoft.com/office/drawing/2014/main" id="{96ECEEA7-DD7B-B32E-750C-2147CBAA0E66}"/>
              </a:ext>
            </a:extLst>
          </p:cNvPr>
          <p:cNvSpPr txBox="1"/>
          <p:nvPr/>
        </p:nvSpPr>
        <p:spPr>
          <a:xfrm>
            <a:off x="6719796" y="5847053"/>
            <a:ext cx="5155212" cy="369332"/>
          </a:xfrm>
          <a:prstGeom prst="rect">
            <a:avLst/>
          </a:prstGeom>
          <a:solidFill>
            <a:schemeClr val="bg1"/>
          </a:solidFill>
        </p:spPr>
        <p:txBody>
          <a:bodyPr wrap="square" rtlCol="0">
            <a:spAutoFit/>
          </a:bodyPr>
          <a:lstStyle/>
          <a:p>
            <a:r>
              <a:rPr lang="en-US" dirty="0" err="1"/>
              <a:t>Reserva</a:t>
            </a:r>
            <a:r>
              <a:rPr lang="en-US" dirty="0"/>
              <a:t> de </a:t>
            </a:r>
            <a:r>
              <a:rPr lang="en-US" dirty="0" err="1"/>
              <a:t>Sinoquipe</a:t>
            </a:r>
            <a:r>
              <a:rPr lang="en-US" dirty="0"/>
              <a:t> Scout, Fulton County, PA</a:t>
            </a:r>
          </a:p>
        </p:txBody>
      </p:sp>
      <p:sp>
        <p:nvSpPr>
          <p:cNvPr id="12" name="TextBox 11">
            <a:extLst>
              <a:ext uri="{FF2B5EF4-FFF2-40B4-BE49-F238E27FC236}">
                <a16:creationId xmlns:a16="http://schemas.microsoft.com/office/drawing/2014/main" id="{F6B230FA-99CF-4B34-81D5-099D2D111E01}"/>
              </a:ext>
            </a:extLst>
          </p:cNvPr>
          <p:cNvSpPr txBox="1"/>
          <p:nvPr/>
        </p:nvSpPr>
        <p:spPr>
          <a:xfrm>
            <a:off x="11397803" y="6447078"/>
            <a:ext cx="643943" cy="369332"/>
          </a:xfrm>
          <a:prstGeom prst="rect">
            <a:avLst/>
          </a:prstGeom>
          <a:noFill/>
        </p:spPr>
        <p:txBody>
          <a:bodyPr wrap="square" rtlCol="0">
            <a:spAutoFit/>
          </a:bodyPr>
          <a:lstStyle/>
          <a:p>
            <a:r>
              <a:rPr lang="en-US" b="1" dirty="0"/>
              <a:t>9</a:t>
            </a:r>
            <a:endParaRPr lang="en-IN" b="1" dirty="0"/>
          </a:p>
        </p:txBody>
      </p:sp>
    </p:spTree>
    <p:extLst>
      <p:ext uri="{BB962C8B-B14F-4D97-AF65-F5344CB8AC3E}">
        <p14:creationId xmlns:p14="http://schemas.microsoft.com/office/powerpoint/2010/main" val="6333904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5812BBDF-CC69-F7CA-3350-CA61059A9CA1}"/>
              </a:ext>
            </a:extLst>
          </p:cNvPr>
          <p:cNvPicPr>
            <a:picLocks noChangeAspect="1"/>
          </p:cNvPicPr>
          <p:nvPr/>
        </p:nvPicPr>
        <p:blipFill>
          <a:blip r:embed="rId3"/>
          <a:stretch>
            <a:fillRect/>
          </a:stretch>
        </p:blipFill>
        <p:spPr>
          <a:xfrm>
            <a:off x="32512" y="3053411"/>
            <a:ext cx="12192000" cy="3886200"/>
          </a:xfrm>
          <a:prstGeom prst="rect">
            <a:avLst/>
          </a:prstGeom>
        </p:spPr>
      </p:pic>
      <p:pic>
        <p:nvPicPr>
          <p:cNvPr id="11" name="Picture 10">
            <a:extLst>
              <a:ext uri="{FF2B5EF4-FFF2-40B4-BE49-F238E27FC236}">
                <a16:creationId xmlns:a16="http://schemas.microsoft.com/office/drawing/2014/main" id="{E3EBA660-7E0F-4790-1A6B-C98CEEF1C186}"/>
              </a:ext>
            </a:extLst>
          </p:cNvPr>
          <p:cNvPicPr>
            <a:picLocks noChangeAspect="1"/>
          </p:cNvPicPr>
          <p:nvPr/>
        </p:nvPicPr>
        <p:blipFill>
          <a:blip r:embed="rId4"/>
          <a:stretch>
            <a:fillRect/>
          </a:stretch>
        </p:blipFill>
        <p:spPr>
          <a:xfrm>
            <a:off x="0" y="0"/>
            <a:ext cx="12192000" cy="3078480"/>
          </a:xfrm>
          <a:prstGeom prst="rect">
            <a:avLst/>
          </a:prstGeom>
        </p:spPr>
      </p:pic>
      <p:sp>
        <p:nvSpPr>
          <p:cNvPr id="5" name="TextBox 4">
            <a:extLst>
              <a:ext uri="{FF2B5EF4-FFF2-40B4-BE49-F238E27FC236}">
                <a16:creationId xmlns:a16="http://schemas.microsoft.com/office/drawing/2014/main" id="{38AA65B8-E95F-39F9-B64C-25C01F66EF48}"/>
              </a:ext>
            </a:extLst>
          </p:cNvPr>
          <p:cNvSpPr txBox="1"/>
          <p:nvPr/>
        </p:nvSpPr>
        <p:spPr>
          <a:xfrm>
            <a:off x="6023355" y="1105811"/>
            <a:ext cx="6063488" cy="1727652"/>
          </a:xfrm>
          <a:prstGeom prst="rect">
            <a:avLst/>
          </a:prstGeom>
          <a:noFill/>
        </p:spPr>
        <p:txBody>
          <a:bodyPr wrap="square">
            <a:spAutoFit/>
          </a:bodyPr>
          <a:lstStyle/>
          <a:p>
            <a:pPr marR="0">
              <a:lnSpc>
                <a:spcPct val="107000"/>
              </a:lnSpc>
              <a:spcAft>
                <a:spcPts val="800"/>
              </a:spcAft>
            </a:pPr>
            <a:r>
              <a:rPr lang="pt-PT" sz="20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Um estudo do Lawrence Berkeley </a:t>
            </a:r>
            <a:r>
              <a:rPr lang="pt-PT" sz="2000" kern="100" dirty="0" err="1">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National</a:t>
            </a:r>
            <a:r>
              <a:rPr lang="pt-PT" sz="20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 </a:t>
            </a:r>
            <a:r>
              <a:rPr lang="pt-PT" sz="2000" kern="100" dirty="0" err="1">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Laboratory</a:t>
            </a:r>
            <a:r>
              <a:rPr lang="pt-PT" sz="20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 concluiu que a otimização da temperatura interior para um intervalo entre 21–23 °C (69,8–73,4 °F) </a:t>
            </a:r>
            <a:r>
              <a:rPr lang="pt-PT" sz="2000" b="1"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pode melhorar o desempenho e a precisão na tomada de decisões em 10 a 20%</a:t>
            </a:r>
            <a:r>
              <a:rPr lang="pt-PT" sz="20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.(Berkeley </a:t>
            </a:r>
            <a:r>
              <a:rPr lang="pt-PT" sz="2000" kern="100" dirty="0" err="1">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Lab</a:t>
            </a:r>
            <a:r>
              <a:rPr lang="pt-PT" sz="20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 2018)</a:t>
            </a:r>
            <a:endParaRPr lang="en-US" sz="20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75803397-05BC-122B-3E83-A3357E789C47}"/>
              </a:ext>
            </a:extLst>
          </p:cNvPr>
          <p:cNvSpPr txBox="1"/>
          <p:nvPr/>
        </p:nvSpPr>
        <p:spPr>
          <a:xfrm>
            <a:off x="4028813" y="284608"/>
            <a:ext cx="3682627" cy="601254"/>
          </a:xfrm>
          <a:prstGeom prst="rect">
            <a:avLst/>
          </a:prstGeom>
          <a:noFill/>
        </p:spPr>
        <p:txBody>
          <a:bodyPr wrap="square">
            <a:spAutoFit/>
          </a:bodyPr>
          <a:lstStyle/>
          <a:p>
            <a:pPr marL="0" marR="0">
              <a:lnSpc>
                <a:spcPct val="107000"/>
              </a:lnSpc>
              <a:spcAft>
                <a:spcPts val="800"/>
              </a:spcAft>
            </a:pPr>
            <a:r>
              <a:rPr lang="en-US" sz="3200" b="1" kern="100" dirty="0">
                <a:solidFill>
                  <a:schemeClr val="tx1">
                    <a:lumMod val="95000"/>
                    <a:lumOff val="5000"/>
                  </a:schemeClr>
                </a:solidFill>
                <a:effectLst/>
                <a:latin typeface="Aptos Black" panose="020B0004020202020204" pitchFamily="34" charset="0"/>
                <a:ea typeface="Aptos" panose="020B0004020202020204" pitchFamily="34" charset="0"/>
                <a:cs typeface="Times New Roman" panose="02020603050405020304" pitchFamily="18" charset="0"/>
              </a:rPr>
              <a:t>Conforto Térmico</a:t>
            </a:r>
          </a:p>
        </p:txBody>
      </p:sp>
      <p:sp>
        <p:nvSpPr>
          <p:cNvPr id="9" name="TextBox 8">
            <a:extLst>
              <a:ext uri="{FF2B5EF4-FFF2-40B4-BE49-F238E27FC236}">
                <a16:creationId xmlns:a16="http://schemas.microsoft.com/office/drawing/2014/main" id="{2F419280-B0A2-07D5-0DB8-06866A27F280}"/>
              </a:ext>
            </a:extLst>
          </p:cNvPr>
          <p:cNvSpPr txBox="1"/>
          <p:nvPr/>
        </p:nvSpPr>
        <p:spPr>
          <a:xfrm>
            <a:off x="365666" y="1151592"/>
            <a:ext cx="5552533" cy="1725216"/>
          </a:xfrm>
          <a:prstGeom prst="rect">
            <a:avLst/>
          </a:prstGeom>
          <a:noFill/>
        </p:spPr>
        <p:txBody>
          <a:bodyPr wrap="square">
            <a:spAutoFit/>
          </a:bodyPr>
          <a:lstStyle/>
          <a:p>
            <a:pPr marR="0">
              <a:lnSpc>
                <a:spcPct val="107000"/>
              </a:lnSpc>
              <a:spcAft>
                <a:spcPts val="800"/>
              </a:spcAft>
            </a:pPr>
            <a:r>
              <a:rPr lang="pt-PT" sz="20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O desconforto térmico é um dos principais problemas nos locais de trabalho, sendo que há estudos que indicam uma </a:t>
            </a:r>
            <a:r>
              <a:rPr lang="pt-PT" sz="2000" b="1"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redução de produtividade de 4%</a:t>
            </a:r>
            <a:r>
              <a:rPr lang="pt-PT" sz="20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 por cada grau Celsius acima dos 25 °C (77 °F).(Normas ASHRAE, 2021)</a:t>
            </a:r>
            <a:endParaRPr lang="en-US" sz="20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endParaRPr>
          </a:p>
        </p:txBody>
      </p:sp>
      <p:cxnSp>
        <p:nvCxnSpPr>
          <p:cNvPr id="15" name="Straight Connector 14">
            <a:extLst>
              <a:ext uri="{FF2B5EF4-FFF2-40B4-BE49-F238E27FC236}">
                <a16:creationId xmlns:a16="http://schemas.microsoft.com/office/drawing/2014/main" id="{E3DA6A05-C8B4-4561-8078-96AC7D7AA2D6}"/>
              </a:ext>
            </a:extLst>
          </p:cNvPr>
          <p:cNvCxnSpPr/>
          <p:nvPr/>
        </p:nvCxnSpPr>
        <p:spPr>
          <a:xfrm flipH="1">
            <a:off x="3850640" y="954564"/>
            <a:ext cx="3860800" cy="0"/>
          </a:xfrm>
          <a:prstGeom prst="line">
            <a:avLst/>
          </a:prstGeom>
          <a:ln>
            <a:solidFill>
              <a:schemeClr val="tx1">
                <a:lumMod val="65000"/>
                <a:lumOff val="35000"/>
              </a:schemeClr>
            </a:solidFill>
          </a:ln>
        </p:spPr>
        <p:style>
          <a:lnRef idx="2">
            <a:schemeClr val="accent1"/>
          </a:lnRef>
          <a:fillRef idx="0">
            <a:schemeClr val="accent1"/>
          </a:fillRef>
          <a:effectRef idx="1">
            <a:schemeClr val="accent1"/>
          </a:effectRef>
          <a:fontRef idx="minor">
            <a:schemeClr val="tx1"/>
          </a:fontRef>
        </p:style>
      </p:cxnSp>
      <p:pic>
        <p:nvPicPr>
          <p:cNvPr id="20" name="Picture 19">
            <a:extLst>
              <a:ext uri="{FF2B5EF4-FFF2-40B4-BE49-F238E27FC236}">
                <a16:creationId xmlns:a16="http://schemas.microsoft.com/office/drawing/2014/main" id="{DA62F3F8-795F-6EE7-0827-DF8D46699EB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65667" y="373565"/>
            <a:ext cx="981787" cy="679514"/>
          </a:xfrm>
          <a:prstGeom prst="rect">
            <a:avLst/>
          </a:prstGeom>
        </p:spPr>
      </p:pic>
      <p:sp>
        <p:nvSpPr>
          <p:cNvPr id="2" name="TextBox 1">
            <a:extLst>
              <a:ext uri="{FF2B5EF4-FFF2-40B4-BE49-F238E27FC236}">
                <a16:creationId xmlns:a16="http://schemas.microsoft.com/office/drawing/2014/main" id="{2AD339A7-4F28-6A6B-EBF9-E4C0DF4F53C1}"/>
              </a:ext>
            </a:extLst>
          </p:cNvPr>
          <p:cNvSpPr txBox="1"/>
          <p:nvPr/>
        </p:nvSpPr>
        <p:spPr>
          <a:xfrm>
            <a:off x="65024" y="6484435"/>
            <a:ext cx="4555619" cy="369332"/>
          </a:xfrm>
          <a:prstGeom prst="rect">
            <a:avLst/>
          </a:prstGeom>
          <a:solidFill>
            <a:schemeClr val="bg1"/>
          </a:solidFill>
        </p:spPr>
        <p:txBody>
          <a:bodyPr wrap="square" rtlCol="0">
            <a:spAutoFit/>
          </a:bodyPr>
          <a:lstStyle/>
          <a:p>
            <a:r>
              <a:rPr lang="en-US" dirty="0"/>
              <a:t>White Rock Acres, Cumberland County, PA</a:t>
            </a:r>
          </a:p>
        </p:txBody>
      </p:sp>
      <p:sp>
        <p:nvSpPr>
          <p:cNvPr id="10" name="TextBox 9">
            <a:extLst>
              <a:ext uri="{FF2B5EF4-FFF2-40B4-BE49-F238E27FC236}">
                <a16:creationId xmlns:a16="http://schemas.microsoft.com/office/drawing/2014/main" id="{DC68C805-5DC1-499D-8750-14503228F1FC}"/>
              </a:ext>
            </a:extLst>
          </p:cNvPr>
          <p:cNvSpPr txBox="1"/>
          <p:nvPr/>
        </p:nvSpPr>
        <p:spPr>
          <a:xfrm>
            <a:off x="212617" y="139643"/>
            <a:ext cx="643943" cy="369332"/>
          </a:xfrm>
          <a:prstGeom prst="rect">
            <a:avLst/>
          </a:prstGeom>
          <a:noFill/>
        </p:spPr>
        <p:txBody>
          <a:bodyPr wrap="square" rtlCol="0">
            <a:spAutoFit/>
          </a:bodyPr>
          <a:lstStyle/>
          <a:p>
            <a:r>
              <a:rPr lang="en-US" b="1" dirty="0"/>
              <a:t>10</a:t>
            </a:r>
            <a:endParaRPr lang="en-IN" b="1" dirty="0"/>
          </a:p>
        </p:txBody>
      </p:sp>
    </p:spTree>
    <p:extLst>
      <p:ext uri="{BB962C8B-B14F-4D97-AF65-F5344CB8AC3E}">
        <p14:creationId xmlns:p14="http://schemas.microsoft.com/office/powerpoint/2010/main" val="21961980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5E889F-E31D-B523-0204-6930B95FEC4E}"/>
            </a:ext>
          </a:extLst>
        </p:cNvPr>
        <p:cNvGrpSpPr/>
        <p:nvPr/>
      </p:nvGrpSpPr>
      <p:grpSpPr>
        <a:xfrm>
          <a:off x="0" y="0"/>
          <a:ext cx="0" cy="0"/>
          <a:chOff x="0" y="0"/>
          <a:chExt cx="0" cy="0"/>
        </a:xfrm>
      </p:grpSpPr>
      <p:pic>
        <p:nvPicPr>
          <p:cNvPr id="16" name="Picture 15">
            <a:extLst>
              <a:ext uri="{FF2B5EF4-FFF2-40B4-BE49-F238E27FC236}">
                <a16:creationId xmlns:a16="http://schemas.microsoft.com/office/drawing/2014/main" id="{5606B269-E56D-8391-AA7B-FFD4C91B5FC5}"/>
              </a:ext>
            </a:extLst>
          </p:cNvPr>
          <p:cNvPicPr>
            <a:picLocks noChangeAspect="1"/>
          </p:cNvPicPr>
          <p:nvPr/>
        </p:nvPicPr>
        <p:blipFill>
          <a:blip r:embed="rId3"/>
          <a:stretch>
            <a:fillRect/>
          </a:stretch>
        </p:blipFill>
        <p:spPr>
          <a:xfrm>
            <a:off x="3807452" y="-101069"/>
            <a:ext cx="8363415" cy="6922599"/>
          </a:xfrm>
          <a:prstGeom prst="rect">
            <a:avLst/>
          </a:prstGeom>
        </p:spPr>
      </p:pic>
      <p:pic>
        <p:nvPicPr>
          <p:cNvPr id="14" name="Picture 13">
            <a:extLst>
              <a:ext uri="{FF2B5EF4-FFF2-40B4-BE49-F238E27FC236}">
                <a16:creationId xmlns:a16="http://schemas.microsoft.com/office/drawing/2014/main" id="{CBDA9DD8-E3B0-2A3A-6801-E35B6F39DD5A}"/>
              </a:ext>
            </a:extLst>
          </p:cNvPr>
          <p:cNvPicPr>
            <a:picLocks noChangeAspect="1"/>
          </p:cNvPicPr>
          <p:nvPr/>
        </p:nvPicPr>
        <p:blipFill>
          <a:blip r:embed="rId4"/>
          <a:stretch>
            <a:fillRect/>
          </a:stretch>
        </p:blipFill>
        <p:spPr>
          <a:xfrm>
            <a:off x="-95" y="36470"/>
            <a:ext cx="7764780" cy="68580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5" name="TextBox 4">
            <a:extLst>
              <a:ext uri="{FF2B5EF4-FFF2-40B4-BE49-F238E27FC236}">
                <a16:creationId xmlns:a16="http://schemas.microsoft.com/office/drawing/2014/main" id="{241A59C9-6CBB-1CC7-32F7-A9ECECD6B3F6}"/>
              </a:ext>
            </a:extLst>
          </p:cNvPr>
          <p:cNvSpPr txBox="1"/>
          <p:nvPr/>
        </p:nvSpPr>
        <p:spPr>
          <a:xfrm>
            <a:off x="8101409" y="1688007"/>
            <a:ext cx="3860801" cy="3044936"/>
          </a:xfrm>
          <a:prstGeom prst="rect">
            <a:avLst/>
          </a:prstGeom>
          <a:noFill/>
        </p:spPr>
        <p:txBody>
          <a:bodyPr wrap="square">
            <a:spAutoFit/>
          </a:bodyPr>
          <a:lstStyle/>
          <a:p>
            <a:pPr marR="0">
              <a:lnSpc>
                <a:spcPct val="107000"/>
              </a:lnSpc>
              <a:spcAft>
                <a:spcPts val="800"/>
              </a:spcAft>
            </a:pPr>
            <a:r>
              <a:rPr lang="pt-PT" sz="2000" dirty="0"/>
              <a:t>Atualmente, é comum que os utilizadores dos sistemas de ar condicionado reduzam, significativamente, a temperatura ambiente para controlar a humidade do ar. Esta prática resulta num sobrearrefecimento e, consequentemente, num consumo de energia excessivo.</a:t>
            </a:r>
            <a:endParaRPr lang="en-US" sz="2000" i="1"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2" name="TextBox 1">
            <a:extLst>
              <a:ext uri="{FF2B5EF4-FFF2-40B4-BE49-F238E27FC236}">
                <a16:creationId xmlns:a16="http://schemas.microsoft.com/office/drawing/2014/main" id="{BAB08641-3A9C-BA3F-1F4A-424F616A7DDE}"/>
              </a:ext>
            </a:extLst>
          </p:cNvPr>
          <p:cNvSpPr txBox="1"/>
          <p:nvPr/>
        </p:nvSpPr>
        <p:spPr>
          <a:xfrm>
            <a:off x="7989159" y="6304002"/>
            <a:ext cx="1684115" cy="369332"/>
          </a:xfrm>
          <a:prstGeom prst="rect">
            <a:avLst/>
          </a:prstGeom>
          <a:solidFill>
            <a:schemeClr val="bg1"/>
          </a:solidFill>
        </p:spPr>
        <p:txBody>
          <a:bodyPr wrap="square" rtlCol="0">
            <a:spAutoFit/>
          </a:bodyPr>
          <a:lstStyle/>
          <a:p>
            <a:r>
              <a:rPr lang="en-US" dirty="0"/>
              <a:t>Fairbanks, AK</a:t>
            </a:r>
          </a:p>
        </p:txBody>
      </p:sp>
      <p:pic>
        <p:nvPicPr>
          <p:cNvPr id="20" name="Picture 19">
            <a:extLst>
              <a:ext uri="{FF2B5EF4-FFF2-40B4-BE49-F238E27FC236}">
                <a16:creationId xmlns:a16="http://schemas.microsoft.com/office/drawing/2014/main" id="{5A7F3EA1-C023-5BE2-F3AB-8727229E403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594367" y="5391585"/>
            <a:ext cx="981787" cy="679514"/>
          </a:xfrm>
          <a:prstGeom prst="rect">
            <a:avLst/>
          </a:prstGeom>
        </p:spPr>
      </p:pic>
      <p:sp>
        <p:nvSpPr>
          <p:cNvPr id="7" name="TextBox 6">
            <a:extLst>
              <a:ext uri="{FF2B5EF4-FFF2-40B4-BE49-F238E27FC236}">
                <a16:creationId xmlns:a16="http://schemas.microsoft.com/office/drawing/2014/main" id="{0152F691-99E6-EE9D-D8EB-248E7F8F1B5D}"/>
              </a:ext>
            </a:extLst>
          </p:cNvPr>
          <p:cNvSpPr txBox="1"/>
          <p:nvPr/>
        </p:nvSpPr>
        <p:spPr>
          <a:xfrm>
            <a:off x="8143706" y="36470"/>
            <a:ext cx="3682627" cy="601254"/>
          </a:xfrm>
          <a:prstGeom prst="rect">
            <a:avLst/>
          </a:prstGeom>
          <a:noFill/>
        </p:spPr>
        <p:txBody>
          <a:bodyPr wrap="square">
            <a:spAutoFit/>
          </a:bodyPr>
          <a:lstStyle/>
          <a:p>
            <a:pPr marL="0" marR="0">
              <a:lnSpc>
                <a:spcPct val="107000"/>
              </a:lnSpc>
              <a:spcAft>
                <a:spcPts val="800"/>
              </a:spcAft>
            </a:pPr>
            <a:r>
              <a:rPr lang="en-US" sz="3200" b="1" kern="100" dirty="0">
                <a:solidFill>
                  <a:schemeClr val="tx1">
                    <a:lumMod val="95000"/>
                    <a:lumOff val="5000"/>
                  </a:schemeClr>
                </a:solidFill>
                <a:effectLst/>
                <a:latin typeface="Aptos Black" panose="020B0004020202020204" pitchFamily="34" charset="0"/>
                <a:ea typeface="Aptos" panose="020B0004020202020204" pitchFamily="34" charset="0"/>
                <a:cs typeface="Times New Roman" panose="02020603050405020304" pitchFamily="18" charset="0"/>
              </a:rPr>
              <a:t>Conforto Térmico</a:t>
            </a:r>
          </a:p>
        </p:txBody>
      </p:sp>
      <p:cxnSp>
        <p:nvCxnSpPr>
          <p:cNvPr id="15" name="Straight Connector 14">
            <a:extLst>
              <a:ext uri="{FF2B5EF4-FFF2-40B4-BE49-F238E27FC236}">
                <a16:creationId xmlns:a16="http://schemas.microsoft.com/office/drawing/2014/main" id="{46E61771-2F5E-D2E8-8AC8-DF017C59C491}"/>
              </a:ext>
            </a:extLst>
          </p:cNvPr>
          <p:cNvCxnSpPr/>
          <p:nvPr/>
        </p:nvCxnSpPr>
        <p:spPr>
          <a:xfrm flipH="1">
            <a:off x="8101410" y="713322"/>
            <a:ext cx="3860800" cy="0"/>
          </a:xfrm>
          <a:prstGeom prst="line">
            <a:avLst/>
          </a:prstGeom>
          <a:ln>
            <a:solidFill>
              <a:schemeClr val="tx1">
                <a:lumMod val="65000"/>
                <a:lumOff val="35000"/>
              </a:schemeClr>
            </a:solidFill>
          </a:ln>
        </p:spPr>
        <p:style>
          <a:lnRef idx="2">
            <a:schemeClr val="accent1"/>
          </a:lnRef>
          <a:fillRef idx="0">
            <a:schemeClr val="accent1"/>
          </a:fillRef>
          <a:effectRef idx="1">
            <a:schemeClr val="accent1"/>
          </a:effectRef>
          <a:fontRef idx="minor">
            <a:schemeClr val="tx1"/>
          </a:fontRef>
        </p:style>
      </p:cxnSp>
      <p:sp>
        <p:nvSpPr>
          <p:cNvPr id="9" name="TextBox 8">
            <a:extLst>
              <a:ext uri="{FF2B5EF4-FFF2-40B4-BE49-F238E27FC236}">
                <a16:creationId xmlns:a16="http://schemas.microsoft.com/office/drawing/2014/main" id="{A846D8BF-3E6A-4077-80AF-30F392B02E2D}"/>
              </a:ext>
            </a:extLst>
          </p:cNvPr>
          <p:cNvSpPr txBox="1"/>
          <p:nvPr/>
        </p:nvSpPr>
        <p:spPr>
          <a:xfrm>
            <a:off x="11397803" y="6447078"/>
            <a:ext cx="643943" cy="369332"/>
          </a:xfrm>
          <a:prstGeom prst="rect">
            <a:avLst/>
          </a:prstGeom>
          <a:noFill/>
        </p:spPr>
        <p:txBody>
          <a:bodyPr wrap="square" rtlCol="0">
            <a:spAutoFit/>
          </a:bodyPr>
          <a:lstStyle/>
          <a:p>
            <a:r>
              <a:rPr lang="en-US" b="1" dirty="0"/>
              <a:t>11</a:t>
            </a:r>
            <a:endParaRPr lang="en-IN" b="1" dirty="0"/>
          </a:p>
        </p:txBody>
      </p:sp>
    </p:spTree>
    <p:extLst>
      <p:ext uri="{BB962C8B-B14F-4D97-AF65-F5344CB8AC3E}">
        <p14:creationId xmlns:p14="http://schemas.microsoft.com/office/powerpoint/2010/main" val="9881697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59"/>
        <p:cNvGrpSpPr/>
        <p:nvPr/>
      </p:nvGrpSpPr>
      <p:grpSpPr>
        <a:xfrm>
          <a:off x="0" y="0"/>
          <a:ext cx="0" cy="0"/>
          <a:chOff x="0" y="0"/>
          <a:chExt cx="0" cy="0"/>
        </a:xfrm>
      </p:grpSpPr>
      <p:pic>
        <p:nvPicPr>
          <p:cNvPr id="11" name="Picture 10" descr="Bird's eye view of a cityscape">
            <a:extLst>
              <a:ext uri="{FF2B5EF4-FFF2-40B4-BE49-F238E27FC236}">
                <a16:creationId xmlns:a16="http://schemas.microsoft.com/office/drawing/2014/main" id="{8F2E116B-8FDB-C6FF-21FE-16414338287C}"/>
              </a:ext>
            </a:extLst>
          </p:cNvPr>
          <p:cNvPicPr>
            <a:picLocks noChangeAspect="1"/>
          </p:cNvPicPr>
          <p:nvPr/>
        </p:nvPicPr>
        <p:blipFill>
          <a:blip r:embed="rId3">
            <a:alphaModFix amt="34000"/>
            <a:extLst>
              <a:ext uri="{28A0092B-C50C-407E-A947-70E740481C1C}">
                <a14:useLocalDpi xmlns:a14="http://schemas.microsoft.com/office/drawing/2010/main" val="0"/>
              </a:ext>
            </a:extLst>
          </a:blip>
          <a:srcRect r="57869"/>
          <a:stretch/>
        </p:blipFill>
        <p:spPr>
          <a:xfrm>
            <a:off x="51355" y="-25964"/>
            <a:ext cx="12140645" cy="6858000"/>
          </a:xfrm>
          <a:prstGeom prst="rect">
            <a:avLst/>
          </a:prstGeom>
        </p:spPr>
      </p:pic>
      <p:sp>
        <p:nvSpPr>
          <p:cNvPr id="7" name="Rectangle 6">
            <a:extLst>
              <a:ext uri="{FF2B5EF4-FFF2-40B4-BE49-F238E27FC236}">
                <a16:creationId xmlns:a16="http://schemas.microsoft.com/office/drawing/2014/main" id="{0546BA81-CF9A-FB26-3F60-DB0BFD2BD3BD}"/>
              </a:ext>
            </a:extLst>
          </p:cNvPr>
          <p:cNvSpPr/>
          <p:nvPr/>
        </p:nvSpPr>
        <p:spPr>
          <a:xfrm>
            <a:off x="0" y="1186151"/>
            <a:ext cx="7952190" cy="5256213"/>
          </a:xfrm>
          <a:prstGeom prst="rect">
            <a:avLst/>
          </a:prstGeom>
          <a:solidFill>
            <a:srgbClr val="00549B"/>
          </a:solidFill>
          <a:scene3d>
            <a:camera prst="orthographicFront"/>
            <a:lightRig rig="threePt" dir="t"/>
          </a:scene3d>
          <a:sp3d>
            <a:bevelT/>
            <a:bevelB/>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3" name="Google Shape;163;g278953d5ff6_0_39"/>
          <p:cNvSpPr txBox="1">
            <a:spLocks noGrp="1"/>
          </p:cNvSpPr>
          <p:nvPr>
            <p:ph type="sldNum" idx="12"/>
          </p:nvPr>
        </p:nvSpPr>
        <p:spPr>
          <a:xfrm>
            <a:off x="11409045" y="6333135"/>
            <a:ext cx="731600" cy="524800"/>
          </a:xfrm>
          <a:prstGeom prst="rect">
            <a:avLst/>
          </a:prstGeom>
        </p:spPr>
        <p:txBody>
          <a:bodyPr spcFirstLastPara="1" vert="horz" wrap="square" lIns="121900" tIns="121900" rIns="121900" bIns="121900" rtlCol="0" anchor="t" anchorCtr="0">
            <a:noAutofit/>
          </a:bodyPr>
          <a:lstStyle/>
          <a:p>
            <a:fld id="{00000000-1234-1234-1234-123412341234}" type="slidenum">
              <a:rPr lang="en-US"/>
              <a:pPr/>
              <a:t>12</a:t>
            </a:fld>
            <a:endParaRPr/>
          </a:p>
        </p:txBody>
      </p:sp>
      <p:sp>
        <p:nvSpPr>
          <p:cNvPr id="2" name="TextBox 1">
            <a:extLst>
              <a:ext uri="{FF2B5EF4-FFF2-40B4-BE49-F238E27FC236}">
                <a16:creationId xmlns:a16="http://schemas.microsoft.com/office/drawing/2014/main" id="{44093114-835F-8FB7-082E-E8E5D5FA71E1}"/>
              </a:ext>
            </a:extLst>
          </p:cNvPr>
          <p:cNvSpPr txBox="1"/>
          <p:nvPr/>
        </p:nvSpPr>
        <p:spPr>
          <a:xfrm>
            <a:off x="51355" y="247286"/>
            <a:ext cx="8464769" cy="601255"/>
          </a:xfrm>
          <a:prstGeom prst="rect">
            <a:avLst/>
          </a:prstGeom>
          <a:noFill/>
        </p:spPr>
        <p:txBody>
          <a:bodyPr wrap="square">
            <a:spAutoFit/>
          </a:bodyPr>
          <a:lstStyle/>
          <a:p>
            <a:pPr marL="0" marR="0">
              <a:lnSpc>
                <a:spcPct val="107000"/>
              </a:lnSpc>
              <a:spcAft>
                <a:spcPts val="800"/>
              </a:spcAft>
            </a:pPr>
            <a:r>
              <a:rPr lang="en-US" sz="3200" b="1" u="sng" kern="100" dirty="0">
                <a:effectLst/>
                <a:latin typeface="Aptos Black" panose="020B0004020202020204" pitchFamily="34" charset="0"/>
                <a:ea typeface="Aptos" panose="020B0004020202020204" pitchFamily="34" charset="0"/>
                <a:cs typeface="Times New Roman" panose="02020603050405020304" pitchFamily="18" charset="0"/>
              </a:rPr>
              <a:t>Conforto Térmico: Caso de </a:t>
            </a:r>
            <a:r>
              <a:rPr lang="en-US" sz="3200" b="1" u="sng" kern="100" dirty="0" err="1">
                <a:effectLst/>
                <a:latin typeface="Aptos Black" panose="020B0004020202020204" pitchFamily="34" charset="0"/>
                <a:ea typeface="Aptos" panose="020B0004020202020204" pitchFamily="34" charset="0"/>
                <a:cs typeface="Times New Roman" panose="02020603050405020304" pitchFamily="18" charset="0"/>
              </a:rPr>
              <a:t>Estudo</a:t>
            </a:r>
            <a:r>
              <a:rPr lang="en-US" sz="3200" b="1" u="sng" kern="100" dirty="0">
                <a:effectLst/>
                <a:latin typeface="Aptos Black" panose="020B0004020202020204" pitchFamily="34" charset="0"/>
                <a:ea typeface="Aptos" panose="020B0004020202020204" pitchFamily="34" charset="0"/>
                <a:cs typeface="Times New Roman" panose="02020603050405020304" pitchFamily="18" charset="0"/>
              </a:rPr>
              <a:t> da </a:t>
            </a:r>
            <a:r>
              <a:rPr lang="en-US" sz="3200" b="1" u="sng" kern="100" dirty="0" err="1">
                <a:effectLst/>
                <a:latin typeface="Aptos Black" panose="020B0004020202020204" pitchFamily="34" charset="0"/>
                <a:ea typeface="Aptos" panose="020B0004020202020204" pitchFamily="34" charset="0"/>
                <a:cs typeface="Times New Roman" panose="02020603050405020304" pitchFamily="18" charset="0"/>
              </a:rPr>
              <a:t>Índia</a:t>
            </a:r>
            <a:endParaRPr lang="en-US" sz="3200" b="1" u="sng" kern="100" dirty="0">
              <a:effectLst/>
              <a:latin typeface="Aptos Black" panose="020B0004020202020204" pitchFamily="34" charset="0"/>
              <a:ea typeface="Aptos" panose="020B0004020202020204" pitchFamily="34" charset="0"/>
              <a:cs typeface="Times New Roman" panose="02020603050405020304" pitchFamily="18" charset="0"/>
            </a:endParaRPr>
          </a:p>
        </p:txBody>
      </p:sp>
      <p:pic>
        <p:nvPicPr>
          <p:cNvPr id="12" name="Picture 11" descr="A blue hexagon with blue text&#10;&#10;AI-generated content may be incorrect.">
            <a:extLst>
              <a:ext uri="{FF2B5EF4-FFF2-40B4-BE49-F238E27FC236}">
                <a16:creationId xmlns:a16="http://schemas.microsoft.com/office/drawing/2014/main" id="{EE9FE4CF-BFCC-77DE-4062-FE77A2273A4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18284" y="5928858"/>
            <a:ext cx="993888" cy="687889"/>
          </a:xfrm>
          <a:prstGeom prst="rect">
            <a:avLst/>
          </a:prstGeom>
        </p:spPr>
      </p:pic>
      <p:pic>
        <p:nvPicPr>
          <p:cNvPr id="4" name="Picture 3" descr="A chart of energy efficiency&#10;&#10;AI-generated content may be incorrect.">
            <a:extLst>
              <a:ext uri="{FF2B5EF4-FFF2-40B4-BE49-F238E27FC236}">
                <a16:creationId xmlns:a16="http://schemas.microsoft.com/office/drawing/2014/main" id="{57177770-BECC-D616-C5C0-9BEEB316218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0946" y="1346784"/>
            <a:ext cx="7757621" cy="4986351"/>
          </a:xfrm>
          <a:prstGeom prst="rect">
            <a:avLst/>
          </a:prstGeom>
          <a:scene3d>
            <a:camera prst="orthographicFront"/>
            <a:lightRig rig="threePt" dir="t"/>
          </a:scene3d>
          <a:sp3d>
            <a:bevelT/>
            <a:bevelB/>
          </a:sp3d>
        </p:spPr>
      </p:pic>
      <p:sp>
        <p:nvSpPr>
          <p:cNvPr id="161" name="Google Shape;161;g278953d5ff6_0_39"/>
          <p:cNvSpPr txBox="1"/>
          <p:nvPr/>
        </p:nvSpPr>
        <p:spPr>
          <a:xfrm>
            <a:off x="8011781" y="1271716"/>
            <a:ext cx="3974720" cy="1969715"/>
          </a:xfrm>
          <a:prstGeom prst="rect">
            <a:avLst/>
          </a:prstGeom>
          <a:noFill/>
          <a:ln>
            <a:noFill/>
          </a:ln>
        </p:spPr>
        <p:txBody>
          <a:bodyPr spcFirstLastPara="1" wrap="square" lIns="121900" tIns="60933" rIns="121900" bIns="60933" anchor="t" anchorCtr="0">
            <a:spAutoFit/>
          </a:bodyPr>
          <a:lstStyle/>
          <a:p>
            <a:pPr marL="16933"/>
            <a:r>
              <a:rPr lang="pt-PT" sz="2000" b="1" dirty="0"/>
              <a:t>Mais de 25% de energia adicional </a:t>
            </a:r>
            <a:r>
              <a:rPr lang="pt-PT" sz="2000" dirty="0"/>
              <a:t>é consumida para </a:t>
            </a:r>
            <a:r>
              <a:rPr lang="pt-PT" sz="2000" dirty="0" err="1"/>
              <a:t>sobrearrefecer</a:t>
            </a:r>
            <a:r>
              <a:rPr lang="pt-PT" sz="2000" dirty="0"/>
              <a:t> os espaços e alcançar as condições de temperatura e humidade relativa pretendidas. </a:t>
            </a:r>
            <a:r>
              <a:rPr lang="en-US" sz="2000" dirty="0">
                <a:solidFill>
                  <a:schemeClr val="tx1">
                    <a:lumMod val="95000"/>
                    <a:lumOff val="5000"/>
                  </a:schemeClr>
                </a:solidFill>
                <a:ea typeface="Montserrat"/>
                <a:cs typeface="Montserrat"/>
                <a:sym typeface="Montserrat"/>
              </a:rPr>
              <a:t>[</a:t>
            </a:r>
            <a:r>
              <a:rPr lang="en-US" sz="2000" b="1" dirty="0">
                <a:solidFill>
                  <a:schemeClr val="accent2"/>
                </a:solidFill>
                <a:ea typeface="Montserrat"/>
                <a:cs typeface="Montserrat"/>
                <a:sym typeface="Montserrat"/>
              </a:rPr>
              <a:t>barra </a:t>
            </a:r>
            <a:r>
              <a:rPr lang="en-US" sz="2000" b="1" dirty="0" err="1">
                <a:solidFill>
                  <a:schemeClr val="accent2"/>
                </a:solidFill>
                <a:ea typeface="Montserrat"/>
                <a:cs typeface="Montserrat"/>
                <a:sym typeface="Montserrat"/>
              </a:rPr>
              <a:t>laranja</a:t>
            </a:r>
            <a:r>
              <a:rPr lang="en-US" sz="2000" dirty="0">
                <a:solidFill>
                  <a:schemeClr val="tx1">
                    <a:lumMod val="95000"/>
                    <a:lumOff val="5000"/>
                  </a:schemeClr>
                </a:solidFill>
                <a:ea typeface="Montserrat"/>
                <a:cs typeface="Montserrat"/>
                <a:sym typeface="Montserrat"/>
              </a:rPr>
              <a:t>]</a:t>
            </a:r>
            <a:endParaRPr sz="2000" dirty="0">
              <a:solidFill>
                <a:schemeClr val="tx1">
                  <a:lumMod val="95000"/>
                  <a:lumOff val="5000"/>
                </a:schemeClr>
              </a:solidFill>
              <a:ea typeface="Arial"/>
              <a:cs typeface="Arial"/>
              <a:sym typeface="Arial"/>
            </a:endParaRPr>
          </a:p>
        </p:txBody>
      </p:sp>
      <p:sp>
        <p:nvSpPr>
          <p:cNvPr id="160" name="Google Shape;160;g278953d5ff6_0_39"/>
          <p:cNvSpPr txBox="1">
            <a:spLocks noGrp="1"/>
          </p:cNvSpPr>
          <p:nvPr>
            <p:ph type="title"/>
          </p:nvPr>
        </p:nvSpPr>
        <p:spPr>
          <a:xfrm>
            <a:off x="8100681" y="3456720"/>
            <a:ext cx="4075864" cy="2323683"/>
          </a:xfrm>
          <a:prstGeom prst="rect">
            <a:avLst/>
          </a:prstGeom>
          <a:noFill/>
          <a:ln>
            <a:noFill/>
          </a:ln>
        </p:spPr>
        <p:txBody>
          <a:bodyPr spcFirstLastPara="1" vert="horz" wrap="square" lIns="0" tIns="60933" rIns="121900" bIns="60933" rtlCol="0" anchor="ctr" anchorCtr="0">
            <a:noAutofit/>
          </a:bodyPr>
          <a:lstStyle/>
          <a:p>
            <a:pPr algn="l">
              <a:spcAft>
                <a:spcPts val="800"/>
              </a:spcAft>
              <a:buClr>
                <a:srgbClr val="253C60"/>
              </a:buClr>
              <a:buSzPts val="4400"/>
            </a:pPr>
            <a:r>
              <a:rPr lang="pt-PT" sz="2000" dirty="0">
                <a:solidFill>
                  <a:schemeClr val="tx1">
                    <a:lumMod val="95000"/>
                    <a:lumOff val="5000"/>
                  </a:schemeClr>
                </a:solidFill>
                <a:latin typeface="+mn-lt"/>
                <a:sym typeface="Montserrat"/>
              </a:rPr>
              <a:t>A maioria dos aparelhos de ar condicionado controla apenas a temperatura, desempenhando um papel deficiente na desumidificação. Como resultado, consomem energia em excesso e arrefecem demasiado os espaços.</a:t>
            </a:r>
            <a:endParaRPr sz="2000" dirty="0">
              <a:solidFill>
                <a:schemeClr val="tx1">
                  <a:lumMod val="95000"/>
                  <a:lumOff val="5000"/>
                </a:schemeClr>
              </a:solidFill>
              <a:latin typeface="+mn-lt"/>
            </a:endParaRPr>
          </a:p>
        </p:txBody>
      </p:sp>
      <p:pic>
        <p:nvPicPr>
          <p:cNvPr id="3" name="Picture 2">
            <a:extLst>
              <a:ext uri="{FF2B5EF4-FFF2-40B4-BE49-F238E27FC236}">
                <a16:creationId xmlns:a16="http://schemas.microsoft.com/office/drawing/2014/main" id="{F5281BBF-E3CE-3ACB-4BAA-BA1377C20975}"/>
              </a:ext>
            </a:extLst>
          </p:cNvPr>
          <p:cNvPicPr>
            <a:picLocks noChangeAspect="1"/>
          </p:cNvPicPr>
          <p:nvPr/>
        </p:nvPicPr>
        <p:blipFill>
          <a:blip r:embed="rId6"/>
          <a:stretch>
            <a:fillRect/>
          </a:stretch>
        </p:blipFill>
        <p:spPr>
          <a:xfrm>
            <a:off x="7016548" y="1732263"/>
            <a:ext cx="570029" cy="595301"/>
          </a:xfrm>
          <a:prstGeom prst="rect">
            <a:avLst/>
          </a:prstGeom>
        </p:spPr>
      </p:pic>
      <p:sp>
        <p:nvSpPr>
          <p:cNvPr id="13" name="TextBox 12">
            <a:extLst>
              <a:ext uri="{FF2B5EF4-FFF2-40B4-BE49-F238E27FC236}">
                <a16:creationId xmlns:a16="http://schemas.microsoft.com/office/drawing/2014/main" id="{4CF671ED-656C-4660-B318-F30073E4C6A8}"/>
              </a:ext>
            </a:extLst>
          </p:cNvPr>
          <p:cNvSpPr txBox="1"/>
          <p:nvPr/>
        </p:nvSpPr>
        <p:spPr>
          <a:xfrm>
            <a:off x="11662293" y="6418116"/>
            <a:ext cx="643943" cy="369332"/>
          </a:xfrm>
          <a:prstGeom prst="rect">
            <a:avLst/>
          </a:prstGeom>
          <a:noFill/>
        </p:spPr>
        <p:txBody>
          <a:bodyPr wrap="square" rtlCol="0">
            <a:spAutoFit/>
          </a:bodyPr>
          <a:lstStyle/>
          <a:p>
            <a:r>
              <a:rPr lang="en-US" b="1" dirty="0"/>
              <a:t>12</a:t>
            </a:r>
            <a:endParaRPr lang="en-IN" b="1"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7E348281-EE28-6C8F-462C-876EDFC4641F}"/>
              </a:ext>
            </a:extLst>
          </p:cNvPr>
          <p:cNvPicPr>
            <a:picLocks noChangeAspect="1"/>
          </p:cNvPicPr>
          <p:nvPr/>
        </p:nvPicPr>
        <p:blipFill>
          <a:blip r:embed="rId3"/>
          <a:stretch>
            <a:fillRect/>
          </a:stretch>
        </p:blipFill>
        <p:spPr>
          <a:xfrm>
            <a:off x="0" y="3098111"/>
            <a:ext cx="12192000" cy="3845696"/>
          </a:xfrm>
          <a:prstGeom prst="rect">
            <a:avLst/>
          </a:prstGeom>
        </p:spPr>
      </p:pic>
      <p:sp>
        <p:nvSpPr>
          <p:cNvPr id="3" name="TextBox 2">
            <a:extLst>
              <a:ext uri="{FF2B5EF4-FFF2-40B4-BE49-F238E27FC236}">
                <a16:creationId xmlns:a16="http://schemas.microsoft.com/office/drawing/2014/main" id="{7E680BF5-C63E-A44F-EB6E-61251DB7A3DC}"/>
              </a:ext>
            </a:extLst>
          </p:cNvPr>
          <p:cNvSpPr txBox="1"/>
          <p:nvPr/>
        </p:nvSpPr>
        <p:spPr>
          <a:xfrm>
            <a:off x="334300" y="3943457"/>
            <a:ext cx="3819180" cy="3044936"/>
          </a:xfrm>
          <a:prstGeom prst="rect">
            <a:avLst/>
          </a:prstGeom>
          <a:noFill/>
        </p:spPr>
        <p:txBody>
          <a:bodyPr wrap="square">
            <a:spAutoFit/>
          </a:bodyPr>
          <a:lstStyle/>
          <a:p>
            <a:pPr marR="0">
              <a:lnSpc>
                <a:spcPct val="107000"/>
              </a:lnSpc>
            </a:pPr>
            <a:r>
              <a:rPr lang="pt-PT" sz="2000" dirty="0"/>
              <a:t>O ruído é a principal queixa em ambientes de escritório em open </a:t>
            </a:r>
            <a:r>
              <a:rPr lang="pt-PT" sz="2000" dirty="0" err="1"/>
              <a:t>space</a:t>
            </a:r>
            <a:r>
              <a:rPr lang="pt-PT" sz="2000" dirty="0"/>
              <a:t>, com </a:t>
            </a:r>
            <a:r>
              <a:rPr lang="pt-PT" sz="2000" b="1" dirty="0"/>
              <a:t>70% dos colaboradores a referirem que o ruído </a:t>
            </a:r>
            <a:r>
              <a:rPr lang="pt-PT" sz="2000" dirty="0"/>
              <a:t>no local de trabalho afeta a sua capacidade de concentração.</a:t>
            </a:r>
            <a:br>
              <a:rPr lang="pt-PT" sz="2000" dirty="0"/>
            </a:br>
            <a:r>
              <a:rPr lang="pt-PT" sz="2000" dirty="0"/>
              <a:t>(</a:t>
            </a:r>
            <a:r>
              <a:rPr lang="pt-PT" sz="2000" dirty="0" err="1"/>
              <a:t>Occupational</a:t>
            </a:r>
            <a:r>
              <a:rPr lang="pt-PT" sz="2000" dirty="0"/>
              <a:t> Health Science, 2021)</a:t>
            </a:r>
            <a:endParaRPr lang="en-US" sz="20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FF1CBD6F-92B1-3435-B523-5430796C674C}"/>
              </a:ext>
            </a:extLst>
          </p:cNvPr>
          <p:cNvSpPr txBox="1"/>
          <p:nvPr/>
        </p:nvSpPr>
        <p:spPr>
          <a:xfrm>
            <a:off x="8482621" y="3943457"/>
            <a:ext cx="3424899" cy="2715615"/>
          </a:xfrm>
          <a:prstGeom prst="rect">
            <a:avLst/>
          </a:prstGeom>
          <a:noFill/>
        </p:spPr>
        <p:txBody>
          <a:bodyPr wrap="square">
            <a:spAutoFit/>
          </a:bodyPr>
          <a:lstStyle/>
          <a:p>
            <a:pPr marR="0">
              <a:lnSpc>
                <a:spcPct val="107000"/>
              </a:lnSpc>
            </a:pPr>
            <a:r>
              <a:rPr lang="pt-PT" sz="2000" dirty="0"/>
              <a:t>Melhorias acústicas podem levar a uma </a:t>
            </a:r>
            <a:r>
              <a:rPr lang="pt-PT" sz="2000" b="1" dirty="0"/>
              <a:t>redução de 48% </a:t>
            </a:r>
            <a:r>
              <a:rPr lang="pt-PT" sz="2000" dirty="0"/>
              <a:t>nos erros em tarefas que exigem concentração, conforme demonstrado em estudos do “British Council for </a:t>
            </a:r>
            <a:r>
              <a:rPr lang="pt-PT" sz="2000" dirty="0" err="1"/>
              <a:t>Offices</a:t>
            </a:r>
            <a:r>
              <a:rPr lang="pt-PT" sz="2000" dirty="0"/>
              <a:t>”.</a:t>
            </a:r>
            <a:br>
              <a:rPr lang="pt-PT" sz="2000" dirty="0"/>
            </a:br>
            <a:r>
              <a:rPr lang="pt-PT" sz="2000" dirty="0"/>
              <a:t>(</a:t>
            </a:r>
            <a:r>
              <a:rPr lang="pt-PT" sz="2000" dirty="0" err="1"/>
              <a:t>BCO</a:t>
            </a:r>
            <a:r>
              <a:rPr lang="pt-PT" sz="2000" dirty="0"/>
              <a:t>, 2017)</a:t>
            </a:r>
            <a:endParaRPr lang="en-US" sz="20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44D45410-4D92-40EF-AE9D-21831B5931E3}"/>
              </a:ext>
            </a:extLst>
          </p:cNvPr>
          <p:cNvSpPr txBox="1"/>
          <p:nvPr/>
        </p:nvSpPr>
        <p:spPr>
          <a:xfrm>
            <a:off x="4329141" y="3943457"/>
            <a:ext cx="3819180" cy="2715615"/>
          </a:xfrm>
          <a:prstGeom prst="rect">
            <a:avLst/>
          </a:prstGeom>
          <a:noFill/>
        </p:spPr>
        <p:txBody>
          <a:bodyPr wrap="square">
            <a:spAutoFit/>
          </a:bodyPr>
          <a:lstStyle/>
          <a:p>
            <a:pPr marR="0">
              <a:lnSpc>
                <a:spcPct val="107000"/>
              </a:lnSpc>
              <a:spcAft>
                <a:spcPts val="800"/>
              </a:spcAft>
            </a:pPr>
            <a:r>
              <a:rPr lang="pt-PT" sz="2000" dirty="0"/>
              <a:t>O ruído excessivo no local de trabalho pode </a:t>
            </a:r>
            <a:r>
              <a:rPr lang="pt-PT" sz="2000" b="1" dirty="0"/>
              <a:t>reduzir a produtividade até 66% </a:t>
            </a:r>
            <a:r>
              <a:rPr lang="pt-PT" sz="2000" dirty="0"/>
              <a:t>e aumentar os níveis de stress, o que, por sua vez, eleva o risco de doenças cardiovasculares.</a:t>
            </a:r>
            <a:br>
              <a:rPr lang="pt-PT" sz="2000" dirty="0"/>
            </a:br>
            <a:r>
              <a:rPr lang="pt-PT" sz="2000" dirty="0"/>
              <a:t>(</a:t>
            </a:r>
            <a:r>
              <a:rPr lang="pt-PT" sz="2000" dirty="0" err="1"/>
              <a:t>American</a:t>
            </a:r>
            <a:r>
              <a:rPr lang="pt-PT" sz="2000" dirty="0"/>
              <a:t> </a:t>
            </a:r>
            <a:r>
              <a:rPr lang="pt-PT" sz="2000" dirty="0" err="1"/>
              <a:t>Psychological</a:t>
            </a:r>
            <a:r>
              <a:rPr lang="pt-PT" sz="2000" dirty="0"/>
              <a:t> Association, 2019)</a:t>
            </a:r>
            <a:endParaRPr lang="en-US" sz="20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endParaRPr>
          </a:p>
        </p:txBody>
      </p:sp>
      <p:sp>
        <p:nvSpPr>
          <p:cNvPr id="8" name="TextBox 7">
            <a:extLst>
              <a:ext uri="{FF2B5EF4-FFF2-40B4-BE49-F238E27FC236}">
                <a16:creationId xmlns:a16="http://schemas.microsoft.com/office/drawing/2014/main" id="{FB851C77-C529-4445-2E2C-CA0A8FE9BCA9}"/>
              </a:ext>
            </a:extLst>
          </p:cNvPr>
          <p:cNvSpPr txBox="1"/>
          <p:nvPr/>
        </p:nvSpPr>
        <p:spPr>
          <a:xfrm>
            <a:off x="1880113" y="3136613"/>
            <a:ext cx="7935985" cy="584775"/>
          </a:xfrm>
          <a:prstGeom prst="rect">
            <a:avLst/>
          </a:prstGeom>
          <a:noFill/>
        </p:spPr>
        <p:txBody>
          <a:bodyPr wrap="square" rtlCol="0">
            <a:spAutoFit/>
          </a:bodyPr>
          <a:lstStyle/>
          <a:p>
            <a:pPr algn="ctr"/>
            <a:r>
              <a:rPr lang="en-US" sz="3200" b="1" dirty="0" err="1">
                <a:solidFill>
                  <a:schemeClr val="tx1">
                    <a:lumMod val="95000"/>
                    <a:lumOff val="5000"/>
                  </a:schemeClr>
                </a:solidFill>
                <a:latin typeface="Aptos Black" panose="020B0004020202020204" pitchFamily="34" charset="0"/>
              </a:rPr>
              <a:t>Acústica</a:t>
            </a:r>
            <a:endParaRPr lang="en-US" sz="3200" b="1" dirty="0">
              <a:solidFill>
                <a:schemeClr val="tx1">
                  <a:lumMod val="95000"/>
                  <a:lumOff val="5000"/>
                </a:schemeClr>
              </a:solidFill>
              <a:latin typeface="Aptos Black" panose="020B0004020202020204" pitchFamily="34" charset="0"/>
            </a:endParaRPr>
          </a:p>
        </p:txBody>
      </p:sp>
      <p:cxnSp>
        <p:nvCxnSpPr>
          <p:cNvPr id="13" name="Straight Connector 12">
            <a:extLst>
              <a:ext uri="{FF2B5EF4-FFF2-40B4-BE49-F238E27FC236}">
                <a16:creationId xmlns:a16="http://schemas.microsoft.com/office/drawing/2014/main" id="{E00F911C-7965-4B9C-8F71-34B63F7080C8}"/>
              </a:ext>
            </a:extLst>
          </p:cNvPr>
          <p:cNvCxnSpPr/>
          <p:nvPr/>
        </p:nvCxnSpPr>
        <p:spPr>
          <a:xfrm flipH="1">
            <a:off x="3962400" y="3720912"/>
            <a:ext cx="3860800" cy="0"/>
          </a:xfrm>
          <a:prstGeom prst="line">
            <a:avLst/>
          </a:prstGeom>
          <a:ln>
            <a:solidFill>
              <a:schemeClr val="tx1">
                <a:lumMod val="65000"/>
                <a:lumOff val="35000"/>
              </a:schemeClr>
            </a:solidFill>
          </a:ln>
        </p:spPr>
        <p:style>
          <a:lnRef idx="2">
            <a:schemeClr val="accent1"/>
          </a:lnRef>
          <a:fillRef idx="0">
            <a:schemeClr val="accent1"/>
          </a:fillRef>
          <a:effectRef idx="1">
            <a:schemeClr val="accent1"/>
          </a:effectRef>
          <a:fontRef idx="minor">
            <a:schemeClr val="tx1"/>
          </a:fontRef>
        </p:style>
      </p:cxnSp>
      <p:pic>
        <p:nvPicPr>
          <p:cNvPr id="14" name="Picture 13" descr="A blue hexagon with blue text&#10;&#10;AI-generated content may be incorrect.">
            <a:extLst>
              <a:ext uri="{FF2B5EF4-FFF2-40B4-BE49-F238E27FC236}">
                <a16:creationId xmlns:a16="http://schemas.microsoft.com/office/drawing/2014/main" id="{B45CF29D-A614-6791-5529-B275F1071A3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2026" y="3136352"/>
            <a:ext cx="993888" cy="687889"/>
          </a:xfrm>
          <a:prstGeom prst="rect">
            <a:avLst/>
          </a:prstGeom>
        </p:spPr>
      </p:pic>
      <p:sp>
        <p:nvSpPr>
          <p:cNvPr id="2" name="TextBox 1">
            <a:extLst>
              <a:ext uri="{FF2B5EF4-FFF2-40B4-BE49-F238E27FC236}">
                <a16:creationId xmlns:a16="http://schemas.microsoft.com/office/drawing/2014/main" id="{0E7602DF-5E00-D001-BEDE-54ED91656399}"/>
              </a:ext>
            </a:extLst>
          </p:cNvPr>
          <p:cNvSpPr txBox="1"/>
          <p:nvPr/>
        </p:nvSpPr>
        <p:spPr>
          <a:xfrm>
            <a:off x="8602597" y="2360416"/>
            <a:ext cx="3419606" cy="369332"/>
          </a:xfrm>
          <a:prstGeom prst="rect">
            <a:avLst/>
          </a:prstGeom>
          <a:solidFill>
            <a:schemeClr val="bg1"/>
          </a:solidFill>
        </p:spPr>
        <p:txBody>
          <a:bodyPr wrap="square" rtlCol="0">
            <a:spAutoFit/>
          </a:bodyPr>
          <a:lstStyle/>
          <a:p>
            <a:r>
              <a:rPr lang="en-US" dirty="0"/>
              <a:t>Office Building, Tokyo, Japan</a:t>
            </a:r>
          </a:p>
        </p:txBody>
      </p:sp>
      <p:pic>
        <p:nvPicPr>
          <p:cNvPr id="10" name="Picture 9">
            <a:extLst>
              <a:ext uri="{FF2B5EF4-FFF2-40B4-BE49-F238E27FC236}">
                <a16:creationId xmlns:a16="http://schemas.microsoft.com/office/drawing/2014/main" id="{DE1EF5FA-46DE-5426-4718-0E910C0A2F74}"/>
              </a:ext>
            </a:extLst>
          </p:cNvPr>
          <p:cNvPicPr>
            <a:picLocks noChangeAspect="1"/>
          </p:cNvPicPr>
          <p:nvPr/>
        </p:nvPicPr>
        <p:blipFill>
          <a:blip r:embed="rId5"/>
          <a:stretch>
            <a:fillRect/>
          </a:stretch>
        </p:blipFill>
        <p:spPr>
          <a:xfrm>
            <a:off x="0" y="69205"/>
            <a:ext cx="12192000" cy="3002280"/>
          </a:xfrm>
          <a:prstGeom prst="rect">
            <a:avLst/>
          </a:prstGeom>
        </p:spPr>
      </p:pic>
      <p:sp>
        <p:nvSpPr>
          <p:cNvPr id="12" name="TextBox 11">
            <a:extLst>
              <a:ext uri="{FF2B5EF4-FFF2-40B4-BE49-F238E27FC236}">
                <a16:creationId xmlns:a16="http://schemas.microsoft.com/office/drawing/2014/main" id="{9F393AFD-92A7-4A12-AEBC-83F047890255}"/>
              </a:ext>
            </a:extLst>
          </p:cNvPr>
          <p:cNvSpPr txBox="1"/>
          <p:nvPr/>
        </p:nvSpPr>
        <p:spPr>
          <a:xfrm>
            <a:off x="11397803" y="6447078"/>
            <a:ext cx="643943" cy="369332"/>
          </a:xfrm>
          <a:prstGeom prst="rect">
            <a:avLst/>
          </a:prstGeom>
          <a:noFill/>
        </p:spPr>
        <p:txBody>
          <a:bodyPr wrap="square" rtlCol="0">
            <a:spAutoFit/>
          </a:bodyPr>
          <a:lstStyle/>
          <a:p>
            <a:r>
              <a:rPr lang="en-US" b="1" dirty="0"/>
              <a:t>13</a:t>
            </a:r>
            <a:endParaRPr lang="en-IN" b="1" dirty="0"/>
          </a:p>
        </p:txBody>
      </p:sp>
    </p:spTree>
    <p:extLst>
      <p:ext uri="{BB962C8B-B14F-4D97-AF65-F5344CB8AC3E}">
        <p14:creationId xmlns:p14="http://schemas.microsoft.com/office/powerpoint/2010/main" val="14783500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a:extLst>
              <a:ext uri="{FF2B5EF4-FFF2-40B4-BE49-F238E27FC236}">
                <a16:creationId xmlns:a16="http://schemas.microsoft.com/office/drawing/2014/main" id="{2A20EDE7-F18F-B915-1404-4EB398F836B8}"/>
              </a:ext>
            </a:extLst>
          </p:cNvPr>
          <p:cNvPicPr>
            <a:picLocks noChangeAspect="1"/>
          </p:cNvPicPr>
          <p:nvPr/>
        </p:nvPicPr>
        <p:blipFill>
          <a:blip r:embed="rId3"/>
          <a:stretch>
            <a:fillRect/>
          </a:stretch>
        </p:blipFill>
        <p:spPr>
          <a:xfrm>
            <a:off x="3048000" y="41613"/>
            <a:ext cx="9144000" cy="6858000"/>
          </a:xfrm>
          <a:prstGeom prst="rect">
            <a:avLst/>
          </a:prstGeom>
        </p:spPr>
      </p:pic>
      <p:sp>
        <p:nvSpPr>
          <p:cNvPr id="3" name="TextBox 2">
            <a:extLst>
              <a:ext uri="{FF2B5EF4-FFF2-40B4-BE49-F238E27FC236}">
                <a16:creationId xmlns:a16="http://schemas.microsoft.com/office/drawing/2014/main" id="{9605EE53-2979-BA50-5E91-6CFBC5687999}"/>
              </a:ext>
            </a:extLst>
          </p:cNvPr>
          <p:cNvSpPr txBox="1"/>
          <p:nvPr/>
        </p:nvSpPr>
        <p:spPr>
          <a:xfrm>
            <a:off x="6857999" y="5489102"/>
            <a:ext cx="5197399" cy="971292"/>
          </a:xfrm>
          <a:prstGeom prst="rect">
            <a:avLst/>
          </a:prstGeom>
          <a:noFill/>
        </p:spPr>
        <p:txBody>
          <a:bodyPr wrap="square">
            <a:spAutoFit/>
          </a:bodyPr>
          <a:lstStyle/>
          <a:p>
            <a:pPr marR="0">
              <a:lnSpc>
                <a:spcPct val="107000"/>
              </a:lnSpc>
              <a:spcAft>
                <a:spcPts val="800"/>
              </a:spcAft>
            </a:pPr>
            <a:r>
              <a:rPr lang="pt-PT"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A iluminação enriquecida com luz azul durante o dia pode melhorar o estado de alerta e </a:t>
            </a:r>
            <a:r>
              <a:rPr lang="pt-PT" b="1"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reduzir a fadiga em 30%</a:t>
            </a:r>
            <a:r>
              <a:rPr lang="pt-PT"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 (</a:t>
            </a:r>
            <a:r>
              <a:rPr lang="pt-PT" kern="100" dirty="0" err="1">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Lighting</a:t>
            </a:r>
            <a:r>
              <a:rPr lang="pt-PT"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 Research Center, 2020)</a:t>
            </a:r>
            <a:endParaRPr lang="en-US"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F9B95DA4-C3A2-921F-4323-57B289C3E813}"/>
              </a:ext>
            </a:extLst>
          </p:cNvPr>
          <p:cNvSpPr txBox="1"/>
          <p:nvPr/>
        </p:nvSpPr>
        <p:spPr>
          <a:xfrm>
            <a:off x="6857999" y="1262279"/>
            <a:ext cx="5197399" cy="1860381"/>
          </a:xfrm>
          <a:prstGeom prst="rect">
            <a:avLst/>
          </a:prstGeom>
          <a:noFill/>
        </p:spPr>
        <p:txBody>
          <a:bodyPr wrap="square">
            <a:spAutoFit/>
          </a:bodyPr>
          <a:lstStyle/>
          <a:p>
            <a:pPr marR="0">
              <a:lnSpc>
                <a:spcPct val="107000"/>
              </a:lnSpc>
              <a:spcAft>
                <a:spcPts val="800"/>
              </a:spcAft>
            </a:pPr>
            <a:r>
              <a:rPr lang="pt-PT" sz="18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A luz natural é essencial para o bem-estar. Um estudo publicado no “</a:t>
            </a:r>
            <a:r>
              <a:rPr lang="pt-PT" sz="1800" kern="100" dirty="0" err="1">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Journal</a:t>
            </a:r>
            <a:r>
              <a:rPr lang="pt-PT" sz="18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 of </a:t>
            </a:r>
            <a:r>
              <a:rPr lang="pt-PT" sz="1800" kern="100" dirty="0" err="1">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Clinical</a:t>
            </a:r>
            <a:r>
              <a:rPr lang="pt-PT" sz="18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 </a:t>
            </a:r>
            <a:r>
              <a:rPr lang="pt-PT" sz="1800" kern="100" dirty="0" err="1">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Sleep</a:t>
            </a:r>
            <a:r>
              <a:rPr lang="pt-PT" sz="18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 Medicine” concluiu que trabalhadores com </a:t>
            </a:r>
            <a:r>
              <a:rPr lang="pt-PT" sz="1800" b="1"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acesso à luz natural dormiam, em média, mais 46 minutos por noite </a:t>
            </a:r>
            <a:r>
              <a:rPr lang="pt-PT" sz="18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e apresentavam melhor qualidade de vida global. (</a:t>
            </a:r>
            <a:r>
              <a:rPr lang="pt-PT" sz="1800" kern="100" dirty="0" err="1">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Cheung</a:t>
            </a:r>
            <a:r>
              <a:rPr lang="pt-PT" sz="18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 et al., 2017)</a:t>
            </a:r>
            <a:endParaRPr lang="en-US" sz="18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234CE79D-9ABB-1592-157C-B3AF00EAE9A8}"/>
              </a:ext>
            </a:extLst>
          </p:cNvPr>
          <p:cNvSpPr txBox="1"/>
          <p:nvPr/>
        </p:nvSpPr>
        <p:spPr>
          <a:xfrm>
            <a:off x="6857998" y="3259498"/>
            <a:ext cx="5197399" cy="1860381"/>
          </a:xfrm>
          <a:prstGeom prst="rect">
            <a:avLst/>
          </a:prstGeom>
          <a:noFill/>
        </p:spPr>
        <p:txBody>
          <a:bodyPr wrap="square">
            <a:spAutoFit/>
          </a:bodyPr>
          <a:lstStyle/>
          <a:p>
            <a:pPr marR="0">
              <a:lnSpc>
                <a:spcPct val="107000"/>
              </a:lnSpc>
              <a:spcAft>
                <a:spcPts val="800"/>
              </a:spcAft>
            </a:pPr>
            <a:r>
              <a:rPr lang="pt-PT"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A má iluminação custa às empresas milhares de milhões por ano devido à redução da produtividade e ao absentismo. A melhoria das condições de iluminação pode </a:t>
            </a:r>
            <a:r>
              <a:rPr lang="pt-PT" b="1"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aumentar o desempenho em 23%, </a:t>
            </a:r>
            <a:r>
              <a:rPr lang="pt-PT"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segundo um estudo da Universidade de Cornell. (Cornell University, 2018)</a:t>
            </a:r>
            <a:endParaRPr lang="en-US"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endParaRPr>
          </a:p>
        </p:txBody>
      </p:sp>
      <p:sp>
        <p:nvSpPr>
          <p:cNvPr id="8" name="TextBox 7">
            <a:extLst>
              <a:ext uri="{FF2B5EF4-FFF2-40B4-BE49-F238E27FC236}">
                <a16:creationId xmlns:a16="http://schemas.microsoft.com/office/drawing/2014/main" id="{6E6D7D52-079D-A283-A8C2-11B6FDD58FC5}"/>
              </a:ext>
            </a:extLst>
          </p:cNvPr>
          <p:cNvSpPr txBox="1"/>
          <p:nvPr/>
        </p:nvSpPr>
        <p:spPr>
          <a:xfrm>
            <a:off x="6857999" y="540666"/>
            <a:ext cx="5334001" cy="584775"/>
          </a:xfrm>
          <a:prstGeom prst="rect">
            <a:avLst/>
          </a:prstGeom>
          <a:noFill/>
        </p:spPr>
        <p:txBody>
          <a:bodyPr wrap="square" rtlCol="0">
            <a:spAutoFit/>
          </a:bodyPr>
          <a:lstStyle/>
          <a:p>
            <a:r>
              <a:rPr lang="en-US" sz="3200" b="1" dirty="0">
                <a:solidFill>
                  <a:schemeClr val="tx1">
                    <a:lumMod val="85000"/>
                    <a:lumOff val="15000"/>
                  </a:schemeClr>
                </a:solidFill>
                <a:latin typeface="Aptos Black" panose="020B0004020202020204" pitchFamily="34" charset="0"/>
              </a:rPr>
              <a:t>Iluminação</a:t>
            </a:r>
          </a:p>
        </p:txBody>
      </p:sp>
      <p:cxnSp>
        <p:nvCxnSpPr>
          <p:cNvPr id="9" name="Straight Connector 8">
            <a:extLst>
              <a:ext uri="{FF2B5EF4-FFF2-40B4-BE49-F238E27FC236}">
                <a16:creationId xmlns:a16="http://schemas.microsoft.com/office/drawing/2014/main" id="{7DBAB363-C4B4-4B3A-A49B-DBC0C076F5A6}"/>
              </a:ext>
            </a:extLst>
          </p:cNvPr>
          <p:cNvCxnSpPr>
            <a:cxnSpLocks/>
          </p:cNvCxnSpPr>
          <p:nvPr/>
        </p:nvCxnSpPr>
        <p:spPr>
          <a:xfrm flipH="1">
            <a:off x="6372745" y="1113458"/>
            <a:ext cx="2853747" cy="0"/>
          </a:xfrm>
          <a:prstGeom prst="line">
            <a:avLst/>
          </a:prstGeom>
          <a:ln>
            <a:solidFill>
              <a:schemeClr val="tx1">
                <a:lumMod val="65000"/>
                <a:lumOff val="35000"/>
              </a:schemeClr>
            </a:solidFill>
          </a:ln>
        </p:spPr>
        <p:style>
          <a:lnRef idx="2">
            <a:schemeClr val="accent1"/>
          </a:lnRef>
          <a:fillRef idx="0">
            <a:schemeClr val="accent1"/>
          </a:fillRef>
          <a:effectRef idx="1">
            <a:schemeClr val="accent1"/>
          </a:effectRef>
          <a:fontRef idx="minor">
            <a:schemeClr val="tx1"/>
          </a:fontRef>
        </p:style>
      </p:cxnSp>
      <p:pic>
        <p:nvPicPr>
          <p:cNvPr id="11" name="Picture 10" descr="A blue hexagon with blue text&#10;&#10;AI-generated content may be incorrect.">
            <a:extLst>
              <a:ext uri="{FF2B5EF4-FFF2-40B4-BE49-F238E27FC236}">
                <a16:creationId xmlns:a16="http://schemas.microsoft.com/office/drawing/2014/main" id="{DBD8A803-41CD-3811-12F4-1A666F62121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78086" y="403828"/>
            <a:ext cx="993888" cy="687889"/>
          </a:xfrm>
          <a:prstGeom prst="rect">
            <a:avLst/>
          </a:prstGeom>
        </p:spPr>
      </p:pic>
      <p:pic>
        <p:nvPicPr>
          <p:cNvPr id="6" name="Picture 5" descr="An office with white walls and large windows">
            <a:extLst>
              <a:ext uri="{FF2B5EF4-FFF2-40B4-BE49-F238E27FC236}">
                <a16:creationId xmlns:a16="http://schemas.microsoft.com/office/drawing/2014/main" id="{707453AA-A2BB-3618-E529-86BB5C6E9D41}"/>
              </a:ext>
            </a:extLst>
          </p:cNvPr>
          <p:cNvPicPr>
            <a:picLocks noChangeAspect="1"/>
          </p:cNvPicPr>
          <p:nvPr/>
        </p:nvPicPr>
        <p:blipFill>
          <a:blip r:embed="rId5">
            <a:extLst>
              <a:ext uri="{28A0092B-C50C-407E-A947-70E740481C1C}">
                <a14:useLocalDpi xmlns:a14="http://schemas.microsoft.com/office/drawing/2010/main" val="0"/>
              </a:ext>
            </a:extLst>
          </a:blip>
          <a:srcRect l="41697" t="-1219" r="4061" b="1219"/>
          <a:stretch/>
        </p:blipFill>
        <p:spPr>
          <a:xfrm>
            <a:off x="0" y="70025"/>
            <a:ext cx="6480754" cy="682736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TextBox 1">
            <a:extLst>
              <a:ext uri="{FF2B5EF4-FFF2-40B4-BE49-F238E27FC236}">
                <a16:creationId xmlns:a16="http://schemas.microsoft.com/office/drawing/2014/main" id="{96A025DF-E3DF-C8CD-FA56-5F7C704A12B7}"/>
              </a:ext>
            </a:extLst>
          </p:cNvPr>
          <p:cNvSpPr txBox="1"/>
          <p:nvPr/>
        </p:nvSpPr>
        <p:spPr>
          <a:xfrm>
            <a:off x="136602" y="6418205"/>
            <a:ext cx="3419606" cy="369332"/>
          </a:xfrm>
          <a:prstGeom prst="rect">
            <a:avLst/>
          </a:prstGeom>
          <a:solidFill>
            <a:schemeClr val="bg1"/>
          </a:solidFill>
        </p:spPr>
        <p:txBody>
          <a:bodyPr wrap="square" rtlCol="0">
            <a:spAutoFit/>
          </a:bodyPr>
          <a:lstStyle/>
          <a:p>
            <a:r>
              <a:rPr lang="en-US" dirty="0"/>
              <a:t>Gothenburg Office, Sweden</a:t>
            </a:r>
          </a:p>
        </p:txBody>
      </p:sp>
      <p:sp>
        <p:nvSpPr>
          <p:cNvPr id="12" name="TextBox 11">
            <a:extLst>
              <a:ext uri="{FF2B5EF4-FFF2-40B4-BE49-F238E27FC236}">
                <a16:creationId xmlns:a16="http://schemas.microsoft.com/office/drawing/2014/main" id="{89D16D51-3194-43C7-B76F-17EC05AB9154}"/>
              </a:ext>
            </a:extLst>
          </p:cNvPr>
          <p:cNvSpPr txBox="1"/>
          <p:nvPr/>
        </p:nvSpPr>
        <p:spPr>
          <a:xfrm>
            <a:off x="11397803" y="6447078"/>
            <a:ext cx="643943" cy="369332"/>
          </a:xfrm>
          <a:prstGeom prst="rect">
            <a:avLst/>
          </a:prstGeom>
          <a:noFill/>
        </p:spPr>
        <p:txBody>
          <a:bodyPr wrap="square" rtlCol="0">
            <a:spAutoFit/>
          </a:bodyPr>
          <a:lstStyle/>
          <a:p>
            <a:r>
              <a:rPr lang="en-US" b="1" dirty="0"/>
              <a:t>14</a:t>
            </a:r>
            <a:endParaRPr lang="en-IN" b="1" dirty="0"/>
          </a:p>
        </p:txBody>
      </p:sp>
    </p:spTree>
    <p:extLst>
      <p:ext uri="{BB962C8B-B14F-4D97-AF65-F5344CB8AC3E}">
        <p14:creationId xmlns:p14="http://schemas.microsoft.com/office/powerpoint/2010/main" val="36308152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92CA16F4-C14F-62D2-96BD-375DBD8D032A}"/>
              </a:ext>
            </a:extLst>
          </p:cNvPr>
          <p:cNvPicPr>
            <a:picLocks noChangeAspect="1"/>
          </p:cNvPicPr>
          <p:nvPr/>
        </p:nvPicPr>
        <p:blipFill>
          <a:blip r:embed="rId3"/>
          <a:stretch>
            <a:fillRect/>
          </a:stretch>
        </p:blipFill>
        <p:spPr>
          <a:xfrm>
            <a:off x="-23076" y="0"/>
            <a:ext cx="4732020" cy="6858000"/>
          </a:xfrm>
          <a:prstGeom prst="rect">
            <a:avLst/>
          </a:prstGeom>
        </p:spPr>
      </p:pic>
      <p:pic>
        <p:nvPicPr>
          <p:cNvPr id="9" name="Picture 8">
            <a:extLst>
              <a:ext uri="{FF2B5EF4-FFF2-40B4-BE49-F238E27FC236}">
                <a16:creationId xmlns:a16="http://schemas.microsoft.com/office/drawing/2014/main" id="{0C38DBAC-9DB3-3EB6-49DC-8E9A786CC4E0}"/>
              </a:ext>
            </a:extLst>
          </p:cNvPr>
          <p:cNvPicPr>
            <a:picLocks noChangeAspect="1"/>
          </p:cNvPicPr>
          <p:nvPr/>
        </p:nvPicPr>
        <p:blipFill>
          <a:blip r:embed="rId4"/>
          <a:stretch>
            <a:fillRect/>
          </a:stretch>
        </p:blipFill>
        <p:spPr>
          <a:xfrm>
            <a:off x="4708944" y="0"/>
            <a:ext cx="7453716" cy="6858000"/>
          </a:xfrm>
          <a:prstGeom prst="rect">
            <a:avLst/>
          </a:prstGeom>
        </p:spPr>
      </p:pic>
      <p:sp>
        <p:nvSpPr>
          <p:cNvPr id="3" name="TextBox 2">
            <a:extLst>
              <a:ext uri="{FF2B5EF4-FFF2-40B4-BE49-F238E27FC236}">
                <a16:creationId xmlns:a16="http://schemas.microsoft.com/office/drawing/2014/main" id="{CACCBF5E-6D6D-2E51-28BB-C43605C08396}"/>
              </a:ext>
            </a:extLst>
          </p:cNvPr>
          <p:cNvSpPr txBox="1"/>
          <p:nvPr/>
        </p:nvSpPr>
        <p:spPr>
          <a:xfrm>
            <a:off x="489288" y="1348388"/>
            <a:ext cx="3870536" cy="2156744"/>
          </a:xfrm>
          <a:prstGeom prst="rect">
            <a:avLst/>
          </a:prstGeom>
          <a:noFill/>
        </p:spPr>
        <p:txBody>
          <a:bodyPr wrap="square">
            <a:spAutoFit/>
          </a:bodyPr>
          <a:lstStyle/>
          <a:p>
            <a:pPr marL="0" marR="0">
              <a:lnSpc>
                <a:spcPct val="107000"/>
              </a:lnSpc>
              <a:spcAft>
                <a:spcPts val="800"/>
              </a:spcAft>
            </a:pPr>
            <a:r>
              <a:rPr lang="pt-PT" sz="1800" kern="100" dirty="0">
                <a:solidFill>
                  <a:schemeClr val="tx1">
                    <a:lumMod val="85000"/>
                    <a:lumOff val="15000"/>
                  </a:schemeClr>
                </a:solidFill>
                <a:effectLst/>
                <a:latin typeface="Aptos" panose="020B0004020202020204" pitchFamily="34" charset="0"/>
                <a:ea typeface="Aptos" panose="020B0004020202020204" pitchFamily="34" charset="0"/>
                <a:cs typeface="Times New Roman" panose="02020603050405020304" pitchFamily="18" charset="0"/>
              </a:rPr>
              <a:t>A Organização Mundial de  Saúde (OMS) reporta que 785 milhões de pessoas em todo o mundo não têm acesso a água potável, o que leva a diversos problemas de saúde, como a diarreia, responsável por </a:t>
            </a:r>
            <a:r>
              <a:rPr lang="pt-PT" sz="1800" b="1" kern="100" dirty="0">
                <a:solidFill>
                  <a:schemeClr val="tx1">
                    <a:lumMod val="85000"/>
                    <a:lumOff val="15000"/>
                  </a:schemeClr>
                </a:solidFill>
                <a:effectLst/>
                <a:latin typeface="Aptos" panose="020B0004020202020204" pitchFamily="34" charset="0"/>
                <a:ea typeface="Aptos" panose="020B0004020202020204" pitchFamily="34" charset="0"/>
                <a:cs typeface="Times New Roman" panose="02020603050405020304" pitchFamily="18" charset="0"/>
              </a:rPr>
              <a:t>485 000 mortes por ano</a:t>
            </a:r>
            <a:r>
              <a:rPr lang="pt-PT" sz="1800" kern="100" dirty="0">
                <a:solidFill>
                  <a:schemeClr val="tx1">
                    <a:lumMod val="85000"/>
                    <a:lumOff val="15000"/>
                  </a:schemeClr>
                </a:solidFill>
                <a:effectLst/>
                <a:latin typeface="Aptos" panose="020B0004020202020204" pitchFamily="34" charset="0"/>
                <a:ea typeface="Aptos" panose="020B0004020202020204" pitchFamily="34" charset="0"/>
                <a:cs typeface="Times New Roman" panose="02020603050405020304" pitchFamily="18" charset="0"/>
              </a:rPr>
              <a:t>. (OMS, 2023)</a:t>
            </a:r>
            <a:endParaRPr lang="en-US" kern="100" dirty="0">
              <a:solidFill>
                <a:schemeClr val="tx1">
                  <a:lumMod val="85000"/>
                  <a:lumOff val="15000"/>
                </a:schemeClr>
              </a:solidFill>
              <a:latin typeface="Aptos" panose="020B0004020202020204" pitchFamily="34" charset="0"/>
              <a:ea typeface="Aptos" panose="020B000402020202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3B8C3E87-3675-4AD6-218B-1607AABC66F5}"/>
              </a:ext>
            </a:extLst>
          </p:cNvPr>
          <p:cNvSpPr txBox="1"/>
          <p:nvPr/>
        </p:nvSpPr>
        <p:spPr>
          <a:xfrm>
            <a:off x="654388" y="401024"/>
            <a:ext cx="6094602" cy="601255"/>
          </a:xfrm>
          <a:prstGeom prst="rect">
            <a:avLst/>
          </a:prstGeom>
          <a:noFill/>
        </p:spPr>
        <p:txBody>
          <a:bodyPr wrap="square">
            <a:spAutoFit/>
          </a:bodyPr>
          <a:lstStyle/>
          <a:p>
            <a:pPr marL="0" marR="0">
              <a:lnSpc>
                <a:spcPct val="107000"/>
              </a:lnSpc>
              <a:spcAft>
                <a:spcPts val="800"/>
              </a:spcAft>
            </a:pPr>
            <a:r>
              <a:rPr lang="en-US" sz="3200" b="1" kern="100" dirty="0" err="1">
                <a:solidFill>
                  <a:schemeClr val="tx1">
                    <a:lumMod val="85000"/>
                    <a:lumOff val="15000"/>
                  </a:schemeClr>
                </a:solidFill>
                <a:effectLst/>
                <a:latin typeface="Aptos Black" panose="020B0004020202020204" pitchFamily="34" charset="0"/>
                <a:ea typeface="Aptos" panose="020B0004020202020204" pitchFamily="34" charset="0"/>
                <a:cs typeface="Times New Roman" panose="02020603050405020304" pitchFamily="18" charset="0"/>
              </a:rPr>
              <a:t>Qualidade</a:t>
            </a:r>
            <a:r>
              <a:rPr lang="en-US" sz="3200" b="1" kern="100" dirty="0">
                <a:solidFill>
                  <a:schemeClr val="tx1">
                    <a:lumMod val="85000"/>
                    <a:lumOff val="15000"/>
                  </a:schemeClr>
                </a:solidFill>
                <a:effectLst/>
                <a:latin typeface="Aptos Black" panose="020B0004020202020204" pitchFamily="34" charset="0"/>
                <a:ea typeface="Aptos" panose="020B0004020202020204" pitchFamily="34" charset="0"/>
                <a:cs typeface="Times New Roman" panose="02020603050405020304" pitchFamily="18" charset="0"/>
              </a:rPr>
              <a:t> da </a:t>
            </a:r>
            <a:r>
              <a:rPr lang="en-US" sz="3200" b="1" kern="100" dirty="0" err="1">
                <a:solidFill>
                  <a:schemeClr val="tx1">
                    <a:lumMod val="85000"/>
                    <a:lumOff val="15000"/>
                  </a:schemeClr>
                </a:solidFill>
                <a:effectLst/>
                <a:latin typeface="Aptos Black" panose="020B0004020202020204" pitchFamily="34" charset="0"/>
                <a:ea typeface="Aptos" panose="020B0004020202020204" pitchFamily="34" charset="0"/>
                <a:cs typeface="Times New Roman" panose="02020603050405020304" pitchFamily="18" charset="0"/>
              </a:rPr>
              <a:t>Água</a:t>
            </a:r>
            <a:endParaRPr lang="en-US" sz="3200" b="1" kern="100" dirty="0">
              <a:solidFill>
                <a:schemeClr val="tx1">
                  <a:lumMod val="85000"/>
                  <a:lumOff val="15000"/>
                </a:schemeClr>
              </a:solidFill>
              <a:effectLst/>
              <a:latin typeface="Aptos Black" panose="020B0004020202020204" pitchFamily="34" charset="0"/>
              <a:ea typeface="Aptos" panose="020B000402020202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64534D1E-A433-E59D-1117-1A898BE35B4F}"/>
              </a:ext>
            </a:extLst>
          </p:cNvPr>
          <p:cNvSpPr txBox="1"/>
          <p:nvPr/>
        </p:nvSpPr>
        <p:spPr>
          <a:xfrm>
            <a:off x="489288" y="3662788"/>
            <a:ext cx="3870536" cy="3045834"/>
          </a:xfrm>
          <a:prstGeom prst="rect">
            <a:avLst/>
          </a:prstGeom>
          <a:noFill/>
        </p:spPr>
        <p:txBody>
          <a:bodyPr wrap="square">
            <a:spAutoFit/>
          </a:bodyPr>
          <a:lstStyle/>
          <a:p>
            <a:pPr marL="0" marR="0">
              <a:lnSpc>
                <a:spcPct val="107000"/>
              </a:lnSpc>
              <a:spcAft>
                <a:spcPts val="800"/>
              </a:spcAft>
            </a:pPr>
            <a:r>
              <a:rPr lang="pt-PT" sz="1800" kern="100" dirty="0">
                <a:solidFill>
                  <a:schemeClr val="tx1">
                    <a:lumMod val="85000"/>
                    <a:lumOff val="15000"/>
                  </a:schemeClr>
                </a:solidFill>
                <a:effectLst/>
                <a:latin typeface="Aptos" panose="020B0004020202020204" pitchFamily="34" charset="0"/>
                <a:ea typeface="Aptos" panose="020B0004020202020204" pitchFamily="34" charset="0"/>
                <a:cs typeface="Times New Roman" panose="02020603050405020304" pitchFamily="18" charset="0"/>
              </a:rPr>
              <a:t>Os Centros de Controlo e Prevenção de Doenças dos EUA (CDC) estimam que as doenças de origem hídrica afetam mais de </a:t>
            </a:r>
            <a:r>
              <a:rPr lang="pt-PT" sz="1800" b="1" kern="100" dirty="0">
                <a:solidFill>
                  <a:schemeClr val="tx1">
                    <a:lumMod val="85000"/>
                    <a:lumOff val="15000"/>
                  </a:schemeClr>
                </a:solidFill>
                <a:effectLst/>
                <a:latin typeface="Aptos" panose="020B0004020202020204" pitchFamily="34" charset="0"/>
                <a:ea typeface="Aptos" panose="020B0004020202020204" pitchFamily="34" charset="0"/>
                <a:cs typeface="Times New Roman" panose="02020603050405020304" pitchFamily="18" charset="0"/>
              </a:rPr>
              <a:t>7 milhões de pessoas</a:t>
            </a:r>
            <a:r>
              <a:rPr lang="pt-PT" sz="1800" kern="100" dirty="0">
                <a:solidFill>
                  <a:schemeClr val="tx1">
                    <a:lumMod val="85000"/>
                    <a:lumOff val="15000"/>
                  </a:schemeClr>
                </a:solidFill>
                <a:effectLst/>
                <a:latin typeface="Aptos" panose="020B0004020202020204" pitchFamily="34" charset="0"/>
                <a:ea typeface="Aptos" panose="020B0004020202020204" pitchFamily="34" charset="0"/>
                <a:cs typeface="Times New Roman" panose="02020603050405020304" pitchFamily="18" charset="0"/>
              </a:rPr>
              <a:t> por ano nos Estados Unidos, representando um custo superior a </a:t>
            </a:r>
            <a:r>
              <a:rPr lang="pt-PT" sz="1800" b="1" kern="100" dirty="0">
                <a:solidFill>
                  <a:schemeClr val="tx1">
                    <a:lumMod val="85000"/>
                    <a:lumOff val="15000"/>
                  </a:schemeClr>
                </a:solidFill>
                <a:effectLst/>
                <a:latin typeface="Aptos" panose="020B0004020202020204" pitchFamily="34" charset="0"/>
                <a:ea typeface="Aptos" panose="020B0004020202020204" pitchFamily="34" charset="0"/>
                <a:cs typeface="Times New Roman" panose="02020603050405020304" pitchFamily="18" charset="0"/>
              </a:rPr>
              <a:t>3 mil milhões de dólares </a:t>
            </a:r>
            <a:r>
              <a:rPr lang="pt-PT" sz="1800" kern="100" dirty="0">
                <a:solidFill>
                  <a:schemeClr val="tx1">
                    <a:lumMod val="85000"/>
                    <a:lumOff val="15000"/>
                  </a:schemeClr>
                </a:solidFill>
                <a:effectLst/>
                <a:latin typeface="Aptos" panose="020B0004020202020204" pitchFamily="34" charset="0"/>
                <a:ea typeface="Aptos" panose="020B0004020202020204" pitchFamily="34" charset="0"/>
                <a:cs typeface="Times New Roman" panose="02020603050405020304" pitchFamily="18" charset="0"/>
              </a:rPr>
              <a:t>para o sistema de saúde. Isto equivale a </a:t>
            </a:r>
            <a:r>
              <a:rPr lang="pt-PT" sz="1800" b="1" kern="100" dirty="0">
                <a:solidFill>
                  <a:schemeClr val="tx1">
                    <a:lumMod val="85000"/>
                    <a:lumOff val="15000"/>
                  </a:schemeClr>
                </a:solidFill>
                <a:effectLst/>
                <a:latin typeface="Aptos" panose="020B0004020202020204" pitchFamily="34" charset="0"/>
                <a:ea typeface="Aptos" panose="020B0004020202020204" pitchFamily="34" charset="0"/>
                <a:cs typeface="Times New Roman" panose="02020603050405020304" pitchFamily="18" charset="0"/>
              </a:rPr>
              <a:t>1 em cada 50 pessoas, anualmente</a:t>
            </a:r>
            <a:r>
              <a:rPr lang="pt-PT" sz="1800" kern="100" dirty="0">
                <a:solidFill>
                  <a:schemeClr val="tx1">
                    <a:lumMod val="85000"/>
                    <a:lumOff val="15000"/>
                  </a:schemeClr>
                </a:solidFill>
                <a:effectLst/>
                <a:latin typeface="Aptos" panose="020B0004020202020204" pitchFamily="34" charset="0"/>
                <a:ea typeface="Aptos" panose="020B0004020202020204" pitchFamily="34" charset="0"/>
                <a:cs typeface="Times New Roman" panose="02020603050405020304" pitchFamily="18" charset="0"/>
              </a:rPr>
              <a:t>.</a:t>
            </a:r>
            <a:endParaRPr lang="en-US" sz="1800" b="1" kern="100" dirty="0">
              <a:solidFill>
                <a:schemeClr val="tx1">
                  <a:lumMod val="85000"/>
                  <a:lumOff val="15000"/>
                </a:schemeClr>
              </a:solidFill>
              <a:effectLst/>
              <a:latin typeface="Aptos" panose="020B0004020202020204" pitchFamily="34" charset="0"/>
              <a:ea typeface="Aptos" panose="020B0004020202020204" pitchFamily="34" charset="0"/>
              <a:cs typeface="Times New Roman" panose="02020603050405020304" pitchFamily="18" charset="0"/>
            </a:endParaRPr>
          </a:p>
        </p:txBody>
      </p:sp>
      <p:cxnSp>
        <p:nvCxnSpPr>
          <p:cNvPr id="10" name="Straight Connector 9">
            <a:extLst>
              <a:ext uri="{FF2B5EF4-FFF2-40B4-BE49-F238E27FC236}">
                <a16:creationId xmlns:a16="http://schemas.microsoft.com/office/drawing/2014/main" id="{EAA8375B-9C58-6A6F-62BC-73AE4FF94E49}"/>
              </a:ext>
            </a:extLst>
          </p:cNvPr>
          <p:cNvCxnSpPr>
            <a:cxnSpLocks/>
          </p:cNvCxnSpPr>
          <p:nvPr/>
        </p:nvCxnSpPr>
        <p:spPr>
          <a:xfrm flipH="1">
            <a:off x="0" y="1002279"/>
            <a:ext cx="3474720" cy="0"/>
          </a:xfrm>
          <a:prstGeom prst="line">
            <a:avLst/>
          </a:prstGeom>
          <a:ln>
            <a:solidFill>
              <a:schemeClr val="tx1">
                <a:lumMod val="65000"/>
                <a:lumOff val="35000"/>
              </a:schemeClr>
            </a:solidFill>
          </a:ln>
        </p:spPr>
        <p:style>
          <a:lnRef idx="2">
            <a:schemeClr val="accent1"/>
          </a:lnRef>
          <a:fillRef idx="0">
            <a:schemeClr val="accent1"/>
          </a:fillRef>
          <a:effectRef idx="1">
            <a:schemeClr val="accent1"/>
          </a:effectRef>
          <a:fontRef idx="minor">
            <a:schemeClr val="tx1"/>
          </a:fontRef>
        </p:style>
      </p:cxnSp>
      <p:pic>
        <p:nvPicPr>
          <p:cNvPr id="11" name="Picture 10" descr="A blue hexagon with blue text&#10;&#10;AI-generated content may be incorrect.">
            <a:extLst>
              <a:ext uri="{FF2B5EF4-FFF2-40B4-BE49-F238E27FC236}">
                <a16:creationId xmlns:a16="http://schemas.microsoft.com/office/drawing/2014/main" id="{13332301-C3A9-DA64-3842-3E5DA7D71B1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442227" y="207713"/>
            <a:ext cx="993888" cy="687889"/>
          </a:xfrm>
          <a:prstGeom prst="rect">
            <a:avLst/>
          </a:prstGeom>
        </p:spPr>
      </p:pic>
      <p:sp>
        <p:nvSpPr>
          <p:cNvPr id="2" name="TextBox 1">
            <a:extLst>
              <a:ext uri="{FF2B5EF4-FFF2-40B4-BE49-F238E27FC236}">
                <a16:creationId xmlns:a16="http://schemas.microsoft.com/office/drawing/2014/main" id="{8CD2EDC0-3EA6-8236-2E1D-B9342366B50C}"/>
              </a:ext>
            </a:extLst>
          </p:cNvPr>
          <p:cNvSpPr txBox="1"/>
          <p:nvPr/>
        </p:nvSpPr>
        <p:spPr>
          <a:xfrm>
            <a:off x="9287740" y="6280955"/>
            <a:ext cx="2690900" cy="369332"/>
          </a:xfrm>
          <a:prstGeom prst="rect">
            <a:avLst/>
          </a:prstGeom>
          <a:solidFill>
            <a:schemeClr val="bg1"/>
          </a:solidFill>
        </p:spPr>
        <p:txBody>
          <a:bodyPr wrap="square" rtlCol="0">
            <a:spAutoFit/>
          </a:bodyPr>
          <a:lstStyle/>
          <a:p>
            <a:r>
              <a:rPr lang="en-US" dirty="0"/>
              <a:t>Alex no Zoo de Baltimore</a:t>
            </a:r>
          </a:p>
        </p:txBody>
      </p:sp>
      <p:sp>
        <p:nvSpPr>
          <p:cNvPr id="13" name="TextBox 12">
            <a:extLst>
              <a:ext uri="{FF2B5EF4-FFF2-40B4-BE49-F238E27FC236}">
                <a16:creationId xmlns:a16="http://schemas.microsoft.com/office/drawing/2014/main" id="{9713B7B8-CF92-4A0C-ABC8-EDC28E5B6E7D}"/>
              </a:ext>
            </a:extLst>
          </p:cNvPr>
          <p:cNvSpPr txBox="1"/>
          <p:nvPr/>
        </p:nvSpPr>
        <p:spPr>
          <a:xfrm>
            <a:off x="167316" y="222352"/>
            <a:ext cx="643943" cy="369332"/>
          </a:xfrm>
          <a:prstGeom prst="rect">
            <a:avLst/>
          </a:prstGeom>
          <a:noFill/>
        </p:spPr>
        <p:txBody>
          <a:bodyPr wrap="square" rtlCol="0">
            <a:spAutoFit/>
          </a:bodyPr>
          <a:lstStyle/>
          <a:p>
            <a:r>
              <a:rPr lang="en-US" b="1" dirty="0"/>
              <a:t>15</a:t>
            </a:r>
            <a:endParaRPr lang="en-IN" b="1" dirty="0"/>
          </a:p>
        </p:txBody>
      </p:sp>
    </p:spTree>
    <p:extLst>
      <p:ext uri="{BB962C8B-B14F-4D97-AF65-F5344CB8AC3E}">
        <p14:creationId xmlns:p14="http://schemas.microsoft.com/office/powerpoint/2010/main" val="40218466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499B06D2-46E2-FDC2-7B00-A192861A3FFC}"/>
              </a:ext>
            </a:extLst>
          </p:cNvPr>
          <p:cNvPicPr>
            <a:picLocks noChangeAspect="1"/>
          </p:cNvPicPr>
          <p:nvPr/>
        </p:nvPicPr>
        <p:blipFill>
          <a:blip r:embed="rId3"/>
          <a:stretch>
            <a:fillRect/>
          </a:stretch>
        </p:blipFill>
        <p:spPr>
          <a:xfrm>
            <a:off x="7207989" y="0"/>
            <a:ext cx="5006340" cy="6858000"/>
          </a:xfrm>
          <a:prstGeom prst="rect">
            <a:avLst/>
          </a:prstGeom>
        </p:spPr>
      </p:pic>
      <p:pic>
        <p:nvPicPr>
          <p:cNvPr id="3" name="Picture 2" descr="A large hall with a large window&#10;&#10;AI-generated content may be incorrect.">
            <a:extLst>
              <a:ext uri="{FF2B5EF4-FFF2-40B4-BE49-F238E27FC236}">
                <a16:creationId xmlns:a16="http://schemas.microsoft.com/office/drawing/2014/main" id="{69E46012-C27E-B6E3-6BF2-C35FEC98E69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7184914" cy="6858000"/>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pic>
        <p:nvPicPr>
          <p:cNvPr id="4" name="Picture 3" descr="A blue hexagon with blue text&#10;&#10;AI-generated content may be incorrect.">
            <a:extLst>
              <a:ext uri="{FF2B5EF4-FFF2-40B4-BE49-F238E27FC236}">
                <a16:creationId xmlns:a16="http://schemas.microsoft.com/office/drawing/2014/main" id="{77917F84-C0DC-23B5-28E2-B77EF3C7175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867889" y="5696618"/>
            <a:ext cx="993888" cy="687889"/>
          </a:xfrm>
          <a:prstGeom prst="rect">
            <a:avLst/>
          </a:prstGeom>
        </p:spPr>
      </p:pic>
      <p:sp>
        <p:nvSpPr>
          <p:cNvPr id="6" name="TextBox 5">
            <a:extLst>
              <a:ext uri="{FF2B5EF4-FFF2-40B4-BE49-F238E27FC236}">
                <a16:creationId xmlns:a16="http://schemas.microsoft.com/office/drawing/2014/main" id="{D52A858F-E761-A83A-EAAF-E462F97AE3F2}"/>
              </a:ext>
            </a:extLst>
          </p:cNvPr>
          <p:cNvSpPr txBox="1"/>
          <p:nvPr/>
        </p:nvSpPr>
        <p:spPr>
          <a:xfrm>
            <a:off x="7812911" y="785625"/>
            <a:ext cx="4163189" cy="4864730"/>
          </a:xfrm>
          <a:prstGeom prst="rect">
            <a:avLst/>
          </a:prstGeom>
          <a:noFill/>
        </p:spPr>
        <p:txBody>
          <a:bodyPr wrap="square">
            <a:spAutoFit/>
          </a:bodyPr>
          <a:lstStyle/>
          <a:p>
            <a:pPr>
              <a:lnSpc>
                <a:spcPts val="3400"/>
              </a:lnSpc>
            </a:pPr>
            <a:r>
              <a:rPr lang="pt-PT" sz="2400" b="1" dirty="0"/>
              <a:t>Equilibrar a eficiência energética com uma boa QAI</a:t>
            </a:r>
            <a:r>
              <a:rPr lang="pt-PT" sz="2400" dirty="0"/>
              <a:t> garante que os edifícios sejam não só ambientalmente sustentáveis, mas também benéficos para a saúde e produtividade dos seus ocupantes, criando condições vantajosas tanto para as pessoas como para o planeta.</a:t>
            </a:r>
            <a:endParaRPr lang="en-US" sz="2400" i="1" dirty="0">
              <a:solidFill>
                <a:schemeClr val="tx1">
                  <a:lumMod val="95000"/>
                  <a:lumOff val="5000"/>
                </a:schemeClr>
              </a:solidFill>
            </a:endParaRPr>
          </a:p>
        </p:txBody>
      </p:sp>
      <p:sp>
        <p:nvSpPr>
          <p:cNvPr id="2" name="TextBox 1">
            <a:extLst>
              <a:ext uri="{FF2B5EF4-FFF2-40B4-BE49-F238E27FC236}">
                <a16:creationId xmlns:a16="http://schemas.microsoft.com/office/drawing/2014/main" id="{92276383-9AE1-72FA-369E-3478151B2200}"/>
              </a:ext>
            </a:extLst>
          </p:cNvPr>
          <p:cNvSpPr txBox="1"/>
          <p:nvPr/>
        </p:nvSpPr>
        <p:spPr>
          <a:xfrm>
            <a:off x="3436237" y="5932167"/>
            <a:ext cx="3419606" cy="646331"/>
          </a:xfrm>
          <a:prstGeom prst="rect">
            <a:avLst/>
          </a:prstGeom>
          <a:solidFill>
            <a:schemeClr val="bg1"/>
          </a:solidFill>
        </p:spPr>
        <p:txBody>
          <a:bodyPr wrap="square" rtlCol="0">
            <a:spAutoFit/>
          </a:bodyPr>
          <a:lstStyle/>
          <a:p>
            <a:r>
              <a:rPr lang="en-US" dirty="0"/>
              <a:t>ASHRAE Global Headquarters, Peachtree Corners, GA</a:t>
            </a:r>
          </a:p>
        </p:txBody>
      </p:sp>
      <p:sp>
        <p:nvSpPr>
          <p:cNvPr id="7" name="TextBox 6">
            <a:extLst>
              <a:ext uri="{FF2B5EF4-FFF2-40B4-BE49-F238E27FC236}">
                <a16:creationId xmlns:a16="http://schemas.microsoft.com/office/drawing/2014/main" id="{842CB8C4-5507-4E81-8209-924274F42D32}"/>
              </a:ext>
            </a:extLst>
          </p:cNvPr>
          <p:cNvSpPr txBox="1"/>
          <p:nvPr/>
        </p:nvSpPr>
        <p:spPr>
          <a:xfrm>
            <a:off x="11397803" y="6447078"/>
            <a:ext cx="643943" cy="369332"/>
          </a:xfrm>
          <a:prstGeom prst="rect">
            <a:avLst/>
          </a:prstGeom>
          <a:noFill/>
        </p:spPr>
        <p:txBody>
          <a:bodyPr wrap="square" rtlCol="0">
            <a:spAutoFit/>
          </a:bodyPr>
          <a:lstStyle/>
          <a:p>
            <a:r>
              <a:rPr lang="en-US" b="1" dirty="0"/>
              <a:t>16</a:t>
            </a:r>
            <a:endParaRPr lang="en-IN" b="1" dirty="0"/>
          </a:p>
        </p:txBody>
      </p:sp>
    </p:spTree>
    <p:extLst>
      <p:ext uri="{BB962C8B-B14F-4D97-AF65-F5344CB8AC3E}">
        <p14:creationId xmlns:p14="http://schemas.microsoft.com/office/powerpoint/2010/main" val="4428273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6545F4-7E7E-7753-58BD-720FD5FC3687}"/>
            </a:ext>
          </a:extLst>
        </p:cNvPr>
        <p:cNvGrpSpPr/>
        <p:nvPr/>
      </p:nvGrpSpPr>
      <p:grpSpPr>
        <a:xfrm>
          <a:off x="0" y="0"/>
          <a:ext cx="0" cy="0"/>
          <a:chOff x="0" y="0"/>
          <a:chExt cx="0" cy="0"/>
        </a:xfrm>
      </p:grpSpPr>
      <p:pic>
        <p:nvPicPr>
          <p:cNvPr id="12" name="Picture 11" descr="Person next to backpack and thermos">
            <a:extLst>
              <a:ext uri="{FF2B5EF4-FFF2-40B4-BE49-F238E27FC236}">
                <a16:creationId xmlns:a16="http://schemas.microsoft.com/office/drawing/2014/main" id="{5143F981-14E8-8646-2C62-C7B911ACCB4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270000"/>
            <a:ext cx="12192000" cy="8128000"/>
          </a:xfrm>
          <a:prstGeom prst="rect">
            <a:avLst/>
          </a:prstGeom>
        </p:spPr>
      </p:pic>
      <p:grpSp>
        <p:nvGrpSpPr>
          <p:cNvPr id="46" name="Group 45">
            <a:extLst>
              <a:ext uri="{FF2B5EF4-FFF2-40B4-BE49-F238E27FC236}">
                <a16:creationId xmlns:a16="http://schemas.microsoft.com/office/drawing/2014/main" id="{F0D3A5F7-FB50-AB68-56B8-2494797E2AAC}"/>
              </a:ext>
            </a:extLst>
          </p:cNvPr>
          <p:cNvGrpSpPr/>
          <p:nvPr/>
        </p:nvGrpSpPr>
        <p:grpSpPr>
          <a:xfrm>
            <a:off x="0" y="5902598"/>
            <a:ext cx="9855199" cy="707886"/>
            <a:chOff x="0" y="461918"/>
            <a:chExt cx="9855199" cy="707886"/>
          </a:xfrm>
        </p:grpSpPr>
        <p:sp>
          <p:nvSpPr>
            <p:cNvPr id="47" name="TextBox 46">
              <a:extLst>
                <a:ext uri="{FF2B5EF4-FFF2-40B4-BE49-F238E27FC236}">
                  <a16:creationId xmlns:a16="http://schemas.microsoft.com/office/drawing/2014/main" id="{BECD289A-6BE7-A5A9-815C-3E7B39DBE7CB}"/>
                </a:ext>
              </a:extLst>
            </p:cNvPr>
            <p:cNvSpPr txBox="1"/>
            <p:nvPr/>
          </p:nvSpPr>
          <p:spPr>
            <a:xfrm>
              <a:off x="462928" y="461918"/>
              <a:ext cx="9392271" cy="707886"/>
            </a:xfrm>
            <a:prstGeom prst="rect">
              <a:avLst/>
            </a:prstGeom>
            <a:noFill/>
            <a:effectLst>
              <a:outerShdw blurRad="50800" dist="38100" dir="2700000" algn="tl" rotWithShape="0">
                <a:prstClr val="black">
                  <a:alpha val="40000"/>
                </a:prstClr>
              </a:outerShdw>
            </a:effectLst>
          </p:spPr>
          <p:txBody>
            <a:bodyPr wrap="square" rtlCol="0">
              <a:spAutoFit/>
            </a:bodyPr>
            <a:lstStyle/>
            <a:p>
              <a:r>
                <a:rPr lang="en-US" sz="4000" dirty="0">
                  <a:solidFill>
                    <a:schemeClr val="bg1">
                      <a:lumMod val="95000"/>
                    </a:schemeClr>
                  </a:solidFill>
                  <a:latin typeface="Aptos Black" panose="020B0004020202020204" pitchFamily="34" charset="0"/>
                </a:rPr>
                <a:t>O </a:t>
              </a:r>
              <a:r>
                <a:rPr lang="en-US" sz="4000" dirty="0" err="1">
                  <a:solidFill>
                    <a:schemeClr val="bg1">
                      <a:lumMod val="95000"/>
                    </a:schemeClr>
                  </a:solidFill>
                  <a:latin typeface="Aptos Black" panose="020B0004020202020204" pitchFamily="34" charset="0"/>
                </a:rPr>
                <a:t>caminho</a:t>
              </a:r>
              <a:r>
                <a:rPr lang="en-US" sz="4000" dirty="0">
                  <a:solidFill>
                    <a:schemeClr val="bg1">
                      <a:lumMod val="95000"/>
                    </a:schemeClr>
                  </a:solidFill>
                  <a:latin typeface="Aptos Black" panose="020B0004020202020204" pitchFamily="34" charset="0"/>
                </a:rPr>
                <a:t> a </a:t>
              </a:r>
              <a:r>
                <a:rPr lang="en-US" sz="4000" dirty="0" err="1">
                  <a:solidFill>
                    <a:schemeClr val="bg1">
                      <a:lumMod val="95000"/>
                    </a:schemeClr>
                  </a:solidFill>
                  <a:latin typeface="Aptos Black" panose="020B0004020202020204" pitchFamily="34" charset="0"/>
                </a:rPr>
                <a:t>seguir</a:t>
              </a:r>
              <a:r>
                <a:rPr lang="en-US" sz="4000" dirty="0">
                  <a:solidFill>
                    <a:schemeClr val="bg1">
                      <a:lumMod val="95000"/>
                    </a:schemeClr>
                  </a:solidFill>
                  <a:latin typeface="Aptos Black" panose="020B0004020202020204" pitchFamily="34" charset="0"/>
                </a:rPr>
                <a:t>:  </a:t>
              </a:r>
              <a:r>
                <a:rPr lang="en-US" sz="4000" dirty="0" err="1">
                  <a:solidFill>
                    <a:schemeClr val="bg1">
                      <a:lumMod val="95000"/>
                    </a:schemeClr>
                  </a:solidFill>
                  <a:latin typeface="Aptos Black" panose="020B0004020202020204" pitchFamily="34" charset="0"/>
                </a:rPr>
                <a:t>Está</a:t>
              </a:r>
              <a:r>
                <a:rPr lang="en-US" sz="4000" dirty="0">
                  <a:solidFill>
                    <a:schemeClr val="bg1">
                      <a:lumMod val="95000"/>
                    </a:schemeClr>
                  </a:solidFill>
                  <a:latin typeface="Aptos Black" panose="020B0004020202020204" pitchFamily="34" charset="0"/>
                </a:rPr>
                <a:t> </a:t>
              </a:r>
              <a:r>
                <a:rPr lang="en-US" sz="4000" dirty="0" err="1">
                  <a:solidFill>
                    <a:schemeClr val="bg1">
                      <a:lumMod val="95000"/>
                    </a:schemeClr>
                  </a:solidFill>
                  <a:latin typeface="Aptos Black" panose="020B0004020202020204" pitchFamily="34" charset="0"/>
                </a:rPr>
                <a:t>preparado</a:t>
              </a:r>
              <a:endParaRPr lang="en-US" sz="4000" dirty="0">
                <a:solidFill>
                  <a:schemeClr val="bg1">
                    <a:lumMod val="95000"/>
                  </a:schemeClr>
                </a:solidFill>
                <a:latin typeface="Aptos Black" panose="020B0004020202020204" pitchFamily="34" charset="0"/>
              </a:endParaRPr>
            </a:p>
          </p:txBody>
        </p:sp>
        <p:cxnSp>
          <p:nvCxnSpPr>
            <p:cNvPr id="48" name="Straight Connector 47">
              <a:extLst>
                <a:ext uri="{FF2B5EF4-FFF2-40B4-BE49-F238E27FC236}">
                  <a16:creationId xmlns:a16="http://schemas.microsoft.com/office/drawing/2014/main" id="{F60C084F-6681-D313-2256-7A8BD45A568F}"/>
                </a:ext>
              </a:extLst>
            </p:cNvPr>
            <p:cNvCxnSpPr>
              <a:cxnSpLocks/>
            </p:cNvCxnSpPr>
            <p:nvPr/>
          </p:nvCxnSpPr>
          <p:spPr>
            <a:xfrm>
              <a:off x="0" y="1163806"/>
              <a:ext cx="6318913"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grpSp>
      <p:pic>
        <p:nvPicPr>
          <p:cNvPr id="2050" name="Picture 2" descr="ASHRAE Patch">
            <a:extLst>
              <a:ext uri="{FF2B5EF4-FFF2-40B4-BE49-F238E27FC236}">
                <a16:creationId xmlns:a16="http://schemas.microsoft.com/office/drawing/2014/main" id="{27C93B3B-1423-2306-BDC7-280BB4641533}"/>
              </a:ext>
            </a:extLst>
          </p:cNvPr>
          <p:cNvPicPr>
            <a:picLocks noChangeAspect="1" noChangeArrowheads="1"/>
          </p:cNvPicPr>
          <p:nvPr/>
        </p:nvPicPr>
        <p:blipFill>
          <a:blip r:embed="rId4">
            <a:alphaModFix amt="80000"/>
            <a:extLst>
              <a:ext uri="{28A0092B-C50C-407E-A947-70E740481C1C}">
                <a14:useLocalDpi xmlns:a14="http://schemas.microsoft.com/office/drawing/2010/main" val="0"/>
              </a:ext>
            </a:extLst>
          </a:blip>
          <a:srcRect/>
          <a:stretch>
            <a:fillRect/>
          </a:stretch>
        </p:blipFill>
        <p:spPr bwMode="auto">
          <a:xfrm rot="492895">
            <a:off x="6139576" y="2954373"/>
            <a:ext cx="1249432" cy="699682"/>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C76A331F-32CB-48C5-B01E-131A73D35466}"/>
              </a:ext>
            </a:extLst>
          </p:cNvPr>
          <p:cNvSpPr txBox="1"/>
          <p:nvPr/>
        </p:nvSpPr>
        <p:spPr>
          <a:xfrm>
            <a:off x="140956" y="62850"/>
            <a:ext cx="643943" cy="369332"/>
          </a:xfrm>
          <a:prstGeom prst="rect">
            <a:avLst/>
          </a:prstGeom>
          <a:noFill/>
        </p:spPr>
        <p:txBody>
          <a:bodyPr wrap="square" rtlCol="0">
            <a:spAutoFit/>
          </a:bodyPr>
          <a:lstStyle/>
          <a:p>
            <a:r>
              <a:rPr lang="en-US" b="1" dirty="0"/>
              <a:t>17</a:t>
            </a:r>
            <a:endParaRPr lang="en-IN" b="1" dirty="0"/>
          </a:p>
        </p:txBody>
      </p:sp>
    </p:spTree>
    <p:extLst>
      <p:ext uri="{BB962C8B-B14F-4D97-AF65-F5344CB8AC3E}">
        <p14:creationId xmlns:p14="http://schemas.microsoft.com/office/powerpoint/2010/main" val="100864860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4478D3-D58A-B81D-2E9B-F28ED6C82527}"/>
            </a:ext>
          </a:extLst>
        </p:cNvPr>
        <p:cNvGrpSpPr/>
        <p:nvPr/>
      </p:nvGrpSpPr>
      <p:grpSpPr>
        <a:xfrm>
          <a:off x="0" y="0"/>
          <a:ext cx="0" cy="0"/>
          <a:chOff x="0" y="0"/>
          <a:chExt cx="0" cy="0"/>
        </a:xfrm>
      </p:grpSpPr>
      <p:pic>
        <p:nvPicPr>
          <p:cNvPr id="6" name="Picture 5" descr="Fork in rural forest road">
            <a:extLst>
              <a:ext uri="{FF2B5EF4-FFF2-40B4-BE49-F238E27FC236}">
                <a16:creationId xmlns:a16="http://schemas.microsoft.com/office/drawing/2014/main" id="{DA0810A8-5F51-5D3A-B310-9BB6890A6922}"/>
              </a:ext>
            </a:extLst>
          </p:cNvPr>
          <p:cNvPicPr>
            <a:picLocks noChangeAspect="1"/>
          </p:cNvPicPr>
          <p:nvPr/>
        </p:nvPicPr>
        <p:blipFill>
          <a:blip r:embed="rId3">
            <a:alphaModFix amt="90000"/>
            <a:extLst>
              <a:ext uri="{28A0092B-C50C-407E-A947-70E740481C1C}">
                <a14:useLocalDpi xmlns:a14="http://schemas.microsoft.com/office/drawing/2010/main" val="0"/>
              </a:ext>
            </a:extLst>
          </a:blip>
          <a:stretch>
            <a:fillRect/>
          </a:stretch>
        </p:blipFill>
        <p:spPr>
          <a:xfrm>
            <a:off x="-25036" y="0"/>
            <a:ext cx="12076684" cy="6858000"/>
          </a:xfrm>
          <a:prstGeom prst="rect">
            <a:avLst/>
          </a:prstGeom>
        </p:spPr>
      </p:pic>
      <p:sp>
        <p:nvSpPr>
          <p:cNvPr id="40" name="TextBox 39">
            <a:extLst>
              <a:ext uri="{FF2B5EF4-FFF2-40B4-BE49-F238E27FC236}">
                <a16:creationId xmlns:a16="http://schemas.microsoft.com/office/drawing/2014/main" id="{3F80D2C0-FE63-A068-2DE0-89F8042D6042}"/>
              </a:ext>
            </a:extLst>
          </p:cNvPr>
          <p:cNvSpPr txBox="1"/>
          <p:nvPr/>
        </p:nvSpPr>
        <p:spPr>
          <a:xfrm>
            <a:off x="468287" y="1524943"/>
            <a:ext cx="7919442" cy="584775"/>
          </a:xfrm>
          <a:prstGeom prst="rect">
            <a:avLst/>
          </a:prstGeom>
          <a:noFill/>
          <a:effectLst>
            <a:outerShdw blurRad="50800" dist="38100" dir="2700000" algn="tl" rotWithShape="0">
              <a:prstClr val="black">
                <a:alpha val="40000"/>
              </a:prstClr>
            </a:outerShdw>
          </a:effectLst>
        </p:spPr>
        <p:txBody>
          <a:bodyPr wrap="square" rtlCol="0">
            <a:spAutoFit/>
          </a:bodyPr>
          <a:lstStyle/>
          <a:p>
            <a:r>
              <a:rPr lang="en-US" sz="3200" dirty="0">
                <a:solidFill>
                  <a:schemeClr val="bg1"/>
                </a:solidFill>
                <a:latin typeface="Aptos Black" panose="020B0004020202020204" pitchFamily="34" charset="0"/>
              </a:rPr>
              <a:t>Roadmap para os Edifícios </a:t>
            </a:r>
            <a:r>
              <a:rPr lang="en-US" sz="3200" dirty="0" err="1">
                <a:solidFill>
                  <a:schemeClr val="bg1"/>
                </a:solidFill>
                <a:latin typeface="Aptos Black" panose="020B0004020202020204" pitchFamily="34" charset="0"/>
              </a:rPr>
              <a:t>Saudáveis</a:t>
            </a:r>
            <a:endParaRPr lang="en-US" sz="3200" dirty="0">
              <a:solidFill>
                <a:schemeClr val="bg1"/>
              </a:solidFill>
              <a:latin typeface="Aptos Black" panose="020B0004020202020204" pitchFamily="34" charset="0"/>
            </a:endParaRPr>
          </a:p>
        </p:txBody>
      </p:sp>
      <p:grpSp>
        <p:nvGrpSpPr>
          <p:cNvPr id="46" name="Group 45">
            <a:extLst>
              <a:ext uri="{FF2B5EF4-FFF2-40B4-BE49-F238E27FC236}">
                <a16:creationId xmlns:a16="http://schemas.microsoft.com/office/drawing/2014/main" id="{46811DA0-2658-4164-269B-0F948B2B8B62}"/>
              </a:ext>
            </a:extLst>
          </p:cNvPr>
          <p:cNvGrpSpPr/>
          <p:nvPr/>
        </p:nvGrpSpPr>
        <p:grpSpPr>
          <a:xfrm>
            <a:off x="13664" y="409916"/>
            <a:ext cx="8387729" cy="707886"/>
            <a:chOff x="0" y="461918"/>
            <a:chExt cx="8387729" cy="707886"/>
          </a:xfrm>
        </p:grpSpPr>
        <p:sp>
          <p:nvSpPr>
            <p:cNvPr id="47" name="TextBox 46">
              <a:extLst>
                <a:ext uri="{FF2B5EF4-FFF2-40B4-BE49-F238E27FC236}">
                  <a16:creationId xmlns:a16="http://schemas.microsoft.com/office/drawing/2014/main" id="{D9A2E7D3-7D4A-8F5E-A111-68B069148A0F}"/>
                </a:ext>
              </a:extLst>
            </p:cNvPr>
            <p:cNvSpPr txBox="1"/>
            <p:nvPr/>
          </p:nvSpPr>
          <p:spPr>
            <a:xfrm>
              <a:off x="462929" y="461918"/>
              <a:ext cx="7924800" cy="707886"/>
            </a:xfrm>
            <a:prstGeom prst="rect">
              <a:avLst/>
            </a:prstGeom>
            <a:noFill/>
            <a:effectLst>
              <a:outerShdw blurRad="50800" dist="38100" dir="2700000" algn="tl" rotWithShape="0">
                <a:prstClr val="black">
                  <a:alpha val="40000"/>
                </a:prstClr>
              </a:outerShdw>
            </a:effectLst>
          </p:spPr>
          <p:txBody>
            <a:bodyPr wrap="square" rtlCol="0">
              <a:spAutoFit/>
            </a:bodyPr>
            <a:lstStyle/>
            <a:p>
              <a:r>
                <a:rPr lang="en-US" sz="4000" dirty="0" err="1">
                  <a:solidFill>
                    <a:schemeClr val="bg1"/>
                  </a:solidFill>
                  <a:latin typeface="Aptos Black" panose="020B0004020202020204" pitchFamily="34" charset="0"/>
                </a:rPr>
                <a:t>Iniciativas</a:t>
              </a:r>
              <a:r>
                <a:rPr lang="en-US" sz="4000" dirty="0">
                  <a:solidFill>
                    <a:schemeClr val="bg1"/>
                  </a:solidFill>
                  <a:latin typeface="Aptos Black" panose="020B0004020202020204" pitchFamily="34" charset="0"/>
                </a:rPr>
                <a:t> </a:t>
              </a:r>
              <a:r>
                <a:rPr lang="en-US" sz="4000" dirty="0" err="1">
                  <a:solidFill>
                    <a:schemeClr val="bg1"/>
                  </a:solidFill>
                  <a:latin typeface="Aptos Black" panose="020B0004020202020204" pitchFamily="34" charset="0"/>
                </a:rPr>
                <a:t>Presidenciais</a:t>
              </a:r>
              <a:endParaRPr lang="en-US" sz="4000" dirty="0">
                <a:solidFill>
                  <a:schemeClr val="bg1"/>
                </a:solidFill>
                <a:latin typeface="Aptos Black" panose="020B0004020202020204" pitchFamily="34" charset="0"/>
              </a:endParaRPr>
            </a:p>
          </p:txBody>
        </p:sp>
        <p:cxnSp>
          <p:nvCxnSpPr>
            <p:cNvPr id="48" name="Straight Connector 47">
              <a:extLst>
                <a:ext uri="{FF2B5EF4-FFF2-40B4-BE49-F238E27FC236}">
                  <a16:creationId xmlns:a16="http://schemas.microsoft.com/office/drawing/2014/main" id="{A673D8AD-13A3-0F59-AB47-134675BE498D}"/>
                </a:ext>
              </a:extLst>
            </p:cNvPr>
            <p:cNvCxnSpPr>
              <a:cxnSpLocks/>
            </p:cNvCxnSpPr>
            <p:nvPr/>
          </p:nvCxnSpPr>
          <p:spPr>
            <a:xfrm>
              <a:off x="0" y="1163806"/>
              <a:ext cx="6318913"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grpSp>
      <p:grpSp>
        <p:nvGrpSpPr>
          <p:cNvPr id="13" name="Group 12">
            <a:extLst>
              <a:ext uri="{FF2B5EF4-FFF2-40B4-BE49-F238E27FC236}">
                <a16:creationId xmlns:a16="http://schemas.microsoft.com/office/drawing/2014/main" id="{3E2C116C-CA79-677B-990D-AD0AEC744989}"/>
              </a:ext>
            </a:extLst>
          </p:cNvPr>
          <p:cNvGrpSpPr/>
          <p:nvPr/>
        </p:nvGrpSpPr>
        <p:grpSpPr>
          <a:xfrm>
            <a:off x="104195" y="2589720"/>
            <a:ext cx="11983611" cy="2835031"/>
            <a:chOff x="-426874" y="1802523"/>
            <a:chExt cx="12199724" cy="2772276"/>
          </a:xfrm>
        </p:grpSpPr>
        <p:sp>
          <p:nvSpPr>
            <p:cNvPr id="14" name="Flowchart: Off-page Connector 13">
              <a:extLst>
                <a:ext uri="{FF2B5EF4-FFF2-40B4-BE49-F238E27FC236}">
                  <a16:creationId xmlns:a16="http://schemas.microsoft.com/office/drawing/2014/main" id="{4BC540CE-FE8C-06ED-608C-80888DC8C820}"/>
                </a:ext>
              </a:extLst>
            </p:cNvPr>
            <p:cNvSpPr/>
            <p:nvPr/>
          </p:nvSpPr>
          <p:spPr>
            <a:xfrm rot="16200000">
              <a:off x="9009144" y="1754723"/>
              <a:ext cx="2715905" cy="2811506"/>
            </a:xfrm>
            <a:prstGeom prst="flowChartOffpageConnector">
              <a:avLst/>
            </a:prstGeom>
            <a:solidFill>
              <a:srgbClr val="02559B">
                <a:alpha val="70000"/>
              </a:srgbClr>
            </a:solidFill>
            <a:ln>
              <a:noFill/>
            </a:ln>
            <a:effectLst>
              <a:outerShdw blurRad="50800" dist="38100" dir="2700000" algn="tl" rotWithShape="0">
                <a:prstClr val="black">
                  <a:alpha val="40000"/>
                </a:prstClr>
              </a:outerShdw>
            </a:effectLst>
            <a:scene3d>
              <a:camera prst="orthographicFront"/>
              <a:lightRig rig="threePt" dir="t"/>
            </a:scene3d>
            <a:sp3d>
              <a:bevelT/>
              <a:bevelB/>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Flowchart: Off-page Connector 14">
              <a:extLst>
                <a:ext uri="{FF2B5EF4-FFF2-40B4-BE49-F238E27FC236}">
                  <a16:creationId xmlns:a16="http://schemas.microsoft.com/office/drawing/2014/main" id="{36239689-280C-D4A4-DC1C-482243F7CC20}"/>
                </a:ext>
              </a:extLst>
            </p:cNvPr>
            <p:cNvSpPr/>
            <p:nvPr/>
          </p:nvSpPr>
          <p:spPr>
            <a:xfrm rot="16200000">
              <a:off x="-340890" y="1746224"/>
              <a:ext cx="2715905" cy="2887874"/>
            </a:xfrm>
            <a:prstGeom prst="flowChartOffpageConnector">
              <a:avLst/>
            </a:prstGeom>
            <a:solidFill>
              <a:srgbClr val="83C05A">
                <a:alpha val="70000"/>
              </a:srgbClr>
            </a:solidFill>
            <a:ln>
              <a:noFill/>
            </a:ln>
            <a:effectLst>
              <a:outerShdw blurRad="50800" dist="38100" dir="2700000" algn="tl" rotWithShape="0">
                <a:prstClr val="black">
                  <a:alpha val="40000"/>
                </a:prstClr>
              </a:outerShdw>
            </a:effectLst>
            <a:scene3d>
              <a:camera prst="orthographicFront"/>
              <a:lightRig rig="threePt" dir="t"/>
            </a:scene3d>
            <a:sp3d>
              <a:bevelT/>
              <a:bevelB/>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Flowchart: Off-page Connector 15">
              <a:extLst>
                <a:ext uri="{FF2B5EF4-FFF2-40B4-BE49-F238E27FC236}">
                  <a16:creationId xmlns:a16="http://schemas.microsoft.com/office/drawing/2014/main" id="{9789B10B-6FF6-4B87-DE7C-7BA4C5DAE209}"/>
                </a:ext>
              </a:extLst>
            </p:cNvPr>
            <p:cNvSpPr/>
            <p:nvPr/>
          </p:nvSpPr>
          <p:spPr>
            <a:xfrm rot="16200000">
              <a:off x="2735545" y="1791700"/>
              <a:ext cx="2662531" cy="2903667"/>
            </a:xfrm>
            <a:prstGeom prst="flowChartOffpageConnector">
              <a:avLst/>
            </a:prstGeom>
            <a:solidFill>
              <a:srgbClr val="2DACE3">
                <a:alpha val="70000"/>
              </a:srgbClr>
            </a:solidFill>
            <a:ln>
              <a:noFill/>
            </a:ln>
            <a:effectLst>
              <a:outerShdw blurRad="50800" dist="38100" dir="2700000" algn="tl" rotWithShape="0">
                <a:prstClr val="black">
                  <a:alpha val="40000"/>
                </a:prstClr>
              </a:outerShdw>
            </a:effectLst>
            <a:scene3d>
              <a:camera prst="orthographicFront"/>
              <a:lightRig rig="threePt" dir="t"/>
            </a:scene3d>
            <a:sp3d>
              <a:bevelT/>
              <a:bevelB/>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lowchart: Off-page Connector 16">
              <a:extLst>
                <a:ext uri="{FF2B5EF4-FFF2-40B4-BE49-F238E27FC236}">
                  <a16:creationId xmlns:a16="http://schemas.microsoft.com/office/drawing/2014/main" id="{46B2793D-075C-3810-E038-4870D2D6B810}"/>
                </a:ext>
              </a:extLst>
            </p:cNvPr>
            <p:cNvSpPr/>
            <p:nvPr/>
          </p:nvSpPr>
          <p:spPr>
            <a:xfrm rot="16200000">
              <a:off x="5943499" y="1703555"/>
              <a:ext cx="2715905" cy="3026583"/>
            </a:xfrm>
            <a:prstGeom prst="flowChartOffpageConnector">
              <a:avLst/>
            </a:prstGeom>
            <a:solidFill>
              <a:srgbClr val="0081D2">
                <a:alpha val="70000"/>
              </a:srgbClr>
            </a:solidFill>
            <a:ln>
              <a:noFill/>
            </a:ln>
            <a:effectLst>
              <a:outerShdw blurRad="50800" dist="38100" dir="2700000" algn="tl" rotWithShape="0">
                <a:prstClr val="black">
                  <a:alpha val="40000"/>
                </a:prstClr>
              </a:outerShdw>
            </a:effectLst>
            <a:scene3d>
              <a:camera prst="orthographicFront"/>
              <a:lightRig rig="threePt" dir="t"/>
            </a:scene3d>
            <a:sp3d>
              <a:bevelT/>
              <a:bevelB/>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TextBox 17">
              <a:extLst>
                <a:ext uri="{FF2B5EF4-FFF2-40B4-BE49-F238E27FC236}">
                  <a16:creationId xmlns:a16="http://schemas.microsoft.com/office/drawing/2014/main" id="{410E72EB-5918-7C27-2246-0540E38C7F37}"/>
                </a:ext>
              </a:extLst>
            </p:cNvPr>
            <p:cNvSpPr txBox="1"/>
            <p:nvPr/>
          </p:nvSpPr>
          <p:spPr>
            <a:xfrm>
              <a:off x="433360" y="2629965"/>
              <a:ext cx="2012312" cy="1173759"/>
            </a:xfrm>
            <a:prstGeom prst="rect">
              <a:avLst/>
            </a:prstGeom>
            <a:noFill/>
            <a:scene3d>
              <a:camera prst="orthographicFront"/>
              <a:lightRig rig="threePt" dir="t"/>
            </a:scene3d>
            <a:sp3d>
              <a:bevelT/>
              <a:bevelB/>
            </a:sp3d>
          </p:spPr>
          <p:txBody>
            <a:bodyPr wrap="square" rtlCol="0">
              <a:spAutoFit/>
            </a:bodyPr>
            <a:lstStyle/>
            <a:p>
              <a:r>
                <a:rPr lang="en-US" sz="2400" b="1" dirty="0" err="1">
                  <a:solidFill>
                    <a:schemeClr val="bg1">
                      <a:lumMod val="95000"/>
                    </a:schemeClr>
                  </a:solidFill>
                </a:rPr>
                <a:t>Compilar</a:t>
              </a:r>
              <a:r>
                <a:rPr lang="en-US" sz="2400" b="1" dirty="0">
                  <a:solidFill>
                    <a:schemeClr val="bg1">
                      <a:lumMod val="95000"/>
                    </a:schemeClr>
                  </a:solidFill>
                </a:rPr>
                <a:t> as </a:t>
              </a:r>
              <a:r>
                <a:rPr lang="en-US" sz="2400" b="1" dirty="0" err="1">
                  <a:solidFill>
                    <a:schemeClr val="bg1">
                      <a:lumMod val="95000"/>
                    </a:schemeClr>
                  </a:solidFill>
                </a:rPr>
                <a:t>melhores</a:t>
              </a:r>
              <a:r>
                <a:rPr lang="en-US" sz="2400" b="1" dirty="0">
                  <a:solidFill>
                    <a:schemeClr val="bg1">
                      <a:lumMod val="95000"/>
                    </a:schemeClr>
                  </a:solidFill>
                </a:rPr>
                <a:t> </a:t>
              </a:r>
              <a:r>
                <a:rPr lang="en-US" sz="2400" b="1" dirty="0" err="1">
                  <a:solidFill>
                    <a:schemeClr val="bg1">
                      <a:lumMod val="95000"/>
                    </a:schemeClr>
                  </a:solidFill>
                </a:rPr>
                <a:t>práticas</a:t>
              </a:r>
              <a:endParaRPr lang="en-US" sz="2400" b="1" dirty="0">
                <a:solidFill>
                  <a:schemeClr val="bg1">
                    <a:lumMod val="95000"/>
                  </a:schemeClr>
                </a:solidFill>
              </a:endParaRPr>
            </a:p>
          </p:txBody>
        </p:sp>
        <p:sp>
          <p:nvSpPr>
            <p:cNvPr id="19" name="TextBox 18">
              <a:extLst>
                <a:ext uri="{FF2B5EF4-FFF2-40B4-BE49-F238E27FC236}">
                  <a16:creationId xmlns:a16="http://schemas.microsoft.com/office/drawing/2014/main" id="{6ECDA00C-E1BF-D202-74B4-FE3DB5A60B64}"/>
                </a:ext>
              </a:extLst>
            </p:cNvPr>
            <p:cNvSpPr txBox="1"/>
            <p:nvPr/>
          </p:nvSpPr>
          <p:spPr>
            <a:xfrm>
              <a:off x="3632166" y="2676422"/>
              <a:ext cx="1787857" cy="1173759"/>
            </a:xfrm>
            <a:prstGeom prst="rect">
              <a:avLst/>
            </a:prstGeom>
            <a:noFill/>
            <a:scene3d>
              <a:camera prst="orthographicFront"/>
              <a:lightRig rig="threePt" dir="t"/>
            </a:scene3d>
            <a:sp3d>
              <a:bevelT/>
              <a:bevelB/>
            </a:sp3d>
          </p:spPr>
          <p:txBody>
            <a:bodyPr wrap="square" rtlCol="0">
              <a:spAutoFit/>
            </a:bodyPr>
            <a:lstStyle>
              <a:defPPr>
                <a:defRPr lang="en-US"/>
              </a:defPPr>
              <a:lvl1pPr>
                <a:defRPr sz="2800" b="1"/>
              </a:lvl1pPr>
            </a:lstStyle>
            <a:p>
              <a:r>
                <a:rPr lang="en-US" sz="2400" dirty="0" err="1">
                  <a:solidFill>
                    <a:schemeClr val="bg1">
                      <a:lumMod val="95000"/>
                    </a:schemeClr>
                  </a:solidFill>
                </a:rPr>
                <a:t>Identificar</a:t>
              </a:r>
              <a:r>
                <a:rPr lang="en-US" sz="2400" dirty="0">
                  <a:solidFill>
                    <a:schemeClr val="bg1">
                      <a:lumMod val="95000"/>
                    </a:schemeClr>
                  </a:solidFill>
                </a:rPr>
                <a:t> as </a:t>
              </a:r>
              <a:r>
                <a:rPr lang="en-US" sz="2400" dirty="0" err="1">
                  <a:solidFill>
                    <a:schemeClr val="bg1">
                      <a:lumMod val="95000"/>
                    </a:schemeClr>
                  </a:solidFill>
                </a:rPr>
                <a:t>carências</a:t>
              </a:r>
              <a:endParaRPr lang="en-US" sz="2400" dirty="0">
                <a:solidFill>
                  <a:schemeClr val="bg1">
                    <a:lumMod val="95000"/>
                  </a:schemeClr>
                </a:solidFill>
              </a:endParaRPr>
            </a:p>
          </p:txBody>
        </p:sp>
        <p:sp>
          <p:nvSpPr>
            <p:cNvPr id="20" name="TextBox 19">
              <a:extLst>
                <a:ext uri="{FF2B5EF4-FFF2-40B4-BE49-F238E27FC236}">
                  <a16:creationId xmlns:a16="http://schemas.microsoft.com/office/drawing/2014/main" id="{D3AD300B-D2CE-C8BC-45D5-BBD112D59704}"/>
                </a:ext>
              </a:extLst>
            </p:cNvPr>
            <p:cNvSpPr txBox="1"/>
            <p:nvPr/>
          </p:nvSpPr>
          <p:spPr>
            <a:xfrm>
              <a:off x="6830808" y="2778000"/>
              <a:ext cx="1882624" cy="812602"/>
            </a:xfrm>
            <a:prstGeom prst="rect">
              <a:avLst/>
            </a:prstGeom>
            <a:noFill/>
            <a:scene3d>
              <a:camera prst="orthographicFront"/>
              <a:lightRig rig="threePt" dir="t"/>
            </a:scene3d>
            <a:sp3d>
              <a:bevelT/>
              <a:bevelB/>
            </a:sp3d>
          </p:spPr>
          <p:txBody>
            <a:bodyPr wrap="square" rtlCol="0">
              <a:spAutoFit/>
            </a:bodyPr>
            <a:lstStyle>
              <a:defPPr>
                <a:defRPr lang="en-US"/>
              </a:defPPr>
              <a:lvl1pPr>
                <a:defRPr sz="2800" b="1"/>
              </a:lvl1pPr>
            </a:lstStyle>
            <a:p>
              <a:r>
                <a:rPr lang="en-US" sz="2400" dirty="0" err="1">
                  <a:solidFill>
                    <a:schemeClr val="bg1">
                      <a:lumMod val="95000"/>
                    </a:schemeClr>
                  </a:solidFill>
                </a:rPr>
                <a:t>Estabelecer</a:t>
              </a:r>
              <a:r>
                <a:rPr lang="en-US" sz="2400" dirty="0">
                  <a:solidFill>
                    <a:schemeClr val="bg1">
                      <a:lumMod val="95000"/>
                    </a:schemeClr>
                  </a:solidFill>
                </a:rPr>
                <a:t> </a:t>
              </a:r>
              <a:r>
                <a:rPr lang="en-US" sz="2400" dirty="0" err="1">
                  <a:solidFill>
                    <a:schemeClr val="bg1">
                      <a:lumMod val="95000"/>
                    </a:schemeClr>
                  </a:solidFill>
                </a:rPr>
                <a:t>prioridades</a:t>
              </a:r>
              <a:endParaRPr lang="en-US" sz="2400" dirty="0">
                <a:solidFill>
                  <a:schemeClr val="bg1">
                    <a:lumMod val="95000"/>
                  </a:schemeClr>
                </a:solidFill>
              </a:endParaRPr>
            </a:p>
          </p:txBody>
        </p:sp>
        <p:sp>
          <p:nvSpPr>
            <p:cNvPr id="21" name="TextBox 20">
              <a:extLst>
                <a:ext uri="{FF2B5EF4-FFF2-40B4-BE49-F238E27FC236}">
                  <a16:creationId xmlns:a16="http://schemas.microsoft.com/office/drawing/2014/main" id="{E0FFD187-2C6B-EB1F-6398-704F548BC71D}"/>
                </a:ext>
              </a:extLst>
            </p:cNvPr>
            <p:cNvSpPr txBox="1"/>
            <p:nvPr/>
          </p:nvSpPr>
          <p:spPr>
            <a:xfrm>
              <a:off x="10056043" y="2792838"/>
              <a:ext cx="1510691" cy="812602"/>
            </a:xfrm>
            <a:prstGeom prst="rect">
              <a:avLst/>
            </a:prstGeom>
            <a:noFill/>
            <a:scene3d>
              <a:camera prst="orthographicFront"/>
              <a:lightRig rig="threePt" dir="t"/>
            </a:scene3d>
            <a:sp3d>
              <a:bevelT/>
              <a:bevelB/>
            </a:sp3d>
          </p:spPr>
          <p:txBody>
            <a:bodyPr wrap="square" rtlCol="0">
              <a:spAutoFit/>
            </a:bodyPr>
            <a:lstStyle/>
            <a:p>
              <a:r>
                <a:rPr lang="en-US" sz="2400" b="1" dirty="0">
                  <a:solidFill>
                    <a:schemeClr val="bg1">
                      <a:lumMod val="95000"/>
                    </a:schemeClr>
                  </a:solidFill>
                </a:rPr>
                <a:t>Plano de </a:t>
              </a:r>
              <a:r>
                <a:rPr lang="en-US" sz="2400" b="1" dirty="0" err="1">
                  <a:solidFill>
                    <a:schemeClr val="bg1">
                      <a:lumMod val="95000"/>
                    </a:schemeClr>
                  </a:solidFill>
                </a:rPr>
                <a:t>Ação</a:t>
              </a:r>
              <a:endParaRPr lang="en-US" sz="2400" b="1" dirty="0">
                <a:solidFill>
                  <a:schemeClr val="bg1">
                    <a:lumMod val="95000"/>
                  </a:schemeClr>
                </a:solidFill>
              </a:endParaRPr>
            </a:p>
          </p:txBody>
        </p:sp>
      </p:grpSp>
      <p:pic>
        <p:nvPicPr>
          <p:cNvPr id="7" name="Graphic 6" descr="Research with solid fill">
            <a:extLst>
              <a:ext uri="{FF2B5EF4-FFF2-40B4-BE49-F238E27FC236}">
                <a16:creationId xmlns:a16="http://schemas.microsoft.com/office/drawing/2014/main" id="{74B27C79-8FD9-0F5D-A5B6-FE212A3DE58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225677" y="3538422"/>
            <a:ext cx="914400" cy="914400"/>
          </a:xfrm>
          <a:prstGeom prst="rect">
            <a:avLst/>
          </a:prstGeom>
        </p:spPr>
      </p:pic>
      <p:pic>
        <p:nvPicPr>
          <p:cNvPr id="3" name="Graphic 2" descr="Group brainstorm with solid fill">
            <a:extLst>
              <a:ext uri="{FF2B5EF4-FFF2-40B4-BE49-F238E27FC236}">
                <a16:creationId xmlns:a16="http://schemas.microsoft.com/office/drawing/2014/main" id="{718528F7-C68E-4A4E-4285-643B4988F49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40352" y="3626366"/>
            <a:ext cx="914400" cy="914400"/>
          </a:xfrm>
          <a:prstGeom prst="rect">
            <a:avLst/>
          </a:prstGeom>
        </p:spPr>
      </p:pic>
      <p:pic>
        <p:nvPicPr>
          <p:cNvPr id="12" name="Graphic 11" descr="Gantt Chart with solid fill">
            <a:extLst>
              <a:ext uri="{FF2B5EF4-FFF2-40B4-BE49-F238E27FC236}">
                <a16:creationId xmlns:a16="http://schemas.microsoft.com/office/drawing/2014/main" id="{12E11908-CB3B-9ACA-4E65-76B8F73EAE5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417259" y="3510702"/>
            <a:ext cx="984153" cy="984153"/>
          </a:xfrm>
          <a:prstGeom prst="rect">
            <a:avLst/>
          </a:prstGeom>
        </p:spPr>
      </p:pic>
      <p:pic>
        <p:nvPicPr>
          <p:cNvPr id="9" name="Graphic 8" descr="Priorities with solid fill">
            <a:extLst>
              <a:ext uri="{FF2B5EF4-FFF2-40B4-BE49-F238E27FC236}">
                <a16:creationId xmlns:a16="http://schemas.microsoft.com/office/drawing/2014/main" id="{3D836844-914C-E7B7-02F6-B4E47FA6B200}"/>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561044" y="3596554"/>
            <a:ext cx="771785" cy="771785"/>
          </a:xfrm>
          <a:prstGeom prst="rect">
            <a:avLst/>
          </a:prstGeom>
        </p:spPr>
      </p:pic>
      <p:sp>
        <p:nvSpPr>
          <p:cNvPr id="22" name="TextBox 21">
            <a:extLst>
              <a:ext uri="{FF2B5EF4-FFF2-40B4-BE49-F238E27FC236}">
                <a16:creationId xmlns:a16="http://schemas.microsoft.com/office/drawing/2014/main" id="{4745957E-25F1-4BBB-A29A-CA2A7D9DB53B}"/>
              </a:ext>
            </a:extLst>
          </p:cNvPr>
          <p:cNvSpPr txBox="1"/>
          <p:nvPr/>
        </p:nvSpPr>
        <p:spPr>
          <a:xfrm>
            <a:off x="11397803" y="6447078"/>
            <a:ext cx="643943" cy="369332"/>
          </a:xfrm>
          <a:prstGeom prst="rect">
            <a:avLst/>
          </a:prstGeom>
          <a:noFill/>
        </p:spPr>
        <p:txBody>
          <a:bodyPr wrap="square" rtlCol="0">
            <a:spAutoFit/>
          </a:bodyPr>
          <a:lstStyle/>
          <a:p>
            <a:r>
              <a:rPr lang="en-US" b="1" dirty="0"/>
              <a:t>18</a:t>
            </a:r>
            <a:endParaRPr lang="en-IN" b="1" dirty="0"/>
          </a:p>
        </p:txBody>
      </p:sp>
    </p:spTree>
    <p:extLst>
      <p:ext uri="{BB962C8B-B14F-4D97-AF65-F5344CB8AC3E}">
        <p14:creationId xmlns:p14="http://schemas.microsoft.com/office/powerpoint/2010/main" val="24321547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DE561-570E-F70D-9FB9-5B604BFF7A55}"/>
            </a:ext>
          </a:extLst>
        </p:cNvPr>
        <p:cNvGrpSpPr/>
        <p:nvPr/>
      </p:nvGrpSpPr>
      <p:grpSpPr>
        <a:xfrm>
          <a:off x="0" y="0"/>
          <a:ext cx="0" cy="0"/>
          <a:chOff x="0" y="0"/>
          <a:chExt cx="0" cy="0"/>
        </a:xfrm>
      </p:grpSpPr>
      <p:pic>
        <p:nvPicPr>
          <p:cNvPr id="25" name="Picture 24">
            <a:extLst>
              <a:ext uri="{FF2B5EF4-FFF2-40B4-BE49-F238E27FC236}">
                <a16:creationId xmlns:a16="http://schemas.microsoft.com/office/drawing/2014/main" id="{FD1A92D9-2919-E83A-B30C-99AAF090D8E6}"/>
              </a:ext>
            </a:extLst>
          </p:cNvPr>
          <p:cNvPicPr>
            <a:picLocks noChangeAspect="1"/>
          </p:cNvPicPr>
          <p:nvPr/>
        </p:nvPicPr>
        <p:blipFill>
          <a:blip r:embed="rId3"/>
          <a:stretch>
            <a:fillRect/>
          </a:stretch>
        </p:blipFill>
        <p:spPr>
          <a:xfrm>
            <a:off x="0" y="0"/>
            <a:ext cx="12191999" cy="6972300"/>
          </a:xfrm>
          <a:prstGeom prst="rect">
            <a:avLst/>
          </a:prstGeom>
        </p:spPr>
      </p:pic>
      <p:sp>
        <p:nvSpPr>
          <p:cNvPr id="8" name="TextBox 7">
            <a:extLst>
              <a:ext uri="{FF2B5EF4-FFF2-40B4-BE49-F238E27FC236}">
                <a16:creationId xmlns:a16="http://schemas.microsoft.com/office/drawing/2014/main" id="{B0051F0B-FFBE-3ECB-6E10-12DBDECD89B5}"/>
              </a:ext>
            </a:extLst>
          </p:cNvPr>
          <p:cNvSpPr txBox="1"/>
          <p:nvPr/>
        </p:nvSpPr>
        <p:spPr>
          <a:xfrm>
            <a:off x="468287" y="399671"/>
            <a:ext cx="7924800" cy="707886"/>
          </a:xfrm>
          <a:prstGeom prst="rect">
            <a:avLst/>
          </a:prstGeom>
          <a:noFill/>
          <a:effectLst>
            <a:outerShdw blurRad="50800" dist="38100" dir="2700000" algn="tl" rotWithShape="0">
              <a:prstClr val="black">
                <a:alpha val="40000"/>
              </a:prstClr>
            </a:outerShdw>
          </a:effectLst>
        </p:spPr>
        <p:txBody>
          <a:bodyPr wrap="square" rtlCol="0">
            <a:spAutoFit/>
          </a:bodyPr>
          <a:lstStyle/>
          <a:p>
            <a:r>
              <a:rPr lang="en-US" sz="4000" dirty="0" err="1">
                <a:solidFill>
                  <a:schemeClr val="bg1">
                    <a:lumMod val="95000"/>
                  </a:schemeClr>
                </a:solidFill>
                <a:latin typeface="Aptos Black" panose="020B0004020202020204" pitchFamily="34" charset="0"/>
              </a:rPr>
              <a:t>Iniciativas</a:t>
            </a:r>
            <a:r>
              <a:rPr lang="en-US" sz="4000" dirty="0">
                <a:solidFill>
                  <a:schemeClr val="bg1">
                    <a:lumMod val="95000"/>
                  </a:schemeClr>
                </a:solidFill>
                <a:latin typeface="Aptos Black" panose="020B0004020202020204" pitchFamily="34" charset="0"/>
              </a:rPr>
              <a:t> </a:t>
            </a:r>
            <a:r>
              <a:rPr lang="en-US" sz="4000" dirty="0" err="1">
                <a:solidFill>
                  <a:schemeClr val="bg1">
                    <a:lumMod val="95000"/>
                  </a:schemeClr>
                </a:solidFill>
                <a:latin typeface="Aptos Black" panose="020B0004020202020204" pitchFamily="34" charset="0"/>
              </a:rPr>
              <a:t>Presidenciais</a:t>
            </a:r>
            <a:endParaRPr lang="en-US" sz="4000" dirty="0">
              <a:solidFill>
                <a:schemeClr val="bg1">
                  <a:lumMod val="95000"/>
                </a:schemeClr>
              </a:solidFill>
              <a:latin typeface="Aptos Black" panose="020B0004020202020204" pitchFamily="34" charset="0"/>
            </a:endParaRPr>
          </a:p>
        </p:txBody>
      </p:sp>
      <p:cxnSp>
        <p:nvCxnSpPr>
          <p:cNvPr id="9" name="Straight Connector 8">
            <a:extLst>
              <a:ext uri="{FF2B5EF4-FFF2-40B4-BE49-F238E27FC236}">
                <a16:creationId xmlns:a16="http://schemas.microsoft.com/office/drawing/2014/main" id="{690EEA57-D0BC-9B41-DBE8-2CB2FF50EE0F}"/>
              </a:ext>
            </a:extLst>
          </p:cNvPr>
          <p:cNvCxnSpPr>
            <a:cxnSpLocks/>
          </p:cNvCxnSpPr>
          <p:nvPr/>
        </p:nvCxnSpPr>
        <p:spPr>
          <a:xfrm>
            <a:off x="0" y="1163806"/>
            <a:ext cx="6318913"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10" name="TextBox 9">
            <a:extLst>
              <a:ext uri="{FF2B5EF4-FFF2-40B4-BE49-F238E27FC236}">
                <a16:creationId xmlns:a16="http://schemas.microsoft.com/office/drawing/2014/main" id="{48FC580E-B974-52DC-3A28-50F8ED66FE00}"/>
              </a:ext>
            </a:extLst>
          </p:cNvPr>
          <p:cNvSpPr txBox="1"/>
          <p:nvPr/>
        </p:nvSpPr>
        <p:spPr>
          <a:xfrm>
            <a:off x="468287" y="1524943"/>
            <a:ext cx="7919442" cy="584775"/>
          </a:xfrm>
          <a:prstGeom prst="rect">
            <a:avLst/>
          </a:prstGeom>
          <a:noFill/>
          <a:effectLst>
            <a:outerShdw blurRad="50800" dist="38100" dir="2700000" algn="tl" rotWithShape="0">
              <a:prstClr val="black">
                <a:alpha val="40000"/>
              </a:prstClr>
            </a:outerShdw>
          </a:effectLst>
        </p:spPr>
        <p:txBody>
          <a:bodyPr wrap="square" rtlCol="0">
            <a:spAutoFit/>
          </a:bodyPr>
          <a:lstStyle/>
          <a:p>
            <a:r>
              <a:rPr lang="en-US" sz="3200" dirty="0">
                <a:solidFill>
                  <a:schemeClr val="bg1">
                    <a:lumMod val="95000"/>
                  </a:schemeClr>
                </a:solidFill>
                <a:latin typeface="Aptos Black" panose="020B0004020202020204" pitchFamily="34" charset="0"/>
              </a:rPr>
              <a:t>Recursos e ferramentas</a:t>
            </a:r>
          </a:p>
        </p:txBody>
      </p:sp>
      <p:grpSp>
        <p:nvGrpSpPr>
          <p:cNvPr id="11" name="Group 10">
            <a:extLst>
              <a:ext uri="{FF2B5EF4-FFF2-40B4-BE49-F238E27FC236}">
                <a16:creationId xmlns:a16="http://schemas.microsoft.com/office/drawing/2014/main" id="{247E52A7-9144-9BE1-A661-B4B1912819F0}"/>
              </a:ext>
            </a:extLst>
          </p:cNvPr>
          <p:cNvGrpSpPr/>
          <p:nvPr/>
        </p:nvGrpSpPr>
        <p:grpSpPr>
          <a:xfrm>
            <a:off x="207664" y="2552480"/>
            <a:ext cx="11776672" cy="3075535"/>
            <a:chOff x="122974" y="1688701"/>
            <a:chExt cx="11663990" cy="3075535"/>
          </a:xfrm>
        </p:grpSpPr>
        <p:sp>
          <p:nvSpPr>
            <p:cNvPr id="12" name="Flowchart: Off-page Connector 11">
              <a:extLst>
                <a:ext uri="{FF2B5EF4-FFF2-40B4-BE49-F238E27FC236}">
                  <a16:creationId xmlns:a16="http://schemas.microsoft.com/office/drawing/2014/main" id="{11DE63B8-6D1C-629B-7E12-F881143B1691}"/>
                </a:ext>
              </a:extLst>
            </p:cNvPr>
            <p:cNvSpPr/>
            <p:nvPr/>
          </p:nvSpPr>
          <p:spPr>
            <a:xfrm>
              <a:off x="9041505" y="1688701"/>
              <a:ext cx="2745459" cy="2947059"/>
            </a:xfrm>
            <a:prstGeom prst="flowChartOffpageConnector">
              <a:avLst/>
            </a:prstGeom>
            <a:solidFill>
              <a:srgbClr val="02559B">
                <a:alpha val="70000"/>
              </a:srgbClr>
            </a:solidFill>
            <a:ln>
              <a:noFill/>
            </a:ln>
            <a:effectLst>
              <a:outerShdw blurRad="50800" dist="38100" dir="2700000" algn="tl" rotWithShape="0">
                <a:prstClr val="black">
                  <a:alpha val="40000"/>
                </a:prstClr>
              </a:outerShdw>
            </a:effectLst>
            <a:scene3d>
              <a:camera prst="orthographicFront"/>
              <a:lightRig rig="threePt" dir="t"/>
            </a:scene3d>
            <a:sp3d>
              <a:bevelT/>
              <a:bevelB/>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Flowchart: Off-page Connector 12">
              <a:extLst>
                <a:ext uri="{FF2B5EF4-FFF2-40B4-BE49-F238E27FC236}">
                  <a16:creationId xmlns:a16="http://schemas.microsoft.com/office/drawing/2014/main" id="{8164D6D1-0C8A-957C-ECE6-5C3A0EA74164}"/>
                </a:ext>
              </a:extLst>
            </p:cNvPr>
            <p:cNvSpPr/>
            <p:nvPr/>
          </p:nvSpPr>
          <p:spPr>
            <a:xfrm>
              <a:off x="122974" y="1688701"/>
              <a:ext cx="2689918" cy="3059074"/>
            </a:xfrm>
            <a:prstGeom prst="flowChartOffpageConnector">
              <a:avLst/>
            </a:prstGeom>
            <a:solidFill>
              <a:srgbClr val="83C05A">
                <a:alpha val="70000"/>
              </a:srgbClr>
            </a:solidFill>
            <a:ln>
              <a:noFill/>
            </a:ln>
            <a:effectLst>
              <a:outerShdw blurRad="50800" dist="38100" dir="2700000" algn="tl" rotWithShape="0">
                <a:prstClr val="black">
                  <a:alpha val="40000"/>
                </a:prstClr>
              </a:outerShdw>
            </a:effectLst>
            <a:scene3d>
              <a:camera prst="orthographicFront"/>
              <a:lightRig rig="threePt" dir="t"/>
            </a:scene3d>
            <a:sp3d>
              <a:bevelT/>
              <a:bevelB/>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Flowchart: Off-page Connector 13">
              <a:extLst>
                <a:ext uri="{FF2B5EF4-FFF2-40B4-BE49-F238E27FC236}">
                  <a16:creationId xmlns:a16="http://schemas.microsoft.com/office/drawing/2014/main" id="{A0CF7201-15E2-5A91-D1AA-8BA345B2DDE7}"/>
                </a:ext>
              </a:extLst>
            </p:cNvPr>
            <p:cNvSpPr/>
            <p:nvPr/>
          </p:nvSpPr>
          <p:spPr>
            <a:xfrm>
              <a:off x="3046523" y="1705163"/>
              <a:ext cx="2745459" cy="3059073"/>
            </a:xfrm>
            <a:prstGeom prst="flowChartOffpageConnector">
              <a:avLst/>
            </a:prstGeom>
            <a:solidFill>
              <a:srgbClr val="2DACE3">
                <a:alpha val="70000"/>
              </a:srgbClr>
            </a:solidFill>
            <a:ln>
              <a:noFill/>
            </a:ln>
            <a:effectLst>
              <a:outerShdw blurRad="50800" dist="38100" dir="2700000" algn="tl" rotWithShape="0">
                <a:prstClr val="black">
                  <a:alpha val="40000"/>
                </a:prstClr>
              </a:outerShdw>
            </a:effectLst>
            <a:scene3d>
              <a:camera prst="orthographicFront"/>
              <a:lightRig rig="threePt" dir="t"/>
            </a:scene3d>
            <a:sp3d>
              <a:bevelT/>
              <a:bevelB/>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lowchart: Off-page Connector 14">
              <a:extLst>
                <a:ext uri="{FF2B5EF4-FFF2-40B4-BE49-F238E27FC236}">
                  <a16:creationId xmlns:a16="http://schemas.microsoft.com/office/drawing/2014/main" id="{3851D04C-D43D-5B22-C512-E4A71B02C9C8}"/>
                </a:ext>
              </a:extLst>
            </p:cNvPr>
            <p:cNvSpPr/>
            <p:nvPr/>
          </p:nvSpPr>
          <p:spPr>
            <a:xfrm>
              <a:off x="6032604" y="1705163"/>
              <a:ext cx="2745459" cy="3042612"/>
            </a:xfrm>
            <a:prstGeom prst="flowChartOffpageConnector">
              <a:avLst/>
            </a:prstGeom>
            <a:solidFill>
              <a:srgbClr val="0081D2">
                <a:alpha val="70000"/>
              </a:srgbClr>
            </a:solidFill>
            <a:ln>
              <a:noFill/>
            </a:ln>
            <a:effectLst>
              <a:outerShdw blurRad="50800" dist="38100" dir="2700000" algn="tl" rotWithShape="0">
                <a:prstClr val="black">
                  <a:alpha val="40000"/>
                </a:prstClr>
              </a:outerShdw>
            </a:effectLst>
            <a:scene3d>
              <a:camera prst="orthographicFront"/>
              <a:lightRig rig="threePt" dir="t"/>
            </a:scene3d>
            <a:sp3d>
              <a:bevelT/>
              <a:bevelB/>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TextBox 15">
              <a:extLst>
                <a:ext uri="{FF2B5EF4-FFF2-40B4-BE49-F238E27FC236}">
                  <a16:creationId xmlns:a16="http://schemas.microsoft.com/office/drawing/2014/main" id="{53307914-99F3-2283-F63A-0E6ACBBB105A}"/>
                </a:ext>
              </a:extLst>
            </p:cNvPr>
            <p:cNvSpPr txBox="1"/>
            <p:nvPr/>
          </p:nvSpPr>
          <p:spPr>
            <a:xfrm>
              <a:off x="527832" y="2112717"/>
              <a:ext cx="1787857" cy="1200329"/>
            </a:xfrm>
            <a:prstGeom prst="rect">
              <a:avLst/>
            </a:prstGeom>
            <a:noFill/>
            <a:scene3d>
              <a:camera prst="orthographicFront"/>
              <a:lightRig rig="threePt" dir="t"/>
            </a:scene3d>
            <a:sp3d>
              <a:bevelT/>
              <a:bevelB/>
            </a:sp3d>
          </p:spPr>
          <p:txBody>
            <a:bodyPr wrap="square" rtlCol="0">
              <a:spAutoFit/>
            </a:bodyPr>
            <a:lstStyle/>
            <a:p>
              <a:pPr algn="ctr"/>
              <a:r>
                <a:rPr lang="en-US" sz="2400" b="1" dirty="0">
                  <a:solidFill>
                    <a:schemeClr val="bg1">
                      <a:lumMod val="95000"/>
                    </a:schemeClr>
                  </a:solidFill>
                </a:rPr>
                <a:t>Hub de Recursos QAI</a:t>
              </a:r>
            </a:p>
          </p:txBody>
        </p:sp>
        <p:sp>
          <p:nvSpPr>
            <p:cNvPr id="17" name="TextBox 16">
              <a:extLst>
                <a:ext uri="{FF2B5EF4-FFF2-40B4-BE49-F238E27FC236}">
                  <a16:creationId xmlns:a16="http://schemas.microsoft.com/office/drawing/2014/main" id="{B495F2C5-872D-612A-37CC-07F2C8F926E9}"/>
                </a:ext>
              </a:extLst>
            </p:cNvPr>
            <p:cNvSpPr txBox="1"/>
            <p:nvPr/>
          </p:nvSpPr>
          <p:spPr>
            <a:xfrm>
              <a:off x="3253255" y="2140313"/>
              <a:ext cx="2548687" cy="830997"/>
            </a:xfrm>
            <a:prstGeom prst="rect">
              <a:avLst/>
            </a:prstGeom>
            <a:noFill/>
            <a:scene3d>
              <a:camera prst="orthographicFront"/>
              <a:lightRig rig="threePt" dir="t"/>
            </a:scene3d>
            <a:sp3d>
              <a:bevelT/>
              <a:bevelB/>
            </a:sp3d>
          </p:spPr>
          <p:txBody>
            <a:bodyPr wrap="square" rtlCol="0">
              <a:spAutoFit/>
            </a:bodyPr>
            <a:lstStyle>
              <a:defPPr>
                <a:defRPr lang="en-US"/>
              </a:defPPr>
              <a:lvl1pPr>
                <a:defRPr sz="2800" b="1"/>
              </a:lvl1pPr>
            </a:lstStyle>
            <a:p>
              <a:pPr algn="ctr"/>
              <a:r>
                <a:rPr lang="en-US" sz="2400" dirty="0">
                  <a:solidFill>
                    <a:schemeClr val="bg1">
                      <a:lumMod val="95000"/>
                    </a:schemeClr>
                  </a:solidFill>
                </a:rPr>
                <a:t>Checklists</a:t>
              </a:r>
            </a:p>
            <a:p>
              <a:pPr algn="ctr"/>
              <a:r>
                <a:rPr lang="en-US" sz="2400" dirty="0" err="1">
                  <a:solidFill>
                    <a:schemeClr val="bg1">
                      <a:lumMod val="95000"/>
                    </a:schemeClr>
                  </a:solidFill>
                </a:rPr>
                <a:t>Descarregáveis</a:t>
              </a:r>
              <a:endParaRPr lang="en-US" sz="2400" dirty="0">
                <a:solidFill>
                  <a:schemeClr val="bg1">
                    <a:lumMod val="95000"/>
                  </a:schemeClr>
                </a:solidFill>
              </a:endParaRPr>
            </a:p>
          </p:txBody>
        </p:sp>
        <p:sp>
          <p:nvSpPr>
            <p:cNvPr id="18" name="TextBox 17">
              <a:extLst>
                <a:ext uri="{FF2B5EF4-FFF2-40B4-BE49-F238E27FC236}">
                  <a16:creationId xmlns:a16="http://schemas.microsoft.com/office/drawing/2014/main" id="{D1A68A35-0A1E-C941-D4D8-DF67BABB89F0}"/>
                </a:ext>
              </a:extLst>
            </p:cNvPr>
            <p:cNvSpPr txBox="1"/>
            <p:nvPr/>
          </p:nvSpPr>
          <p:spPr>
            <a:xfrm>
              <a:off x="6101415" y="2118566"/>
              <a:ext cx="2621945" cy="830997"/>
            </a:xfrm>
            <a:prstGeom prst="rect">
              <a:avLst/>
            </a:prstGeom>
            <a:noFill/>
            <a:scene3d>
              <a:camera prst="orthographicFront"/>
              <a:lightRig rig="threePt" dir="t"/>
            </a:scene3d>
            <a:sp3d>
              <a:bevelT/>
              <a:bevelB/>
            </a:sp3d>
          </p:spPr>
          <p:txBody>
            <a:bodyPr wrap="square" rtlCol="0">
              <a:spAutoFit/>
            </a:bodyPr>
            <a:lstStyle>
              <a:defPPr>
                <a:defRPr lang="en-US"/>
              </a:defPPr>
              <a:lvl1pPr>
                <a:defRPr sz="2800" b="1"/>
              </a:lvl1pPr>
            </a:lstStyle>
            <a:p>
              <a:pPr algn="ctr"/>
              <a:r>
                <a:rPr lang="en-US" sz="2400" dirty="0">
                  <a:solidFill>
                    <a:schemeClr val="bg1">
                      <a:lumMod val="95000"/>
                    </a:schemeClr>
                  </a:solidFill>
                </a:rPr>
                <a:t>Série de </a:t>
              </a:r>
              <a:r>
                <a:rPr lang="en-US" sz="2400" dirty="0" err="1">
                  <a:solidFill>
                    <a:schemeClr val="bg1">
                      <a:lumMod val="95000"/>
                    </a:schemeClr>
                  </a:solidFill>
                </a:rPr>
                <a:t>vídeos</a:t>
              </a:r>
              <a:r>
                <a:rPr lang="en-US" sz="2400" dirty="0">
                  <a:solidFill>
                    <a:schemeClr val="bg1">
                      <a:lumMod val="95000"/>
                    </a:schemeClr>
                  </a:solidFill>
                </a:rPr>
                <a:t> </a:t>
              </a:r>
              <a:r>
                <a:rPr lang="en-US" sz="2400" dirty="0" err="1">
                  <a:solidFill>
                    <a:schemeClr val="bg1">
                      <a:lumMod val="95000"/>
                    </a:schemeClr>
                  </a:solidFill>
                </a:rPr>
                <a:t>Informativos</a:t>
              </a:r>
              <a:endParaRPr lang="en-US" sz="2400" dirty="0">
                <a:solidFill>
                  <a:schemeClr val="bg1">
                    <a:lumMod val="95000"/>
                  </a:schemeClr>
                </a:solidFill>
              </a:endParaRPr>
            </a:p>
          </p:txBody>
        </p:sp>
        <p:sp>
          <p:nvSpPr>
            <p:cNvPr id="19" name="TextBox 18">
              <a:extLst>
                <a:ext uri="{FF2B5EF4-FFF2-40B4-BE49-F238E27FC236}">
                  <a16:creationId xmlns:a16="http://schemas.microsoft.com/office/drawing/2014/main" id="{56EA1BF5-B17B-4F21-9D8D-82EB2CE18050}"/>
                </a:ext>
              </a:extLst>
            </p:cNvPr>
            <p:cNvSpPr txBox="1"/>
            <p:nvPr/>
          </p:nvSpPr>
          <p:spPr>
            <a:xfrm>
              <a:off x="9056280" y="2179457"/>
              <a:ext cx="2575414" cy="830997"/>
            </a:xfrm>
            <a:prstGeom prst="rect">
              <a:avLst/>
            </a:prstGeom>
            <a:noFill/>
            <a:scene3d>
              <a:camera prst="orthographicFront"/>
              <a:lightRig rig="threePt" dir="t"/>
            </a:scene3d>
            <a:sp3d>
              <a:bevelT/>
              <a:bevelB/>
            </a:sp3d>
          </p:spPr>
          <p:txBody>
            <a:bodyPr wrap="square" rtlCol="0">
              <a:spAutoFit/>
            </a:bodyPr>
            <a:lstStyle/>
            <a:p>
              <a:pPr algn="ctr"/>
              <a:r>
                <a:rPr lang="en-US" sz="2400" b="1" dirty="0" err="1">
                  <a:solidFill>
                    <a:schemeClr val="bg1">
                      <a:lumMod val="95000"/>
                    </a:schemeClr>
                  </a:solidFill>
                </a:rPr>
                <a:t>Sessões</a:t>
              </a:r>
              <a:r>
                <a:rPr lang="en-US" sz="2400" b="1" dirty="0">
                  <a:solidFill>
                    <a:schemeClr val="bg1">
                      <a:lumMod val="95000"/>
                    </a:schemeClr>
                  </a:solidFill>
                </a:rPr>
                <a:t> </a:t>
              </a:r>
            </a:p>
            <a:p>
              <a:pPr algn="ctr"/>
              <a:r>
                <a:rPr lang="en-US" sz="2400" b="1" dirty="0">
                  <a:solidFill>
                    <a:schemeClr val="bg1">
                      <a:lumMod val="95000"/>
                    </a:schemeClr>
                  </a:solidFill>
                </a:rPr>
                <a:t>QAI Tech Hour</a:t>
              </a:r>
            </a:p>
          </p:txBody>
        </p:sp>
      </p:grpSp>
      <p:pic>
        <p:nvPicPr>
          <p:cNvPr id="3" name="Graphic 2" descr="Checklist with solid fill">
            <a:extLst>
              <a:ext uri="{FF2B5EF4-FFF2-40B4-BE49-F238E27FC236}">
                <a16:creationId xmlns:a16="http://schemas.microsoft.com/office/drawing/2014/main" id="{361C3F08-0B55-357B-84BE-765F6B7ADF9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135846" y="4176824"/>
            <a:ext cx="914400" cy="914400"/>
          </a:xfrm>
          <a:prstGeom prst="rect">
            <a:avLst/>
          </a:prstGeom>
        </p:spPr>
      </p:pic>
      <p:pic>
        <p:nvPicPr>
          <p:cNvPr id="6" name="Graphic 5" descr="Video camera with solid fill">
            <a:extLst>
              <a:ext uri="{FF2B5EF4-FFF2-40B4-BE49-F238E27FC236}">
                <a16:creationId xmlns:a16="http://schemas.microsoft.com/office/drawing/2014/main" id="{8759062A-D864-381E-7439-FD9867010431}"/>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7209603" y="4118432"/>
            <a:ext cx="914400" cy="914400"/>
          </a:xfrm>
          <a:prstGeom prst="rect">
            <a:avLst/>
          </a:prstGeom>
        </p:spPr>
      </p:pic>
      <p:pic>
        <p:nvPicPr>
          <p:cNvPr id="20" name="Graphic 19" descr="Podcast with solid fill">
            <a:extLst>
              <a:ext uri="{FF2B5EF4-FFF2-40B4-BE49-F238E27FC236}">
                <a16:creationId xmlns:a16="http://schemas.microsoft.com/office/drawing/2014/main" id="{1C78AD74-FC84-E673-5C53-C7ABF95DB894}"/>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10148604" y="4070492"/>
            <a:ext cx="869916" cy="869916"/>
          </a:xfrm>
          <a:prstGeom prst="rect">
            <a:avLst/>
          </a:prstGeom>
        </p:spPr>
      </p:pic>
      <p:pic>
        <p:nvPicPr>
          <p:cNvPr id="22" name="Graphic 21" descr="User network with solid fill">
            <a:extLst>
              <a:ext uri="{FF2B5EF4-FFF2-40B4-BE49-F238E27FC236}">
                <a16:creationId xmlns:a16="http://schemas.microsoft.com/office/drawing/2014/main" id="{AA77AC9A-84C6-34E6-0FEE-C0FC3E203ED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1108416" y="4136945"/>
            <a:ext cx="914400" cy="914400"/>
          </a:xfrm>
          <a:prstGeom prst="rect">
            <a:avLst/>
          </a:prstGeom>
        </p:spPr>
      </p:pic>
      <p:sp>
        <p:nvSpPr>
          <p:cNvPr id="21" name="TextBox 20">
            <a:extLst>
              <a:ext uri="{FF2B5EF4-FFF2-40B4-BE49-F238E27FC236}">
                <a16:creationId xmlns:a16="http://schemas.microsoft.com/office/drawing/2014/main" id="{7677BBA7-AA29-411B-8905-C54E53502923}"/>
              </a:ext>
            </a:extLst>
          </p:cNvPr>
          <p:cNvSpPr txBox="1"/>
          <p:nvPr/>
        </p:nvSpPr>
        <p:spPr>
          <a:xfrm>
            <a:off x="146315" y="158756"/>
            <a:ext cx="643943" cy="369332"/>
          </a:xfrm>
          <a:prstGeom prst="rect">
            <a:avLst/>
          </a:prstGeom>
          <a:noFill/>
        </p:spPr>
        <p:txBody>
          <a:bodyPr wrap="square" rtlCol="0">
            <a:spAutoFit/>
          </a:bodyPr>
          <a:lstStyle/>
          <a:p>
            <a:r>
              <a:rPr lang="en-US" b="1" dirty="0"/>
              <a:t>19</a:t>
            </a:r>
            <a:endParaRPr lang="en-IN" b="1" dirty="0"/>
          </a:p>
        </p:txBody>
      </p:sp>
    </p:spTree>
    <p:extLst>
      <p:ext uri="{BB962C8B-B14F-4D97-AF65-F5344CB8AC3E}">
        <p14:creationId xmlns:p14="http://schemas.microsoft.com/office/powerpoint/2010/main" val="17532063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249A36-3E4E-7C86-D4FF-9FD2DE0AEF92}"/>
            </a:ext>
          </a:extLst>
        </p:cNvPr>
        <p:cNvGrpSpPr/>
        <p:nvPr/>
      </p:nvGrpSpPr>
      <p:grpSpPr>
        <a:xfrm>
          <a:off x="0" y="0"/>
          <a:ext cx="0" cy="0"/>
          <a:chOff x="0" y="0"/>
          <a:chExt cx="0" cy="0"/>
        </a:xfrm>
      </p:grpSpPr>
      <p:pic>
        <p:nvPicPr>
          <p:cNvPr id="6" name="Picture 5" descr="Serene camping spot">
            <a:extLst>
              <a:ext uri="{FF2B5EF4-FFF2-40B4-BE49-F238E27FC236}">
                <a16:creationId xmlns:a16="http://schemas.microsoft.com/office/drawing/2014/main" id="{C4D7FF29-1429-9187-D613-1353591C0039}"/>
              </a:ext>
            </a:extLst>
          </p:cNvPr>
          <p:cNvPicPr>
            <a:picLocks noChangeAspect="1"/>
          </p:cNvPicPr>
          <p:nvPr/>
        </p:nvPicPr>
        <p:blipFill>
          <a:blip r:embed="rId3">
            <a:alphaModFix amt="9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cxnSp>
        <p:nvCxnSpPr>
          <p:cNvPr id="9" name="Straight Connector 8">
            <a:extLst>
              <a:ext uri="{FF2B5EF4-FFF2-40B4-BE49-F238E27FC236}">
                <a16:creationId xmlns:a16="http://schemas.microsoft.com/office/drawing/2014/main" id="{19B6B706-EA10-D940-2F94-9195BC10DA86}"/>
              </a:ext>
            </a:extLst>
          </p:cNvPr>
          <p:cNvCxnSpPr>
            <a:cxnSpLocks/>
          </p:cNvCxnSpPr>
          <p:nvPr/>
        </p:nvCxnSpPr>
        <p:spPr>
          <a:xfrm>
            <a:off x="0" y="1163806"/>
            <a:ext cx="6318913"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13" name="Flowchart: Off-page Connector 12">
            <a:extLst>
              <a:ext uri="{FF2B5EF4-FFF2-40B4-BE49-F238E27FC236}">
                <a16:creationId xmlns:a16="http://schemas.microsoft.com/office/drawing/2014/main" id="{61BC305D-B49A-CCEB-FFBD-2084B35B700D}"/>
              </a:ext>
            </a:extLst>
          </p:cNvPr>
          <p:cNvSpPr/>
          <p:nvPr/>
        </p:nvSpPr>
        <p:spPr>
          <a:xfrm rot="10800000">
            <a:off x="3159456" y="2526414"/>
            <a:ext cx="2715904" cy="3059074"/>
          </a:xfrm>
          <a:prstGeom prst="flowChartOffpageConnector">
            <a:avLst/>
          </a:prstGeom>
          <a:solidFill>
            <a:srgbClr val="83C05A">
              <a:alpha val="70000"/>
            </a:srgbClr>
          </a:solidFill>
          <a:ln>
            <a:noFill/>
          </a:ln>
          <a:effectLst>
            <a:outerShdw blurRad="50800" dist="38100" dir="2700000" algn="tl" rotWithShape="0">
              <a:prstClr val="black">
                <a:alpha val="40000"/>
              </a:prstClr>
            </a:outerShdw>
          </a:effectLst>
          <a:scene3d>
            <a:camera prst="orthographicFront"/>
            <a:lightRig rig="threePt" dir="t"/>
          </a:scene3d>
          <a:sp3d>
            <a:bevelT/>
            <a:bevelB/>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Flowchart: Off-page Connector 13">
            <a:extLst>
              <a:ext uri="{FF2B5EF4-FFF2-40B4-BE49-F238E27FC236}">
                <a16:creationId xmlns:a16="http://schemas.microsoft.com/office/drawing/2014/main" id="{94C700B0-C100-0FAE-7947-D7298D8CA0F0}"/>
              </a:ext>
            </a:extLst>
          </p:cNvPr>
          <p:cNvSpPr/>
          <p:nvPr/>
        </p:nvSpPr>
        <p:spPr>
          <a:xfrm rot="10800000">
            <a:off x="6413416" y="2526416"/>
            <a:ext cx="2771982" cy="3059073"/>
          </a:xfrm>
          <a:prstGeom prst="flowChartOffpageConnector">
            <a:avLst/>
          </a:prstGeom>
          <a:solidFill>
            <a:srgbClr val="2DACE3">
              <a:alpha val="70000"/>
            </a:srgbClr>
          </a:solidFill>
          <a:ln>
            <a:noFill/>
          </a:ln>
          <a:effectLst>
            <a:outerShdw blurRad="50800" dist="38100" dir="2700000" algn="tl" rotWithShape="0">
              <a:prstClr val="black">
                <a:alpha val="40000"/>
              </a:prstClr>
            </a:outerShdw>
          </a:effectLst>
          <a:scene3d>
            <a:camera prst="orthographicFront"/>
            <a:lightRig rig="threePt" dir="t"/>
          </a:scene3d>
          <a:sp3d>
            <a:bevelT/>
            <a:bevelB/>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09875A3F-06D0-8F73-3D9C-A6D4A6CE60AD}"/>
              </a:ext>
            </a:extLst>
          </p:cNvPr>
          <p:cNvSpPr txBox="1"/>
          <p:nvPr/>
        </p:nvSpPr>
        <p:spPr>
          <a:xfrm>
            <a:off x="3545955" y="3308481"/>
            <a:ext cx="2156345" cy="1200329"/>
          </a:xfrm>
          <a:prstGeom prst="rect">
            <a:avLst/>
          </a:prstGeom>
          <a:noFill/>
        </p:spPr>
        <p:txBody>
          <a:bodyPr wrap="square" rtlCol="0">
            <a:spAutoFit/>
          </a:bodyPr>
          <a:lstStyle/>
          <a:p>
            <a:pPr algn="ctr"/>
            <a:r>
              <a:rPr lang="en-US" sz="2400" b="1" dirty="0">
                <a:solidFill>
                  <a:schemeClr val="bg1">
                    <a:lumMod val="95000"/>
                  </a:schemeClr>
                </a:solidFill>
              </a:rPr>
              <a:t>Foco </a:t>
            </a:r>
            <a:r>
              <a:rPr lang="en-US" sz="2400" b="1" dirty="0" err="1">
                <a:solidFill>
                  <a:schemeClr val="bg1">
                    <a:lumMod val="95000"/>
                  </a:schemeClr>
                </a:solidFill>
              </a:rPr>
              <a:t>na</a:t>
            </a:r>
            <a:r>
              <a:rPr lang="en-US" sz="2400" b="1" dirty="0">
                <a:solidFill>
                  <a:schemeClr val="bg1">
                    <a:lumMod val="95000"/>
                  </a:schemeClr>
                </a:solidFill>
              </a:rPr>
              <a:t> QAI</a:t>
            </a:r>
          </a:p>
          <a:p>
            <a:pPr algn="ctr"/>
            <a:r>
              <a:rPr lang="en-US" sz="2400" b="1" dirty="0">
                <a:solidFill>
                  <a:schemeClr val="bg1">
                    <a:lumMod val="95000"/>
                  </a:schemeClr>
                </a:solidFill>
              </a:rPr>
              <a:t>Conferências </a:t>
            </a:r>
            <a:r>
              <a:rPr lang="en-US" sz="2400" b="1" dirty="0" err="1">
                <a:solidFill>
                  <a:schemeClr val="bg1">
                    <a:lumMod val="95000"/>
                  </a:schemeClr>
                </a:solidFill>
              </a:rPr>
              <a:t>Sessões</a:t>
            </a:r>
            <a:endParaRPr lang="en-US" sz="2400" b="1" dirty="0">
              <a:solidFill>
                <a:schemeClr val="bg1">
                  <a:lumMod val="95000"/>
                </a:schemeClr>
              </a:solidFill>
            </a:endParaRPr>
          </a:p>
        </p:txBody>
      </p:sp>
      <p:sp>
        <p:nvSpPr>
          <p:cNvPr id="2" name="TextBox 1">
            <a:extLst>
              <a:ext uri="{FF2B5EF4-FFF2-40B4-BE49-F238E27FC236}">
                <a16:creationId xmlns:a16="http://schemas.microsoft.com/office/drawing/2014/main" id="{9DBB44F3-3613-E2FB-1541-E64692BDA772}"/>
              </a:ext>
            </a:extLst>
          </p:cNvPr>
          <p:cNvSpPr txBox="1"/>
          <p:nvPr/>
        </p:nvSpPr>
        <p:spPr>
          <a:xfrm>
            <a:off x="6413416" y="3234792"/>
            <a:ext cx="2771982" cy="1200329"/>
          </a:xfrm>
          <a:prstGeom prst="rect">
            <a:avLst/>
          </a:prstGeom>
          <a:noFill/>
        </p:spPr>
        <p:txBody>
          <a:bodyPr wrap="square" rtlCol="0">
            <a:spAutoFit/>
          </a:bodyPr>
          <a:lstStyle/>
          <a:p>
            <a:pPr algn="ctr"/>
            <a:r>
              <a:rPr lang="en-US" sz="2400" b="1" dirty="0">
                <a:solidFill>
                  <a:schemeClr val="bg1">
                    <a:lumMod val="95000"/>
                  </a:schemeClr>
                </a:solidFill>
              </a:rPr>
              <a:t>Presidential Design Challenge – QAI</a:t>
            </a:r>
          </a:p>
        </p:txBody>
      </p:sp>
      <p:pic>
        <p:nvPicPr>
          <p:cNvPr id="4" name="Graphic 3" descr="Meeting with solid fill">
            <a:extLst>
              <a:ext uri="{FF2B5EF4-FFF2-40B4-BE49-F238E27FC236}">
                <a16:creationId xmlns:a16="http://schemas.microsoft.com/office/drawing/2014/main" id="{E29B980B-DE18-3B4E-2658-3AEBB6F3F7E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106028" y="4589949"/>
            <a:ext cx="914400" cy="914400"/>
          </a:xfrm>
          <a:prstGeom prst="rect">
            <a:avLst/>
          </a:prstGeom>
        </p:spPr>
      </p:pic>
      <p:pic>
        <p:nvPicPr>
          <p:cNvPr id="7" name="Graphic 6" descr="Trophy with solid fill">
            <a:extLst>
              <a:ext uri="{FF2B5EF4-FFF2-40B4-BE49-F238E27FC236}">
                <a16:creationId xmlns:a16="http://schemas.microsoft.com/office/drawing/2014/main" id="{697EE8C6-A8F7-AEBB-4C91-1D3365CABEE3}"/>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7475733" y="4804452"/>
            <a:ext cx="647348" cy="647672"/>
          </a:xfrm>
          <a:prstGeom prst="rect">
            <a:avLst/>
          </a:prstGeom>
        </p:spPr>
      </p:pic>
      <p:sp>
        <p:nvSpPr>
          <p:cNvPr id="3" name="TextBox 9">
            <a:extLst>
              <a:ext uri="{FF2B5EF4-FFF2-40B4-BE49-F238E27FC236}">
                <a16:creationId xmlns:a16="http://schemas.microsoft.com/office/drawing/2014/main" id="{48FC580E-B974-52DC-3A28-50F8ED66FE00}"/>
              </a:ext>
            </a:extLst>
          </p:cNvPr>
          <p:cNvSpPr txBox="1"/>
          <p:nvPr/>
        </p:nvSpPr>
        <p:spPr>
          <a:xfrm>
            <a:off x="1060707" y="1608682"/>
            <a:ext cx="7919442" cy="584775"/>
          </a:xfrm>
          <a:prstGeom prst="rect">
            <a:avLst/>
          </a:prstGeom>
          <a:noFill/>
          <a:effectLst>
            <a:outerShdw blurRad="50800" dist="38100" dir="2700000" algn="tl" rotWithShape="0">
              <a:prstClr val="black">
                <a:alpha val="40000"/>
              </a:prstClr>
            </a:outerShdw>
          </a:effectLst>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3200" dirty="0" err="1">
                <a:solidFill>
                  <a:schemeClr val="bg1">
                    <a:lumMod val="95000"/>
                  </a:schemeClr>
                </a:solidFill>
                <a:latin typeface="Aptos Black" panose="020B0004020202020204" pitchFamily="34" charset="0"/>
              </a:rPr>
              <a:t>Colaboração</a:t>
            </a:r>
            <a:endParaRPr lang="en-US" sz="3200" dirty="0">
              <a:solidFill>
                <a:schemeClr val="bg1">
                  <a:lumMod val="95000"/>
                </a:schemeClr>
              </a:solidFill>
              <a:latin typeface="Aptos Black" panose="020B0004020202020204" pitchFamily="34" charset="0"/>
            </a:endParaRPr>
          </a:p>
        </p:txBody>
      </p:sp>
      <p:sp>
        <p:nvSpPr>
          <p:cNvPr id="5" name="TextBox 4">
            <a:extLst>
              <a:ext uri="{FF2B5EF4-FFF2-40B4-BE49-F238E27FC236}">
                <a16:creationId xmlns:a16="http://schemas.microsoft.com/office/drawing/2014/main" id="{839264B5-F961-8898-5D93-F64F32357F2A}"/>
              </a:ext>
            </a:extLst>
          </p:cNvPr>
          <p:cNvSpPr txBox="1"/>
          <p:nvPr/>
        </p:nvSpPr>
        <p:spPr>
          <a:xfrm>
            <a:off x="468287" y="399671"/>
            <a:ext cx="7924800" cy="707886"/>
          </a:xfrm>
          <a:prstGeom prst="rect">
            <a:avLst/>
          </a:prstGeom>
          <a:noFill/>
          <a:effectLst>
            <a:outerShdw blurRad="50800" dist="38100" dir="2700000" algn="tl" rotWithShape="0">
              <a:prstClr val="black">
                <a:alpha val="40000"/>
              </a:prstClr>
            </a:outerShdw>
          </a:effectLst>
        </p:spPr>
        <p:txBody>
          <a:bodyPr wrap="square" rtlCol="0">
            <a:spAutoFit/>
          </a:bodyPr>
          <a:lstStyle/>
          <a:p>
            <a:r>
              <a:rPr lang="en-US" sz="4000" dirty="0" err="1">
                <a:solidFill>
                  <a:schemeClr val="bg1">
                    <a:lumMod val="95000"/>
                  </a:schemeClr>
                </a:solidFill>
                <a:latin typeface="Aptos Black" panose="020B0004020202020204" pitchFamily="34" charset="0"/>
              </a:rPr>
              <a:t>Iniciativas</a:t>
            </a:r>
            <a:r>
              <a:rPr lang="en-US" sz="4000" dirty="0">
                <a:solidFill>
                  <a:schemeClr val="bg1">
                    <a:lumMod val="95000"/>
                  </a:schemeClr>
                </a:solidFill>
                <a:latin typeface="Aptos Black" panose="020B0004020202020204" pitchFamily="34" charset="0"/>
              </a:rPr>
              <a:t> </a:t>
            </a:r>
            <a:r>
              <a:rPr lang="en-US" sz="4000" dirty="0" err="1">
                <a:solidFill>
                  <a:schemeClr val="bg1">
                    <a:lumMod val="95000"/>
                  </a:schemeClr>
                </a:solidFill>
                <a:latin typeface="Aptos Black" panose="020B0004020202020204" pitchFamily="34" charset="0"/>
              </a:rPr>
              <a:t>Presidenciais</a:t>
            </a:r>
            <a:endParaRPr lang="en-US" sz="4000" dirty="0">
              <a:solidFill>
                <a:schemeClr val="bg1">
                  <a:lumMod val="95000"/>
                </a:schemeClr>
              </a:solidFill>
              <a:latin typeface="Aptos Black" panose="020B0004020202020204" pitchFamily="34" charset="0"/>
            </a:endParaRPr>
          </a:p>
        </p:txBody>
      </p:sp>
      <p:sp>
        <p:nvSpPr>
          <p:cNvPr id="12" name="TextBox 11">
            <a:extLst>
              <a:ext uri="{FF2B5EF4-FFF2-40B4-BE49-F238E27FC236}">
                <a16:creationId xmlns:a16="http://schemas.microsoft.com/office/drawing/2014/main" id="{1B8EF6C5-E5B5-415E-819A-177D0F026908}"/>
              </a:ext>
            </a:extLst>
          </p:cNvPr>
          <p:cNvSpPr txBox="1"/>
          <p:nvPr/>
        </p:nvSpPr>
        <p:spPr>
          <a:xfrm>
            <a:off x="11397803" y="6447078"/>
            <a:ext cx="643943" cy="369332"/>
          </a:xfrm>
          <a:prstGeom prst="rect">
            <a:avLst/>
          </a:prstGeom>
          <a:noFill/>
        </p:spPr>
        <p:txBody>
          <a:bodyPr wrap="square" rtlCol="0">
            <a:spAutoFit/>
          </a:bodyPr>
          <a:lstStyle/>
          <a:p>
            <a:r>
              <a:rPr lang="en-US" b="1" dirty="0"/>
              <a:t>20</a:t>
            </a:r>
            <a:endParaRPr lang="en-IN" b="1" dirty="0"/>
          </a:p>
        </p:txBody>
      </p:sp>
    </p:spTree>
    <p:extLst>
      <p:ext uri="{BB962C8B-B14F-4D97-AF65-F5344CB8AC3E}">
        <p14:creationId xmlns:p14="http://schemas.microsoft.com/office/powerpoint/2010/main" val="19021646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AE8DE2-C880-7054-69B4-778F1A8F3B4F}"/>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DDE4265-5C3A-6711-6C1E-0F203519DA9B}"/>
              </a:ext>
            </a:extLst>
          </p:cNvPr>
          <p:cNvPicPr>
            <a:picLocks noGrp="1" noRot="1" noChangeAspect="1" noMove="1" noResize="1" noEditPoints="1" noAdjustHandles="1" noChangeArrowheads="1" noChangeShapeType="1" noCrop="1"/>
          </p:cNvPicPr>
          <p:nvPr/>
        </p:nvPicPr>
        <p:blipFill>
          <a:blip r:embed="rId3">
            <a:alphaModFix/>
            <a:extLst>
              <a:ext uri="{28A0092B-C50C-407E-A947-70E740481C1C}">
                <a14:useLocalDpi xmlns:a14="http://schemas.microsoft.com/office/drawing/2010/main" val="0"/>
              </a:ext>
            </a:extLst>
          </a:blip>
          <a:srcRect t="11560" b="11560"/>
          <a:stretch/>
        </p:blipFill>
        <p:spPr>
          <a:xfrm>
            <a:off x="0" y="0"/>
            <a:ext cx="12192000" cy="7022891"/>
          </a:xfrm>
          <a:prstGeom prst="rect">
            <a:avLst/>
          </a:prstGeom>
        </p:spPr>
      </p:pic>
      <p:pic>
        <p:nvPicPr>
          <p:cNvPr id="11" name="Picture 10" descr="A blue hexagon with blue text&#10;&#10;AI-generated content may be incorrect.">
            <a:extLst>
              <a:ext uri="{FF2B5EF4-FFF2-40B4-BE49-F238E27FC236}">
                <a16:creationId xmlns:a16="http://schemas.microsoft.com/office/drawing/2014/main" id="{EA17A2AC-5759-E141-3258-340BAE1B66F6}"/>
              </a:ext>
            </a:extLst>
          </p:cNvPr>
          <p:cNvPicPr>
            <a:picLocks noChangeAspect="1"/>
          </p:cNvPicPr>
          <p:nvPr/>
        </p:nvPicPr>
        <p:blipFill>
          <a:blip r:embed="rId4">
            <a:alphaModFix/>
            <a:extLst>
              <a:ext uri="{28A0092B-C50C-407E-A947-70E740481C1C}">
                <a14:useLocalDpi xmlns:a14="http://schemas.microsoft.com/office/drawing/2010/main" val="0"/>
              </a:ext>
            </a:extLst>
          </a:blip>
          <a:stretch>
            <a:fillRect/>
          </a:stretch>
        </p:blipFill>
        <p:spPr>
          <a:xfrm>
            <a:off x="10858052" y="6031507"/>
            <a:ext cx="993888" cy="687889"/>
          </a:xfrm>
          <a:prstGeom prst="rect">
            <a:avLst/>
          </a:prstGeom>
        </p:spPr>
      </p:pic>
      <p:pic>
        <p:nvPicPr>
          <p:cNvPr id="3" name="Picture 2" descr="A group of people posing for a picture in front of a waterfall&#10;&#10;AI-generated content may be incorrect.">
            <a:extLst>
              <a:ext uri="{FF2B5EF4-FFF2-40B4-BE49-F238E27FC236}">
                <a16:creationId xmlns:a16="http://schemas.microsoft.com/office/drawing/2014/main" id="{9E146C46-3792-6AF3-6EEF-F375B8F9BF58}"/>
              </a:ext>
            </a:extLst>
          </p:cNvPr>
          <p:cNvPicPr>
            <a:picLocks noChangeAspect="1"/>
          </p:cNvPicPr>
          <p:nvPr/>
        </p:nvPicPr>
        <p:blipFill>
          <a:blip r:embed="rId5">
            <a:extLst>
              <a:ext uri="{28A0092B-C50C-407E-A947-70E740481C1C}">
                <a14:useLocalDpi xmlns:a14="http://schemas.microsoft.com/office/drawing/2010/main" val="0"/>
              </a:ext>
            </a:extLst>
          </a:blip>
          <a:srcRect l="10566" t="-2925" r="19837" b="2925"/>
          <a:stretch/>
        </p:blipFill>
        <p:spPr>
          <a:xfrm>
            <a:off x="0" y="111610"/>
            <a:ext cx="6156960" cy="6634780"/>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6" name="TextBox 5">
            <a:extLst>
              <a:ext uri="{FF2B5EF4-FFF2-40B4-BE49-F238E27FC236}">
                <a16:creationId xmlns:a16="http://schemas.microsoft.com/office/drawing/2014/main" id="{E30DB791-CEF2-8031-FDD6-EADF11C9234C}"/>
              </a:ext>
            </a:extLst>
          </p:cNvPr>
          <p:cNvSpPr txBox="1"/>
          <p:nvPr/>
        </p:nvSpPr>
        <p:spPr>
          <a:xfrm>
            <a:off x="3151281" y="251071"/>
            <a:ext cx="2944719" cy="379930"/>
          </a:xfrm>
          <a:prstGeom prst="rect">
            <a:avLst/>
          </a:prstGeom>
          <a:solidFill>
            <a:schemeClr val="bg1"/>
          </a:solidFill>
        </p:spPr>
        <p:txBody>
          <a:bodyPr wrap="square" rtlCol="0">
            <a:spAutoFit/>
          </a:bodyPr>
          <a:lstStyle/>
          <a:p>
            <a:r>
              <a:rPr lang="en-US" dirty="0" err="1"/>
              <a:t>Skogafoss</a:t>
            </a:r>
            <a:r>
              <a:rPr lang="en-US" dirty="0"/>
              <a:t>, </a:t>
            </a:r>
            <a:r>
              <a:rPr lang="en-US" dirty="0" err="1"/>
              <a:t>Skogar</a:t>
            </a:r>
            <a:r>
              <a:rPr lang="en-US" dirty="0"/>
              <a:t>, Iceland</a:t>
            </a:r>
          </a:p>
        </p:txBody>
      </p:sp>
      <p:sp>
        <p:nvSpPr>
          <p:cNvPr id="2" name="TextBox 1">
            <a:extLst>
              <a:ext uri="{FF2B5EF4-FFF2-40B4-BE49-F238E27FC236}">
                <a16:creationId xmlns:a16="http://schemas.microsoft.com/office/drawing/2014/main" id="{0B06E0C7-8519-2B3E-BBB0-775F3AB69CFB}"/>
              </a:ext>
            </a:extLst>
          </p:cNvPr>
          <p:cNvSpPr txBox="1"/>
          <p:nvPr/>
        </p:nvSpPr>
        <p:spPr>
          <a:xfrm>
            <a:off x="6470727" y="1398559"/>
            <a:ext cx="5596582" cy="4225772"/>
          </a:xfrm>
          <a:prstGeom prst="rect">
            <a:avLst/>
          </a:prstGeom>
          <a:noFill/>
        </p:spPr>
        <p:txBody>
          <a:bodyPr wrap="square" rtlCol="0">
            <a:spAutoFit/>
          </a:bodyPr>
          <a:lstStyle/>
          <a:p>
            <a:pPr>
              <a:lnSpc>
                <a:spcPct val="107000"/>
              </a:lnSpc>
              <a:spcAft>
                <a:spcPts val="800"/>
              </a:spcAft>
            </a:pPr>
            <a:r>
              <a:rPr lang="pt-PT" sz="2800" b="1" dirty="0">
                <a:solidFill>
                  <a:schemeClr val="bg1"/>
                </a:solidFill>
              </a:rPr>
              <a:t>Chegou o momento de fazermos mais uma “boa ação”. É tempo de priorizar a experiência humana no ambiente construído, garantindo que cada espaço que criamos cumpre o seu propósito mais importante: proteger e cuidar aqueles que nele vivem e trabalham.</a:t>
            </a:r>
            <a:endParaRPr lang="en-US" sz="2800" b="1" i="1"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E5B77723-FD54-4EBD-87ED-95EBE6CEBA5B}"/>
              </a:ext>
            </a:extLst>
          </p:cNvPr>
          <p:cNvSpPr txBox="1"/>
          <p:nvPr/>
        </p:nvSpPr>
        <p:spPr>
          <a:xfrm>
            <a:off x="218941" y="374690"/>
            <a:ext cx="643943" cy="369332"/>
          </a:xfrm>
          <a:prstGeom prst="rect">
            <a:avLst/>
          </a:prstGeom>
          <a:noFill/>
        </p:spPr>
        <p:txBody>
          <a:bodyPr wrap="square" rtlCol="0">
            <a:spAutoFit/>
          </a:bodyPr>
          <a:lstStyle/>
          <a:p>
            <a:r>
              <a:rPr lang="en-US" b="1" dirty="0"/>
              <a:t>21</a:t>
            </a:r>
            <a:endParaRPr lang="en-IN" b="1" dirty="0"/>
          </a:p>
        </p:txBody>
      </p:sp>
    </p:spTree>
    <p:extLst>
      <p:ext uri="{BB962C8B-B14F-4D97-AF65-F5344CB8AC3E}">
        <p14:creationId xmlns:p14="http://schemas.microsoft.com/office/powerpoint/2010/main" val="340438880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16696A-85FB-6740-A208-E3AFE3016C0A}"/>
            </a:ext>
          </a:extLst>
        </p:cNvPr>
        <p:cNvGrpSpPr/>
        <p:nvPr/>
      </p:nvGrpSpPr>
      <p:grpSpPr>
        <a:xfrm>
          <a:off x="0" y="0"/>
          <a:ext cx="0" cy="0"/>
          <a:chOff x="0" y="0"/>
          <a:chExt cx="0" cy="0"/>
        </a:xfrm>
      </p:grpSpPr>
      <p:pic>
        <p:nvPicPr>
          <p:cNvPr id="3" name="Picture 2" descr="A cactus in a desert&#10;&#10;AI-generated content may be incorrect.">
            <a:extLst>
              <a:ext uri="{FF2B5EF4-FFF2-40B4-BE49-F238E27FC236}">
                <a16:creationId xmlns:a16="http://schemas.microsoft.com/office/drawing/2014/main" id="{CD4ED1D5-05E3-675B-9C22-CEEB5902E748}"/>
              </a:ext>
            </a:extLst>
          </p:cNvPr>
          <p:cNvPicPr/>
          <p:nvPr/>
        </p:nvPicPr>
        <p:blipFill>
          <a:blip r:embed="rId2">
            <a:alphaModFix amt="35000"/>
            <a:extLst>
              <a:ext uri="{28A0092B-C50C-407E-A947-70E740481C1C}">
                <a14:useLocalDpi xmlns:a14="http://schemas.microsoft.com/office/drawing/2010/main" val="0"/>
              </a:ext>
            </a:extLst>
          </a:blip>
          <a:srcRect t="9206" r="20775" b="13990"/>
          <a:stretch/>
        </p:blipFill>
        <p:spPr>
          <a:xfrm>
            <a:off x="4364477" y="-164891"/>
            <a:ext cx="7827523" cy="7022891"/>
          </a:xfrm>
          <a:prstGeom prst="rect">
            <a:avLst/>
          </a:prstGeom>
        </p:spPr>
      </p:pic>
      <p:pic>
        <p:nvPicPr>
          <p:cNvPr id="4" name="Picture 3">
            <a:extLst>
              <a:ext uri="{FF2B5EF4-FFF2-40B4-BE49-F238E27FC236}">
                <a16:creationId xmlns:a16="http://schemas.microsoft.com/office/drawing/2014/main" id="{ECB15216-61A0-469A-0CAF-A8C37E1B4C07}"/>
              </a:ext>
            </a:extLst>
          </p:cNvPr>
          <p:cNvPicPr>
            <a:picLocks noChangeAspect="1"/>
          </p:cNvPicPr>
          <p:nvPr/>
        </p:nvPicPr>
        <p:blipFill>
          <a:blip r:embed="rId3"/>
          <a:stretch>
            <a:fillRect/>
          </a:stretch>
        </p:blipFill>
        <p:spPr>
          <a:xfrm>
            <a:off x="-114793" y="-30030"/>
            <a:ext cx="6131517" cy="6858000"/>
          </a:xfrm>
          <a:prstGeom prst="rect">
            <a:avLst/>
          </a:prstGeom>
        </p:spPr>
      </p:pic>
      <p:pic>
        <p:nvPicPr>
          <p:cNvPr id="5" name="Picture 4">
            <a:extLst>
              <a:ext uri="{FF2B5EF4-FFF2-40B4-BE49-F238E27FC236}">
                <a16:creationId xmlns:a16="http://schemas.microsoft.com/office/drawing/2014/main" id="{553EA169-63E6-5A1A-5262-F75B843A8A9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26725" y="807396"/>
            <a:ext cx="1817984" cy="1258262"/>
          </a:xfrm>
          <a:prstGeom prst="rect">
            <a:avLst/>
          </a:prstGeom>
        </p:spPr>
      </p:pic>
      <p:sp>
        <p:nvSpPr>
          <p:cNvPr id="2" name="TextBox 1">
            <a:extLst>
              <a:ext uri="{FF2B5EF4-FFF2-40B4-BE49-F238E27FC236}">
                <a16:creationId xmlns:a16="http://schemas.microsoft.com/office/drawing/2014/main" id="{648088FD-0975-BD23-E8C5-562898D8E5DA}"/>
              </a:ext>
            </a:extLst>
          </p:cNvPr>
          <p:cNvSpPr txBox="1"/>
          <p:nvPr/>
        </p:nvSpPr>
        <p:spPr>
          <a:xfrm>
            <a:off x="7303805" y="2706324"/>
            <a:ext cx="4055806" cy="707886"/>
          </a:xfrm>
          <a:prstGeom prst="rect">
            <a:avLst/>
          </a:prstGeom>
          <a:noFill/>
        </p:spPr>
        <p:txBody>
          <a:bodyPr wrap="square" rtlCol="0">
            <a:spAutoFit/>
          </a:bodyPr>
          <a:lstStyle/>
          <a:p>
            <a:pPr algn="ctr"/>
            <a:r>
              <a:rPr lang="en-US" sz="4000" dirty="0" err="1">
                <a:solidFill>
                  <a:schemeClr val="tx1">
                    <a:lumMod val="95000"/>
                    <a:lumOff val="5000"/>
                  </a:schemeClr>
                </a:solidFill>
                <a:latin typeface="Aptos Black" panose="020B0004020202020204" pitchFamily="34" charset="0"/>
              </a:rPr>
              <a:t>Obrigado</a:t>
            </a:r>
            <a:r>
              <a:rPr lang="en-US" sz="4000" dirty="0">
                <a:solidFill>
                  <a:schemeClr val="tx1">
                    <a:lumMod val="95000"/>
                    <a:lumOff val="5000"/>
                  </a:schemeClr>
                </a:solidFill>
                <a:latin typeface="Aptos Black" panose="020B0004020202020204" pitchFamily="34" charset="0"/>
              </a:rPr>
              <a:t>! </a:t>
            </a:r>
          </a:p>
        </p:txBody>
      </p:sp>
      <p:sp>
        <p:nvSpPr>
          <p:cNvPr id="8" name="TextBox 7">
            <a:extLst>
              <a:ext uri="{FF2B5EF4-FFF2-40B4-BE49-F238E27FC236}">
                <a16:creationId xmlns:a16="http://schemas.microsoft.com/office/drawing/2014/main" id="{53284B4D-6E26-E126-F8BF-F37338000298}"/>
              </a:ext>
            </a:extLst>
          </p:cNvPr>
          <p:cNvSpPr txBox="1"/>
          <p:nvPr/>
        </p:nvSpPr>
        <p:spPr>
          <a:xfrm>
            <a:off x="6955617" y="4054876"/>
            <a:ext cx="4752182" cy="1077218"/>
          </a:xfrm>
          <a:prstGeom prst="rect">
            <a:avLst/>
          </a:prstGeom>
          <a:noFill/>
        </p:spPr>
        <p:txBody>
          <a:bodyPr wrap="square" rtlCol="0">
            <a:spAutoFit/>
          </a:bodyPr>
          <a:lstStyle/>
          <a:p>
            <a:pPr algn="ctr"/>
            <a:r>
              <a:rPr lang="en-US" sz="3200" b="1" dirty="0">
                <a:solidFill>
                  <a:schemeClr val="tx1">
                    <a:lumMod val="95000"/>
                    <a:lumOff val="5000"/>
                  </a:schemeClr>
                </a:solidFill>
              </a:rPr>
              <a:t>Consulta Recursos em:</a:t>
            </a:r>
            <a:r>
              <a:rPr lang="en-US" sz="3200" b="1" dirty="0">
                <a:solidFill>
                  <a:schemeClr val="tx1">
                    <a:lumMod val="65000"/>
                    <a:lumOff val="35000"/>
                  </a:schemeClr>
                </a:solidFill>
              </a:rPr>
              <a:t> </a:t>
            </a:r>
            <a:r>
              <a:rPr lang="en-US" sz="3200" b="1" dirty="0">
                <a:solidFill>
                  <a:srgbClr val="00549B"/>
                </a:solidFill>
              </a:rPr>
              <a:t>ashrae.org/president</a:t>
            </a:r>
            <a:endParaRPr lang="en-US" sz="3200" b="1" dirty="0">
              <a:solidFill>
                <a:schemeClr val="tx1">
                  <a:lumMod val="95000"/>
                  <a:lumOff val="5000"/>
                </a:schemeClr>
              </a:solidFill>
            </a:endParaRPr>
          </a:p>
        </p:txBody>
      </p:sp>
      <p:sp>
        <p:nvSpPr>
          <p:cNvPr id="7" name="TextBox 6">
            <a:extLst>
              <a:ext uri="{FF2B5EF4-FFF2-40B4-BE49-F238E27FC236}">
                <a16:creationId xmlns:a16="http://schemas.microsoft.com/office/drawing/2014/main" id="{776D3A63-3C36-FBD0-E2C1-266D5F491F95}"/>
              </a:ext>
            </a:extLst>
          </p:cNvPr>
          <p:cNvSpPr txBox="1"/>
          <p:nvPr/>
        </p:nvSpPr>
        <p:spPr>
          <a:xfrm>
            <a:off x="1790316" y="6279639"/>
            <a:ext cx="4043555" cy="369332"/>
          </a:xfrm>
          <a:prstGeom prst="rect">
            <a:avLst/>
          </a:prstGeom>
          <a:solidFill>
            <a:schemeClr val="bg1"/>
          </a:solidFill>
        </p:spPr>
        <p:txBody>
          <a:bodyPr wrap="square" rtlCol="0">
            <a:spAutoFit/>
          </a:bodyPr>
          <a:lstStyle/>
          <a:p>
            <a:r>
              <a:rPr lang="en-US" dirty="0"/>
              <a:t>Cunningham Falls State Park, MD</a:t>
            </a:r>
          </a:p>
        </p:txBody>
      </p:sp>
      <p:sp>
        <p:nvSpPr>
          <p:cNvPr id="9" name="TextBox 8">
            <a:extLst>
              <a:ext uri="{FF2B5EF4-FFF2-40B4-BE49-F238E27FC236}">
                <a16:creationId xmlns:a16="http://schemas.microsoft.com/office/drawing/2014/main" id="{145512F6-FE49-4B31-9F20-F96C08E87CA4}"/>
              </a:ext>
            </a:extLst>
          </p:cNvPr>
          <p:cNvSpPr txBox="1"/>
          <p:nvPr/>
        </p:nvSpPr>
        <p:spPr>
          <a:xfrm>
            <a:off x="11397803" y="6447078"/>
            <a:ext cx="643943" cy="369332"/>
          </a:xfrm>
          <a:prstGeom prst="rect">
            <a:avLst/>
          </a:prstGeom>
          <a:noFill/>
        </p:spPr>
        <p:txBody>
          <a:bodyPr wrap="square" rtlCol="0">
            <a:spAutoFit/>
          </a:bodyPr>
          <a:lstStyle/>
          <a:p>
            <a:r>
              <a:rPr lang="en-US" b="1" dirty="0"/>
              <a:t>22</a:t>
            </a:r>
            <a:endParaRPr lang="en-IN" b="1" dirty="0"/>
          </a:p>
        </p:txBody>
      </p:sp>
    </p:spTree>
    <p:extLst>
      <p:ext uri="{BB962C8B-B14F-4D97-AF65-F5344CB8AC3E}">
        <p14:creationId xmlns:p14="http://schemas.microsoft.com/office/powerpoint/2010/main" val="59537646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28558</TotalTime>
  <Words>5889</Words>
  <Application>Microsoft Office PowerPoint</Application>
  <PresentationFormat>Widescreen</PresentationFormat>
  <Paragraphs>175</Paragraphs>
  <Slides>22</Slides>
  <Notes>21</Notes>
  <HiddenSlides>0</HiddenSlides>
  <MMClips>1</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22</vt:i4>
      </vt:variant>
    </vt:vector>
  </HeadingPairs>
  <TitlesOfParts>
    <vt:vector size="34" baseType="lpstr">
      <vt:lpstr>Aptos</vt:lpstr>
      <vt:lpstr>Aptos Black</vt:lpstr>
      <vt:lpstr>Aptos Display</vt:lpstr>
      <vt:lpstr>Aptos ExtraBold</vt:lpstr>
      <vt:lpstr>Arial</vt:lpstr>
      <vt:lpstr>Arial Narrow</vt:lpstr>
      <vt:lpstr>Calibri</vt:lpstr>
      <vt:lpstr>Courier New</vt:lpstr>
      <vt:lpstr>PT Sans Narrow</vt:lpstr>
      <vt:lpstr>Symbol</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 maioria dos aparelhos de ar condicionado controla apenas a temperatura, desempenhando um papel deficiente na desumidificação. Como resultado, consomem energia em excesso e arrefecem demasiado os espaços.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ASHRAE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Wilson, Anne</dc:creator>
  <cp:lastModifiedBy>Ashish Rakheja</cp:lastModifiedBy>
  <cp:revision>256</cp:revision>
  <dcterms:created xsi:type="dcterms:W3CDTF">2025-02-26T16:15:58Z</dcterms:created>
  <dcterms:modified xsi:type="dcterms:W3CDTF">2025-09-24T06:35:02Z</dcterms:modified>
</cp:coreProperties>
</file>