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77" r:id="rId2"/>
    <p:sldId id="261" r:id="rId3"/>
    <p:sldId id="275" r:id="rId4"/>
    <p:sldId id="262" r:id="rId5"/>
    <p:sldId id="276" r:id="rId6"/>
    <p:sldId id="268" r:id="rId7"/>
    <p:sldId id="263" r:id="rId8"/>
    <p:sldId id="264" r:id="rId9"/>
    <p:sldId id="256" r:id="rId10"/>
    <p:sldId id="257" r:id="rId11"/>
    <p:sldId id="283" r:id="rId12"/>
    <p:sldId id="282" r:id="rId13"/>
    <p:sldId id="260" r:id="rId14"/>
    <p:sldId id="258" r:id="rId15"/>
    <p:sldId id="259" r:id="rId16"/>
    <p:sldId id="265" r:id="rId17"/>
    <p:sldId id="269" r:id="rId18"/>
    <p:sldId id="281" r:id="rId19"/>
    <p:sldId id="279" r:id="rId20"/>
    <p:sldId id="280" r:id="rId21"/>
    <p:sldId id="272" r:id="rId22"/>
    <p:sldId id="278"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99"/>
    <a:srgbClr val="FFFFCC"/>
    <a:srgbClr val="6699FF"/>
    <a:srgbClr val="00549B"/>
    <a:srgbClr val="006EB6"/>
    <a:srgbClr val="02559B"/>
    <a:srgbClr val="0086D1"/>
    <a:srgbClr val="2AACE3"/>
    <a:srgbClr val="83C05A"/>
    <a:srgbClr val="2DACE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97" autoAdjust="0"/>
    <p:restoredTop sz="62465" autoAdjust="0"/>
  </p:normalViewPr>
  <p:slideViewPr>
    <p:cSldViewPr snapToGrid="0">
      <p:cViewPr varScale="1">
        <p:scale>
          <a:sx n="40" d="100"/>
          <a:sy n="40" d="100"/>
        </p:scale>
        <p:origin x="1644" y="36"/>
      </p:cViewPr>
      <p:guideLst/>
    </p:cSldViewPr>
  </p:slideViewPr>
  <p:notesTextViewPr>
    <p:cViewPr>
      <p:scale>
        <a:sx n="3" d="2"/>
        <a:sy n="3" d="2"/>
      </p:scale>
      <p:origin x="0" y="-424"/>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5610FF-2060-4945-B82E-619140D5CCFF}" type="datetimeFigureOut">
              <a:rPr lang="en-US" smtClean="0"/>
              <a:t>6/12/2025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30FFFC-F11F-45F5-B9F6-C18DF1C80D49}" type="slidenum">
              <a:rPr lang="en-US" smtClean="0"/>
              <a:t>‹#›</a:t>
            </a:fld>
            <a:endParaRPr lang="en-US"/>
          </a:p>
        </p:txBody>
      </p:sp>
    </p:spTree>
    <p:extLst>
      <p:ext uri="{BB962C8B-B14F-4D97-AF65-F5344CB8AC3E}">
        <p14:creationId xmlns:p14="http://schemas.microsoft.com/office/powerpoint/2010/main" val="1711008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1</a:t>
            </a:fld>
            <a:endParaRPr lang="en-US"/>
          </a:p>
        </p:txBody>
      </p:sp>
    </p:spTree>
    <p:extLst>
      <p:ext uri="{BB962C8B-B14F-4D97-AF65-F5344CB8AC3E}">
        <p14:creationId xmlns:p14="http://schemas.microsoft.com/office/powerpoint/2010/main" val="18824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I have always had a love for the outdoors. I would say, a real avid outdoor enthusiast. As a boy, I spent long summer days with my friends exploring the woods near our homes, building tree forts and primitive shelters using scrap lumber, logs, and tree branches. We had all kinds of adventures. I guess you could say that my interaction with the built environment started very early. Though I must admit, my structures would not have passed code. They were from the “perilous” movement in architecture, and I fell out of a few trees. At least my early structures were net-zero energy. Clearly, I was ahead of my time.</a:t>
            </a:r>
          </a:p>
          <a:p>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2</a:t>
            </a:fld>
            <a:endParaRPr lang="en-US"/>
          </a:p>
        </p:txBody>
      </p:sp>
    </p:spTree>
    <p:extLst>
      <p:ext uri="{BB962C8B-B14F-4D97-AF65-F5344CB8AC3E}">
        <p14:creationId xmlns:p14="http://schemas.microsoft.com/office/powerpoint/2010/main" val="40160337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When I became a father, it was important to me that my sons, Alex, and Colin, experienced the outdoors and the values of scouting. As their troop leader from Tiger Scouts through their Eagle rank, we spent countless hours in the woods, camping in canvas tents, creating unforgettable adventures together.</a:t>
            </a:r>
          </a:p>
          <a:p>
            <a:pPr marL="0" marR="0">
              <a:lnSpc>
                <a:spcPct val="107000"/>
              </a:lnSpc>
              <a:spcAft>
                <a:spcPts val="800"/>
              </a:spcAft>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Scouting is an outdoor activity and as the scouts get older and more capable, they are taught various survival skills so that they can protect themselves and assist others in times of danger. One of the first skills taught in the wilderness survival merit badge is constructing an emergency shelter. </a:t>
            </a:r>
          </a:p>
        </p:txBody>
      </p:sp>
      <p:sp>
        <p:nvSpPr>
          <p:cNvPr id="4" name="Slide Number Placeholder 3"/>
          <p:cNvSpPr>
            <a:spLocks noGrp="1"/>
          </p:cNvSpPr>
          <p:nvPr>
            <p:ph type="sldNum" sz="quarter" idx="5"/>
          </p:nvPr>
        </p:nvSpPr>
        <p:spPr/>
        <p:txBody>
          <a:bodyPr/>
          <a:lstStyle/>
          <a:p>
            <a:fld id="{6530FFFC-F11F-45F5-B9F6-C18DF1C80D49}" type="slidenum">
              <a:rPr lang="en-US" smtClean="0"/>
              <a:t>3</a:t>
            </a:fld>
            <a:endParaRPr lang="en-US"/>
          </a:p>
        </p:txBody>
      </p:sp>
    </p:spTree>
    <p:extLst>
      <p:ext uri="{BB962C8B-B14F-4D97-AF65-F5344CB8AC3E}">
        <p14:creationId xmlns:p14="http://schemas.microsoft.com/office/powerpoint/2010/main" val="25529894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Shelter is one of the most fundamental human needs, essential for survival, safety, and well-being. Throughout history, humans have sought shelter to protect themselves from the elements, including extreme weather, predators, and environmental hazards. In its simplest form, shelter provides physical protection, ensuring that individuals are shielded from rain, cold, heat, and wind. However, its significance extends beyond physical safety. It plays a vital role in providing emotional and psychological security, which fosters a sense of stability and comfort. </a:t>
            </a:r>
          </a:p>
          <a:p>
            <a:pPr marL="0" marR="0">
              <a:lnSpc>
                <a:spcPct val="107000"/>
              </a:lnSpc>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No matter where you are, whether you are in Los Angeles or Sri Lanka, having a safe, stable shelter provides more than protection, it offers a sense of belonging and permanence. It creates a space where individuals can rest and recover. A home, for example, is more than a physical structure – it becomes a place of personal identity, where people feel in control of their surroundings– a place that supports mental health and emotional stability. Without secure shelter, individuals are far more vulnerable to health issues, violence, and emotional distress, as seen in populations affected by homelessness or displacement.</a:t>
            </a:r>
          </a:p>
          <a:p>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4</a:t>
            </a:fld>
            <a:endParaRPr lang="en-US"/>
          </a:p>
        </p:txBody>
      </p:sp>
    </p:spTree>
    <p:extLst>
      <p:ext uri="{BB962C8B-B14F-4D97-AF65-F5344CB8AC3E}">
        <p14:creationId xmlns:p14="http://schemas.microsoft.com/office/powerpoint/2010/main" val="12043479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A true shelter serves as the foundation of communities, enabling people to engage in daily activities like working, studying, and raising families. A society’s ability to provide adequate shelter is a direct reflection of its overall economic and social well-being. When housing is inadequate, whether overcrowded, unsafe, or unsanitary, it can not only threaten public health but also hinder social and economic progress.</a:t>
            </a:r>
          </a:p>
          <a:p>
            <a:pPr marL="0" marR="0">
              <a:lnSpc>
                <a:spcPct val="107000"/>
              </a:lnSpc>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Today, shelter is more than just a roof over one’s head. Shelter encompasses the hospitals we are born in, the homes where we find comfort, the schools where we learn, and the buildings we work in. A well-designed shelter prioritizes indoor environmental quality, ensuring good air quality, proper lighting, thermal comfort, acoustics, and access to safe water,  all essential for health and comfort. Providing safe, stable, and sustainable shelter is not just a basic human need, it is a fundamental pillar of societal advancement and long-term development.</a:t>
            </a:r>
          </a:p>
        </p:txBody>
      </p:sp>
      <p:sp>
        <p:nvSpPr>
          <p:cNvPr id="4" name="Slide Number Placeholder 3"/>
          <p:cNvSpPr>
            <a:spLocks noGrp="1"/>
          </p:cNvSpPr>
          <p:nvPr>
            <p:ph type="sldNum" sz="quarter" idx="5"/>
          </p:nvPr>
        </p:nvSpPr>
        <p:spPr/>
        <p:txBody>
          <a:bodyPr/>
          <a:lstStyle/>
          <a:p>
            <a:fld id="{6530FFFC-F11F-45F5-B9F6-C18DF1C80D49}" type="slidenum">
              <a:rPr lang="en-US" smtClean="0"/>
              <a:t>5</a:t>
            </a:fld>
            <a:endParaRPr lang="en-US"/>
          </a:p>
        </p:txBody>
      </p:sp>
    </p:spTree>
    <p:extLst>
      <p:ext uri="{BB962C8B-B14F-4D97-AF65-F5344CB8AC3E}">
        <p14:creationId xmlns:p14="http://schemas.microsoft.com/office/powerpoint/2010/main" val="1359931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The scout slogan is “do a good turn daily” meaning do acts of kindness every day that help humanity. The motto is “be prepared.”  In many ways, those two concepts remind me very much of what we do as ASHRAE members. Through advancing the arts and sciences of HVAC&amp;R, we work to serve humanity. And our vision is a healthy and sustainable built environment for all.</a:t>
            </a:r>
          </a:p>
          <a:p>
            <a:pPr marL="0" marR="0">
              <a:lnSpc>
                <a:spcPct val="107000"/>
              </a:lnSpc>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There is no doubt we have had much success:</a:t>
            </a:r>
          </a:p>
          <a:p>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6</a:t>
            </a:fld>
            <a:endParaRPr lang="en-US"/>
          </a:p>
        </p:txBody>
      </p:sp>
    </p:spTree>
    <p:extLst>
      <p:ext uri="{BB962C8B-B14F-4D97-AF65-F5344CB8AC3E}">
        <p14:creationId xmlns:p14="http://schemas.microsoft.com/office/powerpoint/2010/main" val="3349239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In the 1970s, during the oil embargo, ASHRAE was called upon to help reduce energy use in buildings, and we delivered. Over the 50-year history of ASHRAE Standard 90.1, the minimum energy efficiency requirement in buildings has improved by over 60% and equipment efficiencies have improved by 50% or more. Today, our design guidance enables the creation of practical and achievable net-zero energy buildings. </a:t>
            </a:r>
          </a:p>
          <a:p>
            <a:pPr marL="0" marR="0">
              <a:lnSpc>
                <a:spcPct val="107000"/>
              </a:lnSpc>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In the 1980’s, when researchers discovered the link between ozone depletion and harmful refrigerants, ASHRAE played a key role in identifying and transitioning away from ozone-depleting CFC and HCFC refrigerants so the atmosphere could heal.</a:t>
            </a:r>
          </a:p>
          <a:p>
            <a:pPr marL="0" marR="0">
              <a:lnSpc>
                <a:spcPct val="107000"/>
              </a:lnSpc>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In recent years, we acted swiftly during the COVID-19 pandemic to identify transmission pathways and to provide guidance for building operators to minimize the risk to occupants, saving many lives. Our decarbonization efforts over the last four years have moved the concept of reducing building life-cycle carbon emissions to the forefront of the industry paving the way for a net-zero carbon future.</a:t>
            </a:r>
          </a:p>
          <a:p>
            <a:pPr marL="0" marR="0">
              <a:lnSpc>
                <a:spcPct val="107000"/>
              </a:lnSpc>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But have we done enough to truly fulfill the promise of a healthy built environment? Have we truly created shelter in every sense of the word?</a:t>
            </a:r>
          </a:p>
          <a:p>
            <a:pPr>
              <a:buNone/>
            </a:pPr>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7</a:t>
            </a:fld>
            <a:endParaRPr lang="en-US"/>
          </a:p>
        </p:txBody>
      </p:sp>
    </p:spTree>
    <p:extLst>
      <p:ext uri="{BB962C8B-B14F-4D97-AF65-F5344CB8AC3E}">
        <p14:creationId xmlns:p14="http://schemas.microsoft.com/office/powerpoint/2010/main" val="37921222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Despite our great achievements as an industry, we continue to find buildings designed, built, and or operated in a way that compromises our health and wellbeing rather than protect, comfort, and help us realize our full potential. Our efforts to achieve high levels of energy efficiency in buildings have sometimes been the cause of unintended negative impacts on indoor environment quality. Sick building syndrome in the mid 1980’s is an example where a poor understanding of moisture control, ventilation, and the off gassing of volatile organic compounds in construction materials led to mold growth and consequently, sick occupants. Another example occurred in the late 1990s when outdoor air requirements were reduced following smoking bans. While the intent was to improve energy efficiency, some believe that these lower ventilation rates may have negatively contributed to the spread of infectious diseases like the flu or many years later theCOVID-19 pandemic.</a:t>
            </a:r>
          </a:p>
          <a:p>
            <a:pPr marL="0" marR="0">
              <a:lnSpc>
                <a:spcPct val="107000"/>
              </a:lnSpc>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Sometimes “doing a good turn” can have adverse effects or unintended consequences. However, engineering is about learning from our challenges, refining our approach, and finding a solution – and that is exactly what ASHRAE does well. Now that we have made significant progress in energy performance, it is time we turn our attention to IEQ with the same level of focus.</a:t>
            </a:r>
          </a:p>
          <a:p>
            <a:pPr marL="0" marR="0">
              <a:lnSpc>
                <a:spcPct val="107000"/>
              </a:lnSpc>
              <a:spcAft>
                <a:spcPts val="800"/>
              </a:spcAft>
              <a:buNone/>
            </a:pPr>
            <a:endParaRPr lang="en-US" sz="1800" b="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530FFFC-F11F-45F5-B9F6-C18DF1C80D49}" type="slidenum">
              <a:rPr lang="en-US" smtClean="0"/>
              <a:t>8</a:t>
            </a:fld>
            <a:endParaRPr lang="en-US"/>
          </a:p>
        </p:txBody>
      </p:sp>
    </p:spTree>
    <p:extLst>
      <p:ext uri="{BB962C8B-B14F-4D97-AF65-F5344CB8AC3E}">
        <p14:creationId xmlns:p14="http://schemas.microsoft.com/office/powerpoint/2010/main" val="40761948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Anyone who has taken a brisk hike in the woods or around the neighborhood on a cool fall morning can attest to the value of clean fresh air. It sharpens your focus and awareness, improves your mood, and enhances your physical performance. </a:t>
            </a:r>
          </a:p>
          <a:p>
            <a:pPr marL="0" marR="0">
              <a:lnSpc>
                <a:spcPct val="107000"/>
              </a:lnSpc>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Scouts are taught that when setting up a tent for the night, they always need to ensure the opening faces away from the fire to avoid smoke and allow proper ventilation to prevent condensation buildup. I never miss an opportunity to teach my scouts about ASHRAE Standard 62.2 and proper ventilation during our outings. Of course, that sometimes results in a few of the scouts rolling their eyes when I explain how the standard emphasizes proper intake location and ventilation rates for residential buildings. </a:t>
            </a:r>
          </a:p>
          <a:p>
            <a:pPr marL="0" marR="0">
              <a:lnSpc>
                <a:spcPct val="107000"/>
              </a:lnSpc>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Indoor air quality is no less important in buildings. Humans breathe approximately 15,000 liters of air per day. It is no surprise then that poor indoor air quality in buildings has far-reaching global health implications, affecting millions of people annually. The World Health Organization (WHO) estimates that 3.2 million deaths annually are attributable to indoor pollution including 237,000 deaths of children under five. Prolonged exposure to pollutants, allergens, and volatile organic compounds increases the risk of heart disease, stroke, lung cancer, and lower respiratory infections. Fine particles can penetrate deep into lung tissue, leading to chronic respiratory issues and reduced lung function, especially in children and the elderly. Poor indoor air quality is associated with increased anxiety, depression, and fatigue, potentially due to exposure to chemicals and reduced oxygen levels. In low- and middle-income countries, reliance on solid fuels for cooking and heating significantly increase exposure to harmful pollutants for women and children.</a:t>
            </a:r>
          </a:p>
        </p:txBody>
      </p:sp>
      <p:sp>
        <p:nvSpPr>
          <p:cNvPr id="4" name="Slide Number Placeholder 3"/>
          <p:cNvSpPr>
            <a:spLocks noGrp="1"/>
          </p:cNvSpPr>
          <p:nvPr>
            <p:ph type="sldNum" sz="quarter" idx="5"/>
          </p:nvPr>
        </p:nvSpPr>
        <p:spPr/>
        <p:txBody>
          <a:bodyPr/>
          <a:lstStyle/>
          <a:p>
            <a:fld id="{6530FFFC-F11F-45F5-B9F6-C18DF1C80D49}" type="slidenum">
              <a:rPr lang="en-US" smtClean="0"/>
              <a:t>9</a:t>
            </a:fld>
            <a:endParaRPr lang="en-US"/>
          </a:p>
        </p:txBody>
      </p:sp>
    </p:spTree>
    <p:extLst>
      <p:ext uri="{BB962C8B-B14F-4D97-AF65-F5344CB8AC3E}">
        <p14:creationId xmlns:p14="http://schemas.microsoft.com/office/powerpoint/2010/main" val="3411893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5000"/>
              </a:lnSpc>
              <a:spcAft>
                <a:spcPts val="800"/>
              </a:spcAf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Thermal comfort is an important factor whether you are choosing a sleeping bag for a cold fall night or considering how to optimize productivity of workers in an office building. We often think of thermal comfort in terms of what we see on the thermostat. However, ASHRAE guidance tells us many factors affect people's thermal perception. We can all think back to a “thermal comfort experience” such as when we were hot on a summer day and sought relief in a shaded grove of trees or experienced the cool while walking in an underground parking garage. Have you ever been walking on a trail and seen a snake or salamander warm itself on a rock or, you sat in the sunlight to warm up on a cool spring morning?   This is the power of radiant heat and why building performance is so important. Another example is when a light breeze on a hot and humid day provides just enough cooling to make us feel comfortable. This is the power of elevated air speeds. Our perception of thermal comfort changes even when we wear different clothes and do other activities. </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r>
              <a:rPr lang="en-US" sz="1800" kern="100" dirty="0">
                <a:effectLst/>
                <a:latin typeface="Aptos" panose="020B0004020202020204" pitchFamily="34" charset="0"/>
                <a:ea typeface="Aptos" panose="020B0004020202020204" pitchFamily="34" charset="0"/>
                <a:cs typeface="Times New Roman" panose="02020603050405020304" pitchFamily="18" charset="0"/>
              </a:rPr>
              <a:t>Though air temperature setpoints are in codes and easy to understand, they do not represent thermal comfort. During my presidential year, we will celebrate the 60th anniversary of ASHRAE Standard </a:t>
            </a:r>
            <a:r>
              <a:rPr lang="en-US" sz="1800" i="1" kern="100" dirty="0">
                <a:effectLst/>
                <a:latin typeface="Aptos" panose="020B0004020202020204" pitchFamily="34" charset="0"/>
                <a:ea typeface="Aptos" panose="020B0004020202020204" pitchFamily="34" charset="0"/>
                <a:cs typeface="Times New Roman" panose="02020603050405020304" pitchFamily="18" charset="0"/>
              </a:rPr>
              <a:t>55-Thermal Environmental Conditions for Human Occupancy</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 Research shows that when spaces comply with Standard 55, we reduce discomfort and create environments that enhance learning and productivity. A bonus byproduct of creating compliant spaces, first with architecture and then with enclosure design and interior systems, is preserving a comfortable environment while using the least amount of energy to maintain proper temperature and humidity levels.</a:t>
            </a:r>
          </a:p>
          <a:p>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10</a:t>
            </a:fld>
            <a:endParaRPr lang="en-US"/>
          </a:p>
        </p:txBody>
      </p:sp>
    </p:spTree>
    <p:extLst>
      <p:ext uri="{BB962C8B-B14F-4D97-AF65-F5344CB8AC3E}">
        <p14:creationId xmlns:p14="http://schemas.microsoft.com/office/powerpoint/2010/main" val="22500926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A0C4C2-10E1-4964-B78F-3D98946334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91C73C-E378-62EC-6AA4-03A5DD8FAA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E1AE59-1F0F-DF67-FCC8-F84908852E74}"/>
              </a:ext>
            </a:extLst>
          </p:cNvPr>
          <p:cNvSpPr>
            <a:spLocks noGrp="1"/>
          </p:cNvSpPr>
          <p:nvPr>
            <p:ph type="body" idx="1"/>
          </p:nvPr>
        </p:nvSpPr>
        <p:spPr/>
        <p:txBody>
          <a:bodyPr/>
          <a:lstStyle/>
          <a:p>
            <a:pPr marL="0" marR="0">
              <a:lnSpc>
                <a:spcPct val="105000"/>
              </a:lnSpc>
              <a:spcAft>
                <a:spcPts val="800"/>
              </a:spcAf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Have you ever been in a hotel, office building or convention center in a hot and humid climate and noticed that the rooms are too cold for comfort? You might have even had to wear a coat or sweater.  Today, it is common for users of air conditioners to turn down the thermostat or the air conditioner setpoint significantly to manage humidity in the air. This results in overcooling of the air and consequently significantly higher energy consumption. This issue persists even when operating the most efficient air conditioners on the market. This is not just limited to space cooling in buildings, but it is a common theme across many cooling sectors. Although our industry has continuously optimized efficiency levels of their products to meet and exceed the efficiency ratings, these improvements have been focused on efficiently managing the temperature (or sensible load) and not much attention has been given to addressing the humidity (or latent load) in the indoor spaces. Configuring equipment to manage both humidity and temperature simultaneously can make a significant difference.</a:t>
            </a:r>
          </a:p>
        </p:txBody>
      </p:sp>
      <p:sp>
        <p:nvSpPr>
          <p:cNvPr id="4" name="Slide Number Placeholder 3">
            <a:extLst>
              <a:ext uri="{FF2B5EF4-FFF2-40B4-BE49-F238E27FC236}">
                <a16:creationId xmlns:a16="http://schemas.microsoft.com/office/drawing/2014/main" id="{CBF69C1B-3D6A-32F9-27D8-29C43B0B56DA}"/>
              </a:ext>
            </a:extLst>
          </p:cNvPr>
          <p:cNvSpPr>
            <a:spLocks noGrp="1"/>
          </p:cNvSpPr>
          <p:nvPr>
            <p:ph type="sldNum" sz="quarter" idx="5"/>
          </p:nvPr>
        </p:nvSpPr>
        <p:spPr/>
        <p:txBody>
          <a:bodyPr/>
          <a:lstStyle/>
          <a:p>
            <a:fld id="{6530FFFC-F11F-45F5-B9F6-C18DF1C80D49}" type="slidenum">
              <a:rPr lang="en-US" smtClean="0"/>
              <a:t>11</a:t>
            </a:fld>
            <a:endParaRPr lang="en-US"/>
          </a:p>
        </p:txBody>
      </p:sp>
    </p:spTree>
    <p:extLst>
      <p:ext uri="{BB962C8B-B14F-4D97-AF65-F5344CB8AC3E}">
        <p14:creationId xmlns:p14="http://schemas.microsoft.com/office/powerpoint/2010/main" val="5272015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278953d5ff6_0_3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a:lnSpc>
                <a:spcPct val="105000"/>
              </a:lnSpc>
              <a:spcAft>
                <a:spcPts val="800"/>
              </a:spcAf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A real-world demonstration of how achieving optimal thermal comfort can pay large dividends in energy efficiency was made during Rocky Mountain Institute’s Global Cooling Prize competition. The competition revealed that by shifting away from using temperature alone as a control proxy when operating in conditions where humidity management is critical, air conditioners can provide effective and efficient dehumidification without significantly overcooling the space. Extensive lab testing as well as nine months of field testing in Palava City, India, showed that air conditioning units that are optimized for real-world conditions and control both humidity and temperature, used over 50% less energy to meet comfort needs than typical products available on the Indian market.  Over 40% of that energy savings came from eliminating overcooling alone. </a:t>
            </a:r>
          </a:p>
          <a:p>
            <a:pPr marL="0" marR="0" lvl="0" indent="0" algn="l" rtl="0">
              <a:lnSpc>
                <a:spcPct val="100000"/>
              </a:lnSpc>
              <a:spcBef>
                <a:spcPts val="0"/>
              </a:spcBef>
              <a:spcAft>
                <a:spcPts val="0"/>
              </a:spcAft>
              <a:buClr>
                <a:srgbClr val="000000"/>
              </a:buClr>
              <a:buSzPts val="1400"/>
              <a:buFont typeface="Arial"/>
              <a:buNone/>
            </a:pPr>
            <a:endParaRPr dirty="0"/>
          </a:p>
        </p:txBody>
      </p:sp>
      <p:sp>
        <p:nvSpPr>
          <p:cNvPr id="158" name="Google Shape;158;g278953d5ff6_0_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buNone/>
            </a:pPr>
            <a:r>
              <a:rPr lang="en-US" sz="1800" dirty="0">
                <a:effectLst/>
                <a:latin typeface="Aptos" panose="020B0004020202020204" pitchFamily="34" charset="0"/>
                <a:ea typeface="Aptos" panose="020B0004020202020204" pitchFamily="34" charset="0"/>
                <a:cs typeface="Aptos" panose="020B0004020202020204" pitchFamily="34" charset="0"/>
              </a:rPr>
              <a:t>How many here today have struggled with noise in the new “open office format” work environments? Or have been distracted by a noisy air handler or air conditioning compressor?</a:t>
            </a:r>
          </a:p>
          <a:p>
            <a:pPr marL="0" marR="0">
              <a:buNone/>
            </a:pPr>
            <a:endParaRPr lang="en-US" sz="1800" dirty="0">
              <a:effectLst/>
              <a:latin typeface="Aptos" panose="020B0004020202020204" pitchFamily="34" charset="0"/>
              <a:ea typeface="Aptos" panose="020B0004020202020204" pitchFamily="34" charset="0"/>
              <a:cs typeface="Aptos" panose="020B0004020202020204" pitchFamily="34" charset="0"/>
            </a:endParaRPr>
          </a:p>
          <a:p>
            <a:pPr marL="0" marR="0">
              <a:buNone/>
            </a:pPr>
            <a:r>
              <a:rPr lang="en-US" sz="1800" dirty="0">
                <a:effectLst/>
                <a:latin typeface="Aptos" panose="020B0004020202020204" pitchFamily="34" charset="0"/>
                <a:ea typeface="Aptos" panose="020B0004020202020204" pitchFamily="34" charset="0"/>
                <a:cs typeface="Aptos" panose="020B0004020202020204" pitchFamily="34" charset="0"/>
              </a:rPr>
              <a:t>Acoustics play a vital role in shaping the indoor environment by directly influencing occupant comfort, health, and overall productivity. In indoor spaces such as offices, schools, and homes, poor acoustic design can lead to excessive noise, echoes, and sound reverberation, which may cause discomfort, stress, and decreased concentration. In work environments, high noise levels can hinder communication, reduce focus, and lower productivity. If you said “yes” to struggling with noise in open office environments, then you are part of the 70% who reported noise impacted their focus per an Occupational Health study.</a:t>
            </a:r>
          </a:p>
          <a:p>
            <a:pPr marL="0" marR="0">
              <a:buNone/>
            </a:pPr>
            <a:endParaRPr lang="en-US" sz="1800" dirty="0">
              <a:effectLst/>
              <a:latin typeface="Aptos" panose="020B0004020202020204" pitchFamily="34" charset="0"/>
              <a:ea typeface="Aptos" panose="020B0004020202020204" pitchFamily="34" charset="0"/>
              <a:cs typeface="Aptos" panose="020B0004020202020204" pitchFamily="34" charset="0"/>
            </a:endParaRPr>
          </a:p>
          <a:p>
            <a:pPr marL="0" marR="0">
              <a:buNone/>
            </a:pPr>
            <a:r>
              <a:rPr lang="en-US" sz="1800" dirty="0">
                <a:effectLst/>
                <a:latin typeface="Aptos" panose="020B0004020202020204" pitchFamily="34" charset="0"/>
                <a:ea typeface="Aptos" panose="020B0004020202020204" pitchFamily="34" charset="0"/>
                <a:cs typeface="Aptos" panose="020B0004020202020204" pitchFamily="34" charset="0"/>
              </a:rPr>
              <a:t>Another study indicates you could be part of the 66% who experience reduced productivity or higher stress levels that negatively impact your health.  By creating Healthy Buildings that include a focus on great acoustic performance, your spaces will have occupants that experience 48% fewer errors in tasks that require concentration.</a:t>
            </a:r>
          </a:p>
          <a:p>
            <a:pPr marL="0" marR="0">
              <a:buNone/>
            </a:pPr>
            <a:endParaRPr lang="en-US" sz="1800" dirty="0">
              <a:effectLst/>
              <a:latin typeface="Aptos" panose="020B0004020202020204" pitchFamily="34" charset="0"/>
              <a:ea typeface="Aptos" panose="020B0004020202020204" pitchFamily="34" charset="0"/>
              <a:cs typeface="Aptos" panose="020B0004020202020204" pitchFamily="34" charset="0"/>
            </a:endParaRPr>
          </a:p>
          <a:p>
            <a:pPr marL="0" marR="0">
              <a:buNone/>
            </a:pPr>
            <a:r>
              <a:rPr lang="en-US" sz="1800" dirty="0">
                <a:effectLst/>
                <a:latin typeface="Aptos" panose="020B0004020202020204" pitchFamily="34" charset="0"/>
                <a:ea typeface="Aptos" panose="020B0004020202020204" pitchFamily="34" charset="0"/>
                <a:cs typeface="Aptos" panose="020B0004020202020204" pitchFamily="34" charset="0"/>
              </a:rPr>
              <a:t>In educational settings, poor acoustics can affect speech intelligibility, making it difficult for students to understand lessons clearly. Effective acoustic management not only enhances clarity and communication but also supports mental well-being by reducing noise-related stress and fatigue.</a:t>
            </a:r>
          </a:p>
          <a:p>
            <a:pPr marL="0" marR="0">
              <a:buNone/>
            </a:pPr>
            <a:endParaRPr lang="en-US" sz="1800" dirty="0">
              <a:effectLst/>
              <a:latin typeface="Aptos" panose="020B0004020202020204" pitchFamily="34" charset="0"/>
              <a:ea typeface="Aptos" panose="020B0004020202020204" pitchFamily="34" charset="0"/>
              <a:cs typeface="Aptos" panose="020B0004020202020204" pitchFamily="34" charset="0"/>
            </a:endParaRPr>
          </a:p>
          <a:p>
            <a:pPr marL="0" marR="0">
              <a:lnSpc>
                <a:spcPct val="107000"/>
              </a:lnSpc>
              <a:spcAft>
                <a:spcPts val="800"/>
              </a:spcAft>
              <a:buNone/>
            </a:pPr>
            <a:r>
              <a:rPr lang="en-US" sz="1800" kern="0" dirty="0">
                <a:effectLst/>
                <a:latin typeface="Aptos" panose="020B0004020202020204" pitchFamily="34" charset="0"/>
                <a:ea typeface="Aptos" panose="020B0004020202020204" pitchFamily="34" charset="0"/>
                <a:cs typeface="Times New Roman" panose="02020603050405020304" pitchFamily="18" charset="0"/>
              </a:rPr>
              <a:t>Moreover, proper acoustics can contribute significantly to the overall functionality of indoor spaces. Good acoustic design also plays a role in promoting restful environments in spaces such as hotels or residential buildings, where noise control directly impacts sleep quality and relaxation. </a:t>
            </a:r>
          </a:p>
          <a:p>
            <a:pPr marL="0" marR="0">
              <a:lnSpc>
                <a:spcPct val="107000"/>
              </a:lnSpc>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During many campouts, I conducted my own personal acoustics research, and you might be surprised to find out that the noise of crickets and bull frogs makes it difficult to get 95% of middle school teenagers to fall asleep in tents after dusk!</a:t>
            </a:r>
          </a:p>
        </p:txBody>
      </p:sp>
      <p:sp>
        <p:nvSpPr>
          <p:cNvPr id="4" name="Slide Number Placeholder 3"/>
          <p:cNvSpPr>
            <a:spLocks noGrp="1"/>
          </p:cNvSpPr>
          <p:nvPr>
            <p:ph type="sldNum" sz="quarter" idx="5"/>
          </p:nvPr>
        </p:nvSpPr>
        <p:spPr/>
        <p:txBody>
          <a:bodyPr/>
          <a:lstStyle/>
          <a:p>
            <a:fld id="{6530FFFC-F11F-45F5-B9F6-C18DF1C80D49}" type="slidenum">
              <a:rPr lang="en-US" smtClean="0"/>
              <a:t>13</a:t>
            </a:fld>
            <a:endParaRPr lang="en-US"/>
          </a:p>
        </p:txBody>
      </p:sp>
    </p:spTree>
    <p:extLst>
      <p:ext uri="{BB962C8B-B14F-4D97-AF65-F5344CB8AC3E}">
        <p14:creationId xmlns:p14="http://schemas.microsoft.com/office/powerpoint/2010/main" val="23441084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Have you ever noticed how a beautiful sunrise can instantly change your mood?</a:t>
            </a:r>
            <a:r>
              <a:rPr lang="en-US" sz="1800" b="1" kern="100" dirty="0">
                <a:effectLst/>
                <a:latin typeface="Aptos" panose="020B0004020202020204" pitchFamily="34" charset="0"/>
                <a:ea typeface="Aptos" panose="020B0004020202020204" pitchFamily="34" charset="0"/>
                <a:cs typeface="Times New Roman" panose="02020603050405020304" pitchFamily="18" charset="0"/>
              </a:rPr>
              <a:t> </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Whether it is watching from a high rock bluff on the trail or on my way to work, they can instantly change my mood, I always pause and take them in.</a:t>
            </a:r>
          </a:p>
          <a:p>
            <a:pPr marL="0" marR="0">
              <a:lnSpc>
                <a:spcPct val="107000"/>
              </a:lnSpc>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Lighting and daylighting play a crucial role in shaping health and productivity within indoor environments. Exposure to well-balanced light supports the body’s circadian rhythm, which regulates sleep-wake cycles, mood, and overall well-being. Proper lighting conditions can enhance sleep quality, support biological functions, and help mitigate symptoms of fatigue, stress, and mood disorders.</a:t>
            </a:r>
          </a:p>
          <a:p>
            <a:pPr marL="0" marR="0">
              <a:lnSpc>
                <a:spcPct val="107000"/>
              </a:lnSpc>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Conversely, inadequate, or poorly designed lighting—whether too dim, excessively bright, or lacking in spectral quality—can contribute to eye strain, headaches, and increased stress levels, negatively impacting both mental and physical health.</a:t>
            </a:r>
          </a:p>
          <a:p>
            <a:pPr marL="0" marR="0">
              <a:lnSpc>
                <a:spcPct val="107000"/>
              </a:lnSpc>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Beyond health benefits, well-designed lighting enhances focus, cognitive function, and overall work performance. Research indicates that environments with appropriate light levels and spectral composition contribute to higher alertness, reduced errors, and improved job satisfaction. Dynamic lighting solutions that adjust throughout the day to align with natural biological rhythms can further support concentration and mitigate the energy dips often experienced in poorly lit workplaces. Thoughtful lighting design, integrating both daylight and high-quality electric light, is essential in creating indoor environments that support well-being, comfort, and efficiency. </a:t>
            </a:r>
          </a:p>
          <a:p>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14</a:t>
            </a:fld>
            <a:endParaRPr lang="en-US"/>
          </a:p>
        </p:txBody>
      </p:sp>
    </p:spTree>
    <p:extLst>
      <p:ext uri="{BB962C8B-B14F-4D97-AF65-F5344CB8AC3E}">
        <p14:creationId xmlns:p14="http://schemas.microsoft.com/office/powerpoint/2010/main" val="17437899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Lastly, no scout or hiker will spend time in the woods without access to clean water, even if it means purifying the water yourself. As we design buildings, many of us take it for granted that the water entering our buildings is clean and safe. After all, access to clean water should be a fundamental human right! Well, that is not the case in developing countries, and we are finding that is not the case in the developed world either. </a:t>
            </a:r>
          </a:p>
          <a:p>
            <a:pPr marL="0" marR="0">
              <a:lnSpc>
                <a:spcPct val="107000"/>
              </a:lnSpc>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Contaminated water supplies can cause serious health problems, from respiratory and gastrointestinal diseases to long-term illnesses caused by heavy metals or chemicals. Aging infrastructure, improper water treatment practices, and reduced flow devices that increase water age in pipes have led to an increased incidence of waterborne disease cases in both developed and developing countries. A 2022 study by authorities in Hamilton Township, New Jersey, found 50% of homes tested had legionella in their source water. Our hospitals, schools, offices, and eldercare centers are connected to the same system. We must monitor and treat water coming into our buildings, just like we do with air. Clean source water has become a critical factor in Indoor environment quality.</a:t>
            </a:r>
          </a:p>
          <a:p>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15</a:t>
            </a:fld>
            <a:endParaRPr lang="en-US"/>
          </a:p>
        </p:txBody>
      </p:sp>
    </p:spTree>
    <p:extLst>
      <p:ext uri="{BB962C8B-B14F-4D97-AF65-F5344CB8AC3E}">
        <p14:creationId xmlns:p14="http://schemas.microsoft.com/office/powerpoint/2010/main" val="5298546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The ASHRAE vision is “A healthy and sustainable built environment for all.” We are all so proud of the work that ASHRAE has done to protect our climate and outdoor environment by improving energy efficiency, eliminating ozone depleting refrigerants, conserving resources, and decarbonizing buildings. We have answered the call in the past and helped to solve the difficult problems in times of great need. It is a new day and time for another “good </a:t>
            </a:r>
            <a:r>
              <a:rPr lang="en-US" sz="1800" kern="100">
                <a:effectLst/>
                <a:latin typeface="Aptos" panose="020B0004020202020204" pitchFamily="34" charset="0"/>
                <a:ea typeface="Aptos" panose="020B0004020202020204" pitchFamily="34" charset="0"/>
                <a:cs typeface="Times New Roman" panose="02020603050405020304" pitchFamily="18" charset="0"/>
              </a:rPr>
              <a:t>turn.” We </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can build on a half-century of progress in the energy performance of buildings and now focus the same effort on the indoor climate and environment. We need to become healthy indoor environmentalists!</a:t>
            </a:r>
          </a:p>
          <a:p>
            <a:pPr marL="0" marR="0">
              <a:lnSpc>
                <a:spcPct val="107000"/>
              </a:lnSpc>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There is no reason we cannot have both, but it will take a balanced approach. The methods and technology exist, there is no great innovation hurdle to overcome. </a:t>
            </a:r>
          </a:p>
        </p:txBody>
      </p:sp>
      <p:sp>
        <p:nvSpPr>
          <p:cNvPr id="4" name="Slide Number Placeholder 3"/>
          <p:cNvSpPr>
            <a:spLocks noGrp="1"/>
          </p:cNvSpPr>
          <p:nvPr>
            <p:ph type="sldNum" sz="quarter" idx="5"/>
          </p:nvPr>
        </p:nvSpPr>
        <p:spPr/>
        <p:txBody>
          <a:bodyPr/>
          <a:lstStyle/>
          <a:p>
            <a:fld id="{6530FFFC-F11F-45F5-B9F6-C18DF1C80D49}" type="slidenum">
              <a:rPr lang="en-US" smtClean="0"/>
              <a:t>16</a:t>
            </a:fld>
            <a:endParaRPr lang="en-US"/>
          </a:p>
        </p:txBody>
      </p:sp>
    </p:spTree>
    <p:extLst>
      <p:ext uri="{BB962C8B-B14F-4D97-AF65-F5344CB8AC3E}">
        <p14:creationId xmlns:p14="http://schemas.microsoft.com/office/powerpoint/2010/main" val="28537855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In short, balancing energy efficiency with good IEQ ensures that buildings are not only environmentally sustainable but also conducive to the health and productivity of their occupants, creating a win-win situation for both people and the planet. </a:t>
            </a:r>
          </a:p>
          <a:p>
            <a:pPr marL="0" marR="0">
              <a:lnSpc>
                <a:spcPct val="107000"/>
              </a:lnSpc>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But first, we must “be prepared.”   When Alex, Colin and I head out on a hike or some other outdoor adventure, we always have a map and carefully provisioned backpacks. So, the goal of my presidency over the next 12 months will be to help us be similarly prepared for our important IEQ journey. </a:t>
            </a:r>
          </a:p>
        </p:txBody>
      </p:sp>
      <p:sp>
        <p:nvSpPr>
          <p:cNvPr id="4" name="Slide Number Placeholder 3"/>
          <p:cNvSpPr>
            <a:spLocks noGrp="1"/>
          </p:cNvSpPr>
          <p:nvPr>
            <p:ph type="sldNum" sz="quarter" idx="5"/>
          </p:nvPr>
        </p:nvSpPr>
        <p:spPr/>
        <p:txBody>
          <a:bodyPr/>
          <a:lstStyle/>
          <a:p>
            <a:fld id="{6530FFFC-F11F-45F5-B9F6-C18DF1C80D49}" type="slidenum">
              <a:rPr lang="en-US" smtClean="0"/>
              <a:t>17</a:t>
            </a:fld>
            <a:endParaRPr lang="en-US"/>
          </a:p>
        </p:txBody>
      </p:sp>
    </p:spTree>
    <p:extLst>
      <p:ext uri="{BB962C8B-B14F-4D97-AF65-F5344CB8AC3E}">
        <p14:creationId xmlns:p14="http://schemas.microsoft.com/office/powerpoint/2010/main" val="17489088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447C26-27EE-0F54-00F5-9D75FEBB2F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9F6566-3B6C-3162-CB5B-C7883FDB38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6FD6C2-682C-6171-3C14-12DBF0FC3443}"/>
              </a:ext>
            </a:extLst>
          </p:cNvPr>
          <p:cNvSpPr>
            <a:spLocks noGrp="1"/>
          </p:cNvSpPr>
          <p:nvPr>
            <p:ph type="body" idx="1"/>
          </p:nvPr>
        </p:nvSpPr>
        <p:spPr/>
        <p:txBody>
          <a:bodyPr/>
          <a:lstStyle/>
          <a:p>
            <a:pPr marL="0" marR="0">
              <a:lnSpc>
                <a:spcPct val="107000"/>
              </a:lnSpc>
              <a:spcAft>
                <a:spcPts val="800"/>
              </a:spcAft>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First, we need a good map, so we will develop a comprehensive, multi-year roadmap for healthy buildings that outlines the necessary advancements in building design, operation, and maintenance to ensure superior indoor environmental quality. This roadmap will serve as a guiding document for the industry, setting clear goals and actionable steps to elevate IEQ while maintaining energy efficiency. The roadmap will:</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nSpc>
                <a:spcPct val="107000"/>
              </a:lnSpc>
              <a:buFont typeface="Symbol" panose="05050102010706020507" pitchFamily="18" charset="2"/>
              <a:buChar char=""/>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Identify and document best practices from across the industry that effectively balance occupant health with energy performance.</a:t>
            </a:r>
          </a:p>
          <a:p>
            <a:pPr marL="342900" marR="0" lvl="0" indent="-342900">
              <a:lnSpc>
                <a:spcPct val="107000"/>
              </a:lnSpc>
              <a:buFont typeface="Symbol" panose="05050102010706020507" pitchFamily="18" charset="2"/>
              <a:buChar char=""/>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Pinpoint gaps in research and standards. While ASHRAE has long been at the forefront of building science, we recognize that new research is needed to address emerging challenges in IEQ. The roadmap will highlight areas where further study is required and guide future research efforts.</a:t>
            </a:r>
          </a:p>
          <a:p>
            <a:pPr marL="342900" marR="0" lvl="0" indent="-342900">
              <a:lnSpc>
                <a:spcPct val="107000"/>
              </a:lnSpc>
              <a:buFont typeface="Symbol" panose="05050102010706020507" pitchFamily="18" charset="2"/>
              <a:buChar char=""/>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Set priorities for improving systems designs.</a:t>
            </a:r>
          </a:p>
          <a:p>
            <a:pPr marL="342900" marR="0" lvl="0" indent="-342900">
              <a:lnSpc>
                <a:spcPct val="107000"/>
              </a:lnSpc>
              <a:spcAft>
                <a:spcPts val="800"/>
              </a:spcAft>
              <a:buFont typeface="Symbol" panose="05050102010706020507" pitchFamily="18" charset="2"/>
              <a:buChar char=""/>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Ensure practical implementation. </a:t>
            </a:r>
          </a:p>
        </p:txBody>
      </p:sp>
      <p:sp>
        <p:nvSpPr>
          <p:cNvPr id="4" name="Slide Number Placeholder 3">
            <a:extLst>
              <a:ext uri="{FF2B5EF4-FFF2-40B4-BE49-F238E27FC236}">
                <a16:creationId xmlns:a16="http://schemas.microsoft.com/office/drawing/2014/main" id="{7DB476B0-E91B-3F1B-8ACC-5D1AAA809129}"/>
              </a:ext>
            </a:extLst>
          </p:cNvPr>
          <p:cNvSpPr>
            <a:spLocks noGrp="1"/>
          </p:cNvSpPr>
          <p:nvPr>
            <p:ph type="sldNum" sz="quarter" idx="5"/>
          </p:nvPr>
        </p:nvSpPr>
        <p:spPr/>
        <p:txBody>
          <a:bodyPr/>
          <a:lstStyle/>
          <a:p>
            <a:fld id="{6530FFFC-F11F-45F5-B9F6-C18DF1C80D49}" type="slidenum">
              <a:rPr lang="en-US" smtClean="0"/>
              <a:t>18</a:t>
            </a:fld>
            <a:endParaRPr lang="en-US"/>
          </a:p>
        </p:txBody>
      </p:sp>
    </p:spTree>
    <p:extLst>
      <p:ext uri="{BB962C8B-B14F-4D97-AF65-F5344CB8AC3E}">
        <p14:creationId xmlns:p14="http://schemas.microsoft.com/office/powerpoint/2010/main" val="18982313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B0B461-6238-7244-08A8-FD80515794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3030CA-4B49-DA7C-CFF1-2D189A6968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BEAC23-164C-362E-9E13-9278C3A1CA15}"/>
              </a:ext>
            </a:extLst>
          </p:cNvPr>
          <p:cNvSpPr>
            <a:spLocks noGrp="1"/>
          </p:cNvSpPr>
          <p:nvPr>
            <p:ph type="body" idx="1"/>
          </p:nvPr>
        </p:nvSpPr>
        <p:spPr/>
        <p:txBody>
          <a:bodyPr/>
          <a:lstStyle/>
          <a:p>
            <a:pPr marL="0" marR="0">
              <a:lnSpc>
                <a:spcPct val="107000"/>
              </a:lnSpc>
              <a:spcAft>
                <a:spcPts val="800"/>
              </a:spcAft>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Second, education and accessibility are critical in making IEQ a central focus in building design and operation. ASHRAE will develop a suite of user-friendly tools and resources to equip building professionals with the knowledge and guidance they need to improve indoor environments effectively.</a:t>
            </a:r>
          </a:p>
          <a:p>
            <a:pPr marL="0" marR="0">
              <a:lnSpc>
                <a:spcPct val="107000"/>
              </a:lnSpc>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These resources include:</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nSpc>
                <a:spcPct val="107000"/>
              </a:lnSpc>
              <a:buFont typeface="Symbol" panose="05050102010706020507" pitchFamily="18" charset="2"/>
              <a:buChar char=""/>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A web-based IEQ education platform that will serve as a centralized hub for content and resources.</a:t>
            </a:r>
          </a:p>
          <a:p>
            <a:pPr marL="342900" marR="0" lvl="0" indent="-342900">
              <a:lnSpc>
                <a:spcPct val="107000"/>
              </a:lnSpc>
              <a:buFont typeface="Symbol" panose="05050102010706020507" pitchFamily="18" charset="2"/>
              <a:buChar char=""/>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Downloadable IEQ checklists designed to assess and enhance indoor environmental quality in both new and existing buildings.</a:t>
            </a:r>
          </a:p>
          <a:p>
            <a:pPr marL="342900" marR="0" lvl="0" indent="-342900">
              <a:lnSpc>
                <a:spcPct val="107000"/>
              </a:lnSpc>
              <a:buFont typeface="Symbol" panose="05050102010706020507" pitchFamily="18" charset="2"/>
              <a:buChar char=""/>
            </a:pPr>
            <a:r>
              <a:rPr lang="en-US" sz="1800" kern="100" dirty="0">
                <a:effectLst/>
                <a:latin typeface="Aptos" panose="020B0004020202020204" pitchFamily="34" charset="0"/>
                <a:ea typeface="Aptos" panose="020B0004020202020204" pitchFamily="34" charset="0"/>
                <a:cs typeface="Calibri" panose="020F0502020204030204" pitchFamily="34" charset="0"/>
              </a:rPr>
              <a:t>A series of informational videos introducing IEQ concepts for building designers. These will be designed to inform not only building professionals but also building owners, tenants, and facility managers about the importance of a healthy indoor environment.</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nSpc>
                <a:spcPct val="107000"/>
              </a:lnSpc>
              <a:spcAft>
                <a:spcPts val="800"/>
              </a:spcAft>
              <a:buFont typeface="Symbol" panose="05050102010706020507" pitchFamily="18" charset="2"/>
              <a:buChar char=""/>
            </a:pPr>
            <a:r>
              <a:rPr lang="en-US" sz="1800" kern="100" dirty="0">
                <a:effectLst/>
                <a:latin typeface="Aptos" panose="020B0004020202020204" pitchFamily="34" charset="0"/>
                <a:ea typeface="Aptos" panose="020B0004020202020204" pitchFamily="34" charset="0"/>
                <a:cs typeface="Calibri" panose="020F0502020204030204" pitchFamily="34" charset="0"/>
              </a:rPr>
              <a:t>ASHRAE Tech Hour session presentations providing deeper insights into areas such as indoor air quality management, moisture control, acoustics, and source water risk mitigation.</a:t>
            </a: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nSpc>
                <a:spcPct val="107000"/>
              </a:lnSpc>
              <a:spcAft>
                <a:spcPts val="800"/>
              </a:spcAft>
              <a:buFont typeface="Symbol" panose="05050102010706020507" pitchFamily="18" charset="2"/>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8FFFC3DB-1433-00A1-7E7D-87A014EC7255}"/>
              </a:ext>
            </a:extLst>
          </p:cNvPr>
          <p:cNvSpPr>
            <a:spLocks noGrp="1"/>
          </p:cNvSpPr>
          <p:nvPr>
            <p:ph type="sldNum" sz="quarter" idx="5"/>
          </p:nvPr>
        </p:nvSpPr>
        <p:spPr/>
        <p:txBody>
          <a:bodyPr/>
          <a:lstStyle/>
          <a:p>
            <a:fld id="{6530FFFC-F11F-45F5-B9F6-C18DF1C80D49}" type="slidenum">
              <a:rPr lang="en-US" smtClean="0"/>
              <a:t>19</a:t>
            </a:fld>
            <a:endParaRPr lang="en-US"/>
          </a:p>
        </p:txBody>
      </p:sp>
    </p:spTree>
    <p:extLst>
      <p:ext uri="{BB962C8B-B14F-4D97-AF65-F5344CB8AC3E}">
        <p14:creationId xmlns:p14="http://schemas.microsoft.com/office/powerpoint/2010/main" val="19103349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B0D53-EEDC-089B-12AC-B08BFFA24D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28E2A7-5D6C-CA95-FEF0-DE6C347BAD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102EC2-9598-ECFE-0865-E846C66E94EF}"/>
              </a:ext>
            </a:extLst>
          </p:cNvPr>
          <p:cNvSpPr>
            <a:spLocks noGrp="1"/>
          </p:cNvSpPr>
          <p:nvPr>
            <p:ph type="body" idx="1"/>
          </p:nvPr>
        </p:nvSpPr>
        <p:spPr/>
        <p:txBody>
          <a:bodyPr/>
          <a:lstStyle/>
          <a:p>
            <a:pPr marL="0" marR="0">
              <a:lnSpc>
                <a:spcPct val="107000"/>
              </a:lnSpc>
              <a:spcAft>
                <a:spcPts val="800"/>
              </a:spcAft>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And third, we recognize that collaboration is at the heart of ASHRAE’s work. To foster this collaboration, ASHRAE will organize and support events that bring together experts, policymakers, and practitioners to share knowledge and drive progress in indoor environmental quality.</a:t>
            </a:r>
          </a:p>
          <a:p>
            <a:pPr marL="0" marR="0">
              <a:lnSpc>
                <a:spcPct val="107000"/>
              </a:lnSpc>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As part of ASHRAE’s IEQ 2025 Conference, we will host a one-day pre-conference workshop dedicated to important issues and building applications. This event will focus on topic areas including water quality, wildfire smoke mitigation, and explore IEQ challenges in specific building types, such as schools and eldercare facilities, where occupant health and safety are especially critical.</a:t>
            </a:r>
          </a:p>
          <a:p>
            <a:pPr marL="0" marR="0">
              <a:lnSpc>
                <a:spcPct val="107000"/>
              </a:lnSpc>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buNone/>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Finally, the ASHRAE Presidential Design Challenge will make indoor environmental quality the central focus of this Society Year. This year’s challenge will encourage chapters to develop innovative solutions that enhance air quality, thermal comfort, lighting, acoustics, and overall occupant well-being while maintaining energy efficiency.</a:t>
            </a:r>
          </a:p>
          <a:p>
            <a:pPr marL="0" marR="0">
              <a:lnSpc>
                <a:spcPct val="107000"/>
              </a:lnSpc>
              <a:spcAft>
                <a:spcPts val="80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These initiatives will amplify ASHRAE’s message that healthy indoor environments are not a luxury but a need. By engaging a broad spectrum of stakeholders, we will accelerate the adoption of IEQ-centered design and operational practices across the industry.</a:t>
            </a:r>
          </a:p>
        </p:txBody>
      </p:sp>
      <p:sp>
        <p:nvSpPr>
          <p:cNvPr id="4" name="Slide Number Placeholder 3">
            <a:extLst>
              <a:ext uri="{FF2B5EF4-FFF2-40B4-BE49-F238E27FC236}">
                <a16:creationId xmlns:a16="http://schemas.microsoft.com/office/drawing/2014/main" id="{620A4E0D-2E1D-5535-6ACA-C2B00C114957}"/>
              </a:ext>
            </a:extLst>
          </p:cNvPr>
          <p:cNvSpPr>
            <a:spLocks noGrp="1"/>
          </p:cNvSpPr>
          <p:nvPr>
            <p:ph type="sldNum" sz="quarter" idx="5"/>
          </p:nvPr>
        </p:nvSpPr>
        <p:spPr/>
        <p:txBody>
          <a:bodyPr/>
          <a:lstStyle/>
          <a:p>
            <a:fld id="{6530FFFC-F11F-45F5-B9F6-C18DF1C80D49}" type="slidenum">
              <a:rPr lang="en-US" smtClean="0"/>
              <a:t>20</a:t>
            </a:fld>
            <a:endParaRPr lang="en-US"/>
          </a:p>
        </p:txBody>
      </p:sp>
    </p:spTree>
    <p:extLst>
      <p:ext uri="{BB962C8B-B14F-4D97-AF65-F5344CB8AC3E}">
        <p14:creationId xmlns:p14="http://schemas.microsoft.com/office/powerpoint/2010/main" val="29182116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Just as building an emergency shelter in the woods requires careful planning, attention to the environment, and a deep understanding of what keeps us safe and healthy, so too must we approach the design and operation of modern buildings. Our work in the built environment must build upon our great achievements in energy efficiency and carbon reduction. We must now ensure that they also foster well-being and enhance productivity. </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r>
              <a:rPr lang="en-US" sz="1800" kern="100" dirty="0">
                <a:effectLst/>
                <a:latin typeface="Aptos" panose="020B0004020202020204" pitchFamily="34" charset="0"/>
                <a:ea typeface="Aptos" panose="020B0004020202020204" pitchFamily="34" charset="0"/>
                <a:cs typeface="Times New Roman" panose="02020603050405020304" pitchFamily="18" charset="0"/>
              </a:rPr>
              <a:t>The challenges we face in improving indoor environmental quality—balancing energy efficiency with the needs of the occupants—are not insurmountable. We have developed the knowledge and tools to create buildings that are energy efficient and carbon neutral. </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r>
              <a:rPr lang="en-US" sz="1800" kern="100" dirty="0">
                <a:effectLst/>
                <a:latin typeface="Aptos" panose="020B0004020202020204" pitchFamily="34" charset="0"/>
                <a:ea typeface="Aptos" panose="020B0004020202020204" pitchFamily="34" charset="0"/>
                <a:cs typeface="Times New Roman" panose="02020603050405020304" pitchFamily="18" charset="0"/>
              </a:rPr>
              <a:t>The same can be said for the knowledge and tools that create buildings that are healthy, comfortable, and safe. We just need to develop a process that pulls all of them together into a comprehensive approach. In this way, the future of our built environment can be as well-considered and effective as the shelters I once imagined as a boy and tried to construct in the woods</a:t>
            </a:r>
            <a:r>
              <a:rPr lang="en-US" sz="1800" kern="100">
                <a:effectLst/>
                <a:latin typeface="Aptos" panose="020B0004020202020204" pitchFamily="34" charset="0"/>
                <a:ea typeface="Aptos" panose="020B0004020202020204" pitchFamily="34" charset="0"/>
                <a:cs typeface="Times New Roman" panose="02020603050405020304" pitchFamily="18" charset="0"/>
              </a:rPr>
              <a:t>. </a:t>
            </a:r>
            <a:br>
              <a:rPr lang="en-US" sz="1800" kern="100">
                <a:effectLst/>
                <a:latin typeface="Aptos" panose="020B0004020202020204" pitchFamily="34" charset="0"/>
                <a:ea typeface="Aptos" panose="020B0004020202020204" pitchFamily="34" charset="0"/>
                <a:cs typeface="Times New Roman" panose="02020603050405020304" pitchFamily="18" charset="0"/>
              </a:rPr>
            </a:br>
            <a:br>
              <a:rPr lang="en-US" sz="1800" kern="100">
                <a:effectLst/>
                <a:latin typeface="Aptos" panose="020B0004020202020204" pitchFamily="34" charset="0"/>
                <a:ea typeface="Aptos" panose="020B0004020202020204" pitchFamily="34" charset="0"/>
                <a:cs typeface="Times New Roman" panose="02020603050405020304" pitchFamily="18" charset="0"/>
              </a:rPr>
            </a:br>
            <a:r>
              <a:rPr lang="en-US" sz="1800" kern="100">
                <a:effectLst/>
                <a:latin typeface="Aptos" panose="020B0004020202020204" pitchFamily="34" charset="0"/>
                <a:ea typeface="Aptos" panose="020B0004020202020204" pitchFamily="34" charset="0"/>
                <a:cs typeface="Times New Roman" panose="02020603050405020304" pitchFamily="18" charset="0"/>
              </a:rPr>
              <a:t>It </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is our time to do another “good turn.” A time to prioritize the human experience within the built environment, ensuring that every space we create serves its most important purpose: to protect and nurture those who live and work within it.</a:t>
            </a:r>
          </a:p>
          <a:p>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21</a:t>
            </a:fld>
            <a:endParaRPr lang="en-US"/>
          </a:p>
        </p:txBody>
      </p:sp>
    </p:spTree>
    <p:extLst>
      <p:ext uri="{BB962C8B-B14F-4D97-AF65-F5344CB8AC3E}">
        <p14:creationId xmlns:p14="http://schemas.microsoft.com/office/powerpoint/2010/main" val="30815284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30FFFC-F11F-45F5-B9F6-C18DF1C80D49}" type="slidenum">
              <a:rPr lang="en-US" smtClean="0"/>
              <a:t>22</a:t>
            </a:fld>
            <a:endParaRPr lang="en-US"/>
          </a:p>
        </p:txBody>
      </p:sp>
    </p:spTree>
    <p:extLst>
      <p:ext uri="{BB962C8B-B14F-4D97-AF65-F5344CB8AC3E}">
        <p14:creationId xmlns:p14="http://schemas.microsoft.com/office/powerpoint/2010/main" val="35415495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55264-BD5F-5C5F-F0D0-C71DB055CD9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DB6F805-A5D5-23F6-716D-98698A58F68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A2661C7-6546-339E-C542-823E3DCB08ED}"/>
              </a:ext>
            </a:extLst>
          </p:cNvPr>
          <p:cNvSpPr>
            <a:spLocks noGrp="1"/>
          </p:cNvSpPr>
          <p:nvPr>
            <p:ph type="dt" sz="half" idx="10"/>
          </p:nvPr>
        </p:nvSpPr>
        <p:spPr/>
        <p:txBody>
          <a:bodyPr/>
          <a:lstStyle/>
          <a:p>
            <a:fld id="{0BEE9AA9-9529-4CB8-A4E1-5B42F7A65A88}" type="datetimeFigureOut">
              <a:rPr lang="en-US" smtClean="0"/>
              <a:t>6/12/2025</a:t>
            </a:fld>
            <a:endParaRPr lang="en-US"/>
          </a:p>
        </p:txBody>
      </p:sp>
      <p:sp>
        <p:nvSpPr>
          <p:cNvPr id="5" name="Footer Placeholder 4">
            <a:extLst>
              <a:ext uri="{FF2B5EF4-FFF2-40B4-BE49-F238E27FC236}">
                <a16:creationId xmlns:a16="http://schemas.microsoft.com/office/drawing/2014/main" id="{AA47B69B-649A-E78C-364A-0B5D8A6E29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F8C487-F4E4-D6AB-9104-93E8C72D3343}"/>
              </a:ext>
            </a:extLst>
          </p:cNvPr>
          <p:cNvSpPr>
            <a:spLocks noGrp="1"/>
          </p:cNvSpPr>
          <p:nvPr>
            <p:ph type="sldNum" sz="quarter" idx="12"/>
          </p:nvPr>
        </p:nvSpPr>
        <p:spPr/>
        <p:txBody>
          <a:bodyPr/>
          <a:lstStyle/>
          <a:p>
            <a:fld id="{383E51DF-2519-4E9A-8CCB-7DD207132077}" type="slidenum">
              <a:rPr lang="en-US" smtClean="0"/>
              <a:t>‹#›</a:t>
            </a:fld>
            <a:endParaRPr lang="en-US"/>
          </a:p>
        </p:txBody>
      </p:sp>
    </p:spTree>
    <p:extLst>
      <p:ext uri="{BB962C8B-B14F-4D97-AF65-F5344CB8AC3E}">
        <p14:creationId xmlns:p14="http://schemas.microsoft.com/office/powerpoint/2010/main" val="4175456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AAAE5-4AB4-250A-069D-89D01640866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0A33C74-2517-95FC-3F46-DA6C321A73D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08A54DD-9CCE-BB77-2BED-EBEECEFABCC5}"/>
              </a:ext>
            </a:extLst>
          </p:cNvPr>
          <p:cNvSpPr>
            <a:spLocks noGrp="1"/>
          </p:cNvSpPr>
          <p:nvPr>
            <p:ph type="dt" sz="half" idx="10"/>
          </p:nvPr>
        </p:nvSpPr>
        <p:spPr/>
        <p:txBody>
          <a:bodyPr/>
          <a:lstStyle/>
          <a:p>
            <a:fld id="{0BEE9AA9-9529-4CB8-A4E1-5B42F7A65A88}" type="datetimeFigureOut">
              <a:rPr lang="en-US" smtClean="0"/>
              <a:t>6/12/2025</a:t>
            </a:fld>
            <a:endParaRPr lang="en-US"/>
          </a:p>
        </p:txBody>
      </p:sp>
      <p:sp>
        <p:nvSpPr>
          <p:cNvPr id="5" name="Footer Placeholder 4">
            <a:extLst>
              <a:ext uri="{FF2B5EF4-FFF2-40B4-BE49-F238E27FC236}">
                <a16:creationId xmlns:a16="http://schemas.microsoft.com/office/drawing/2014/main" id="{37F5D863-A821-0794-3022-85F447DCC5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373338-1506-7234-1475-B37B79863851}"/>
              </a:ext>
            </a:extLst>
          </p:cNvPr>
          <p:cNvSpPr>
            <a:spLocks noGrp="1"/>
          </p:cNvSpPr>
          <p:nvPr>
            <p:ph type="sldNum" sz="quarter" idx="12"/>
          </p:nvPr>
        </p:nvSpPr>
        <p:spPr/>
        <p:txBody>
          <a:bodyPr/>
          <a:lstStyle/>
          <a:p>
            <a:fld id="{383E51DF-2519-4E9A-8CCB-7DD207132077}" type="slidenum">
              <a:rPr lang="en-US" smtClean="0"/>
              <a:t>‹#›</a:t>
            </a:fld>
            <a:endParaRPr lang="en-US"/>
          </a:p>
        </p:txBody>
      </p:sp>
    </p:spTree>
    <p:extLst>
      <p:ext uri="{BB962C8B-B14F-4D97-AF65-F5344CB8AC3E}">
        <p14:creationId xmlns:p14="http://schemas.microsoft.com/office/powerpoint/2010/main" val="11308938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EEC46-E29E-CBF8-839E-A4122BEFAFB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B1FB7AB-1A80-DF09-ADBB-4C623EB2CA8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E348EC3-E9BA-5B70-9BBC-956CA4F732EB}"/>
              </a:ext>
            </a:extLst>
          </p:cNvPr>
          <p:cNvSpPr>
            <a:spLocks noGrp="1"/>
          </p:cNvSpPr>
          <p:nvPr>
            <p:ph type="dt" sz="half" idx="10"/>
          </p:nvPr>
        </p:nvSpPr>
        <p:spPr/>
        <p:txBody>
          <a:bodyPr/>
          <a:lstStyle/>
          <a:p>
            <a:fld id="{0BEE9AA9-9529-4CB8-A4E1-5B42F7A65A88}" type="datetimeFigureOut">
              <a:rPr lang="en-US" smtClean="0"/>
              <a:t>6/12/2025</a:t>
            </a:fld>
            <a:endParaRPr lang="en-US"/>
          </a:p>
        </p:txBody>
      </p:sp>
      <p:sp>
        <p:nvSpPr>
          <p:cNvPr id="5" name="Footer Placeholder 4">
            <a:extLst>
              <a:ext uri="{FF2B5EF4-FFF2-40B4-BE49-F238E27FC236}">
                <a16:creationId xmlns:a16="http://schemas.microsoft.com/office/drawing/2014/main" id="{ACFBA36F-98C1-DA08-3DD1-C57C83BEB9E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50FE4C-EAA9-1CB2-D397-BFA3E06058D3}"/>
              </a:ext>
            </a:extLst>
          </p:cNvPr>
          <p:cNvSpPr>
            <a:spLocks noGrp="1"/>
          </p:cNvSpPr>
          <p:nvPr>
            <p:ph type="sldNum" sz="quarter" idx="12"/>
          </p:nvPr>
        </p:nvSpPr>
        <p:spPr/>
        <p:txBody>
          <a:bodyPr/>
          <a:lstStyle/>
          <a:p>
            <a:fld id="{383E51DF-2519-4E9A-8CCB-7DD207132077}" type="slidenum">
              <a:rPr lang="en-US" smtClean="0"/>
              <a:t>‹#›</a:t>
            </a:fld>
            <a:endParaRPr lang="en-US"/>
          </a:p>
        </p:txBody>
      </p:sp>
    </p:spTree>
    <p:extLst>
      <p:ext uri="{BB962C8B-B14F-4D97-AF65-F5344CB8AC3E}">
        <p14:creationId xmlns:p14="http://schemas.microsoft.com/office/powerpoint/2010/main" val="28447643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70C6F-9690-9953-8FC0-877C56DD86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83FD8B0-49D5-622B-574D-E3F56242268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8591685-980F-7BCD-59C9-266E2F1D544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D0F601B-E2DA-DB17-F4F9-EBDF561AA071}"/>
              </a:ext>
            </a:extLst>
          </p:cNvPr>
          <p:cNvSpPr>
            <a:spLocks noGrp="1"/>
          </p:cNvSpPr>
          <p:nvPr>
            <p:ph type="dt" sz="half" idx="10"/>
          </p:nvPr>
        </p:nvSpPr>
        <p:spPr/>
        <p:txBody>
          <a:bodyPr/>
          <a:lstStyle/>
          <a:p>
            <a:fld id="{0BEE9AA9-9529-4CB8-A4E1-5B42F7A65A88}" type="datetimeFigureOut">
              <a:rPr lang="en-US" smtClean="0"/>
              <a:t>6/12/2025</a:t>
            </a:fld>
            <a:endParaRPr lang="en-US"/>
          </a:p>
        </p:txBody>
      </p:sp>
      <p:sp>
        <p:nvSpPr>
          <p:cNvPr id="6" name="Footer Placeholder 5">
            <a:extLst>
              <a:ext uri="{FF2B5EF4-FFF2-40B4-BE49-F238E27FC236}">
                <a16:creationId xmlns:a16="http://schemas.microsoft.com/office/drawing/2014/main" id="{E34CEBEC-E29B-A877-D197-E9FE4FAF237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F70E75-3845-8F75-6A70-FE49C9E270F3}"/>
              </a:ext>
            </a:extLst>
          </p:cNvPr>
          <p:cNvSpPr>
            <a:spLocks noGrp="1"/>
          </p:cNvSpPr>
          <p:nvPr>
            <p:ph type="sldNum" sz="quarter" idx="12"/>
          </p:nvPr>
        </p:nvSpPr>
        <p:spPr/>
        <p:txBody>
          <a:bodyPr/>
          <a:lstStyle/>
          <a:p>
            <a:fld id="{383E51DF-2519-4E9A-8CCB-7DD207132077}" type="slidenum">
              <a:rPr lang="en-US" smtClean="0"/>
              <a:t>‹#›</a:t>
            </a:fld>
            <a:endParaRPr lang="en-US"/>
          </a:p>
        </p:txBody>
      </p:sp>
    </p:spTree>
    <p:extLst>
      <p:ext uri="{BB962C8B-B14F-4D97-AF65-F5344CB8AC3E}">
        <p14:creationId xmlns:p14="http://schemas.microsoft.com/office/powerpoint/2010/main" val="10286962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41250-762B-64B1-E448-BB94333FF98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509FCF1-3951-E1B7-CBE5-59DAF3ABF1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F79061-E6ED-0086-8180-F3880A28459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4B25D3-2455-200C-7465-A38F7CBF40F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F0930D0-096C-D9A8-5760-CE23264E021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791EBB4-EC7C-CCF2-D466-77E7AAB9D156}"/>
              </a:ext>
            </a:extLst>
          </p:cNvPr>
          <p:cNvSpPr>
            <a:spLocks noGrp="1"/>
          </p:cNvSpPr>
          <p:nvPr>
            <p:ph type="dt" sz="half" idx="10"/>
          </p:nvPr>
        </p:nvSpPr>
        <p:spPr/>
        <p:txBody>
          <a:bodyPr/>
          <a:lstStyle/>
          <a:p>
            <a:fld id="{0BEE9AA9-9529-4CB8-A4E1-5B42F7A65A88}" type="datetimeFigureOut">
              <a:rPr lang="en-US" smtClean="0"/>
              <a:t>6/12/2025</a:t>
            </a:fld>
            <a:endParaRPr lang="en-US"/>
          </a:p>
        </p:txBody>
      </p:sp>
      <p:sp>
        <p:nvSpPr>
          <p:cNvPr id="8" name="Footer Placeholder 7">
            <a:extLst>
              <a:ext uri="{FF2B5EF4-FFF2-40B4-BE49-F238E27FC236}">
                <a16:creationId xmlns:a16="http://schemas.microsoft.com/office/drawing/2014/main" id="{51509D6A-6373-5A8B-16E8-48C290C5571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6D27E46-0752-57B7-F520-C89A1B07F02C}"/>
              </a:ext>
            </a:extLst>
          </p:cNvPr>
          <p:cNvSpPr>
            <a:spLocks noGrp="1"/>
          </p:cNvSpPr>
          <p:nvPr>
            <p:ph type="sldNum" sz="quarter" idx="12"/>
          </p:nvPr>
        </p:nvSpPr>
        <p:spPr/>
        <p:txBody>
          <a:bodyPr/>
          <a:lstStyle/>
          <a:p>
            <a:fld id="{383E51DF-2519-4E9A-8CCB-7DD207132077}" type="slidenum">
              <a:rPr lang="en-US" smtClean="0"/>
              <a:t>‹#›</a:t>
            </a:fld>
            <a:endParaRPr lang="en-US"/>
          </a:p>
        </p:txBody>
      </p:sp>
    </p:spTree>
    <p:extLst>
      <p:ext uri="{BB962C8B-B14F-4D97-AF65-F5344CB8AC3E}">
        <p14:creationId xmlns:p14="http://schemas.microsoft.com/office/powerpoint/2010/main" val="2028934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444AE-1BC5-39B3-55A8-D03A11CB42C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8F782EB-BCA5-580F-FCBE-FD4B5EE6EE48}"/>
              </a:ext>
            </a:extLst>
          </p:cNvPr>
          <p:cNvSpPr>
            <a:spLocks noGrp="1"/>
          </p:cNvSpPr>
          <p:nvPr>
            <p:ph type="dt" sz="half" idx="10"/>
          </p:nvPr>
        </p:nvSpPr>
        <p:spPr/>
        <p:txBody>
          <a:bodyPr/>
          <a:lstStyle/>
          <a:p>
            <a:fld id="{0BEE9AA9-9529-4CB8-A4E1-5B42F7A65A88}" type="datetimeFigureOut">
              <a:rPr lang="en-US" smtClean="0"/>
              <a:t>6/12/2025</a:t>
            </a:fld>
            <a:endParaRPr lang="en-US"/>
          </a:p>
        </p:txBody>
      </p:sp>
      <p:sp>
        <p:nvSpPr>
          <p:cNvPr id="4" name="Footer Placeholder 3">
            <a:extLst>
              <a:ext uri="{FF2B5EF4-FFF2-40B4-BE49-F238E27FC236}">
                <a16:creationId xmlns:a16="http://schemas.microsoft.com/office/drawing/2014/main" id="{1755DCBF-3CEE-D46A-0C81-AF8C4EDF076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FD00E9D-710A-F5A3-9AE3-1239328DA132}"/>
              </a:ext>
            </a:extLst>
          </p:cNvPr>
          <p:cNvSpPr>
            <a:spLocks noGrp="1"/>
          </p:cNvSpPr>
          <p:nvPr>
            <p:ph type="sldNum" sz="quarter" idx="12"/>
          </p:nvPr>
        </p:nvSpPr>
        <p:spPr/>
        <p:txBody>
          <a:bodyPr/>
          <a:lstStyle/>
          <a:p>
            <a:fld id="{383E51DF-2519-4E9A-8CCB-7DD207132077}" type="slidenum">
              <a:rPr lang="en-US" smtClean="0"/>
              <a:t>‹#›</a:t>
            </a:fld>
            <a:endParaRPr lang="en-US"/>
          </a:p>
        </p:txBody>
      </p:sp>
    </p:spTree>
    <p:extLst>
      <p:ext uri="{BB962C8B-B14F-4D97-AF65-F5344CB8AC3E}">
        <p14:creationId xmlns:p14="http://schemas.microsoft.com/office/powerpoint/2010/main" val="352494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91288F-3235-F82C-B18A-C9EB88CBB6EB}"/>
              </a:ext>
            </a:extLst>
          </p:cNvPr>
          <p:cNvSpPr>
            <a:spLocks noGrp="1"/>
          </p:cNvSpPr>
          <p:nvPr>
            <p:ph type="dt" sz="half" idx="10"/>
          </p:nvPr>
        </p:nvSpPr>
        <p:spPr/>
        <p:txBody>
          <a:bodyPr/>
          <a:lstStyle/>
          <a:p>
            <a:fld id="{0BEE9AA9-9529-4CB8-A4E1-5B42F7A65A88}" type="datetimeFigureOut">
              <a:rPr lang="en-US" smtClean="0"/>
              <a:t>6/12/2025</a:t>
            </a:fld>
            <a:endParaRPr lang="en-US"/>
          </a:p>
        </p:txBody>
      </p:sp>
      <p:sp>
        <p:nvSpPr>
          <p:cNvPr id="3" name="Footer Placeholder 2">
            <a:extLst>
              <a:ext uri="{FF2B5EF4-FFF2-40B4-BE49-F238E27FC236}">
                <a16:creationId xmlns:a16="http://schemas.microsoft.com/office/drawing/2014/main" id="{8E33BC56-11E9-3DF6-D886-7BA4316E077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019066A-298D-36BA-EB28-81D038F03C65}"/>
              </a:ext>
            </a:extLst>
          </p:cNvPr>
          <p:cNvSpPr>
            <a:spLocks noGrp="1"/>
          </p:cNvSpPr>
          <p:nvPr>
            <p:ph type="sldNum" sz="quarter" idx="12"/>
          </p:nvPr>
        </p:nvSpPr>
        <p:spPr/>
        <p:txBody>
          <a:bodyPr/>
          <a:lstStyle/>
          <a:p>
            <a:fld id="{383E51DF-2519-4E9A-8CCB-7DD207132077}" type="slidenum">
              <a:rPr lang="en-US" smtClean="0"/>
              <a:t>‹#›</a:t>
            </a:fld>
            <a:endParaRPr lang="en-US"/>
          </a:p>
        </p:txBody>
      </p:sp>
    </p:spTree>
    <p:extLst>
      <p:ext uri="{BB962C8B-B14F-4D97-AF65-F5344CB8AC3E}">
        <p14:creationId xmlns:p14="http://schemas.microsoft.com/office/powerpoint/2010/main" val="21059748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996A5-2045-F936-4569-73666DB5FB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FFFDA06-54B4-776B-3D7E-020F197367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41E35AD-9417-24EF-6E0F-44E37F213A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7D0AC0-700C-1843-892E-988248ED4977}"/>
              </a:ext>
            </a:extLst>
          </p:cNvPr>
          <p:cNvSpPr>
            <a:spLocks noGrp="1"/>
          </p:cNvSpPr>
          <p:nvPr>
            <p:ph type="dt" sz="half" idx="10"/>
          </p:nvPr>
        </p:nvSpPr>
        <p:spPr/>
        <p:txBody>
          <a:bodyPr/>
          <a:lstStyle/>
          <a:p>
            <a:fld id="{0BEE9AA9-9529-4CB8-A4E1-5B42F7A65A88}" type="datetimeFigureOut">
              <a:rPr lang="en-US" smtClean="0"/>
              <a:t>6/12/2025</a:t>
            </a:fld>
            <a:endParaRPr lang="en-US"/>
          </a:p>
        </p:txBody>
      </p:sp>
      <p:sp>
        <p:nvSpPr>
          <p:cNvPr id="6" name="Footer Placeholder 5">
            <a:extLst>
              <a:ext uri="{FF2B5EF4-FFF2-40B4-BE49-F238E27FC236}">
                <a16:creationId xmlns:a16="http://schemas.microsoft.com/office/drawing/2014/main" id="{E7B39BF4-7EBC-0BDB-B9BD-6D22B6A2BD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67C47D-88F7-56DA-95BE-015FF2524A9B}"/>
              </a:ext>
            </a:extLst>
          </p:cNvPr>
          <p:cNvSpPr>
            <a:spLocks noGrp="1"/>
          </p:cNvSpPr>
          <p:nvPr>
            <p:ph type="sldNum" sz="quarter" idx="12"/>
          </p:nvPr>
        </p:nvSpPr>
        <p:spPr/>
        <p:txBody>
          <a:bodyPr/>
          <a:lstStyle/>
          <a:p>
            <a:fld id="{383E51DF-2519-4E9A-8CCB-7DD207132077}" type="slidenum">
              <a:rPr lang="en-US" smtClean="0"/>
              <a:t>‹#›</a:t>
            </a:fld>
            <a:endParaRPr lang="en-US"/>
          </a:p>
        </p:txBody>
      </p:sp>
    </p:spTree>
    <p:extLst>
      <p:ext uri="{BB962C8B-B14F-4D97-AF65-F5344CB8AC3E}">
        <p14:creationId xmlns:p14="http://schemas.microsoft.com/office/powerpoint/2010/main" val="23818609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D5DEA-271D-ACEF-3FD9-0147C16E11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ABF256-61EE-8F4F-E780-D2DACD1D83F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AE7941C-1375-F90F-326B-969DA188D4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9D5398-C9A1-0B0E-634A-20C018BD6813}"/>
              </a:ext>
            </a:extLst>
          </p:cNvPr>
          <p:cNvSpPr>
            <a:spLocks noGrp="1"/>
          </p:cNvSpPr>
          <p:nvPr>
            <p:ph type="dt" sz="half" idx="10"/>
          </p:nvPr>
        </p:nvSpPr>
        <p:spPr/>
        <p:txBody>
          <a:bodyPr/>
          <a:lstStyle/>
          <a:p>
            <a:fld id="{0BEE9AA9-9529-4CB8-A4E1-5B42F7A65A88}" type="datetimeFigureOut">
              <a:rPr lang="en-US" smtClean="0"/>
              <a:t>6/12/2025</a:t>
            </a:fld>
            <a:endParaRPr lang="en-US"/>
          </a:p>
        </p:txBody>
      </p:sp>
      <p:sp>
        <p:nvSpPr>
          <p:cNvPr id="6" name="Footer Placeholder 5">
            <a:extLst>
              <a:ext uri="{FF2B5EF4-FFF2-40B4-BE49-F238E27FC236}">
                <a16:creationId xmlns:a16="http://schemas.microsoft.com/office/drawing/2014/main" id="{09D801BC-51C8-943E-F23C-C645C44F12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906CFAB-C1CB-0275-57CA-5D2FD2DA2283}"/>
              </a:ext>
            </a:extLst>
          </p:cNvPr>
          <p:cNvSpPr>
            <a:spLocks noGrp="1"/>
          </p:cNvSpPr>
          <p:nvPr>
            <p:ph type="sldNum" sz="quarter" idx="12"/>
          </p:nvPr>
        </p:nvSpPr>
        <p:spPr/>
        <p:txBody>
          <a:bodyPr/>
          <a:lstStyle/>
          <a:p>
            <a:fld id="{383E51DF-2519-4E9A-8CCB-7DD207132077}" type="slidenum">
              <a:rPr lang="en-US" smtClean="0"/>
              <a:t>‹#›</a:t>
            </a:fld>
            <a:endParaRPr lang="en-US"/>
          </a:p>
        </p:txBody>
      </p:sp>
    </p:spTree>
    <p:extLst>
      <p:ext uri="{BB962C8B-B14F-4D97-AF65-F5344CB8AC3E}">
        <p14:creationId xmlns:p14="http://schemas.microsoft.com/office/powerpoint/2010/main" val="324525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6C80F-9327-B18C-BE69-0F1C6C9BFA3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D611A05-13A8-5432-43D5-67A2CA7A713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D6DB921-C3AF-D97B-D4A6-621EAA93B46A}"/>
              </a:ext>
            </a:extLst>
          </p:cNvPr>
          <p:cNvSpPr>
            <a:spLocks noGrp="1"/>
          </p:cNvSpPr>
          <p:nvPr>
            <p:ph type="dt" sz="half" idx="10"/>
          </p:nvPr>
        </p:nvSpPr>
        <p:spPr/>
        <p:txBody>
          <a:bodyPr/>
          <a:lstStyle/>
          <a:p>
            <a:fld id="{0BEE9AA9-9529-4CB8-A4E1-5B42F7A65A88}" type="datetimeFigureOut">
              <a:rPr lang="en-US" smtClean="0"/>
              <a:t>6/12/2025</a:t>
            </a:fld>
            <a:endParaRPr lang="en-US"/>
          </a:p>
        </p:txBody>
      </p:sp>
      <p:sp>
        <p:nvSpPr>
          <p:cNvPr id="5" name="Footer Placeholder 4">
            <a:extLst>
              <a:ext uri="{FF2B5EF4-FFF2-40B4-BE49-F238E27FC236}">
                <a16:creationId xmlns:a16="http://schemas.microsoft.com/office/drawing/2014/main" id="{6FFAAD05-503A-8EFD-D7E0-E05E95C2CFB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726847-5D57-7632-0670-10651829ACFA}"/>
              </a:ext>
            </a:extLst>
          </p:cNvPr>
          <p:cNvSpPr>
            <a:spLocks noGrp="1"/>
          </p:cNvSpPr>
          <p:nvPr>
            <p:ph type="sldNum" sz="quarter" idx="12"/>
          </p:nvPr>
        </p:nvSpPr>
        <p:spPr/>
        <p:txBody>
          <a:bodyPr/>
          <a:lstStyle/>
          <a:p>
            <a:fld id="{383E51DF-2519-4E9A-8CCB-7DD207132077}" type="slidenum">
              <a:rPr lang="en-US" smtClean="0"/>
              <a:t>‹#›</a:t>
            </a:fld>
            <a:endParaRPr lang="en-US"/>
          </a:p>
        </p:txBody>
      </p:sp>
    </p:spTree>
    <p:extLst>
      <p:ext uri="{BB962C8B-B14F-4D97-AF65-F5344CB8AC3E}">
        <p14:creationId xmlns:p14="http://schemas.microsoft.com/office/powerpoint/2010/main" val="4627998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F6D186F-2C91-0696-EA60-3EF02D6E3C0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1FB9D4B-E224-6D15-ABC8-D6EFCDFD221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A4B49F4-BC88-D5E2-B696-14358AABB024}"/>
              </a:ext>
            </a:extLst>
          </p:cNvPr>
          <p:cNvSpPr>
            <a:spLocks noGrp="1"/>
          </p:cNvSpPr>
          <p:nvPr>
            <p:ph type="dt" sz="half" idx="10"/>
          </p:nvPr>
        </p:nvSpPr>
        <p:spPr/>
        <p:txBody>
          <a:bodyPr/>
          <a:lstStyle/>
          <a:p>
            <a:fld id="{0BEE9AA9-9529-4CB8-A4E1-5B42F7A65A88}" type="datetimeFigureOut">
              <a:rPr lang="en-US" smtClean="0"/>
              <a:t>6/12/2025</a:t>
            </a:fld>
            <a:endParaRPr lang="en-US"/>
          </a:p>
        </p:txBody>
      </p:sp>
      <p:sp>
        <p:nvSpPr>
          <p:cNvPr id="5" name="Footer Placeholder 4">
            <a:extLst>
              <a:ext uri="{FF2B5EF4-FFF2-40B4-BE49-F238E27FC236}">
                <a16:creationId xmlns:a16="http://schemas.microsoft.com/office/drawing/2014/main" id="{8C9F012A-E4A3-06E4-C0A7-90C4DCF458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46AC2C-F72E-C735-C04C-992819AB3EB2}"/>
              </a:ext>
            </a:extLst>
          </p:cNvPr>
          <p:cNvSpPr>
            <a:spLocks noGrp="1"/>
          </p:cNvSpPr>
          <p:nvPr>
            <p:ph type="sldNum" sz="quarter" idx="12"/>
          </p:nvPr>
        </p:nvSpPr>
        <p:spPr/>
        <p:txBody>
          <a:bodyPr/>
          <a:lstStyle/>
          <a:p>
            <a:fld id="{383E51DF-2519-4E9A-8CCB-7DD207132077}" type="slidenum">
              <a:rPr lang="en-US" smtClean="0"/>
              <a:t>‹#›</a:t>
            </a:fld>
            <a:endParaRPr lang="en-US"/>
          </a:p>
        </p:txBody>
      </p:sp>
    </p:spTree>
    <p:extLst>
      <p:ext uri="{BB962C8B-B14F-4D97-AF65-F5344CB8AC3E}">
        <p14:creationId xmlns:p14="http://schemas.microsoft.com/office/powerpoint/2010/main" val="9687629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1_Title and Content">
  <p:cSld name="1_Title and Content">
    <p:spTree>
      <p:nvGrpSpPr>
        <p:cNvPr id="1" name="Shape 35"/>
        <p:cNvGrpSpPr/>
        <p:nvPr/>
      </p:nvGrpSpPr>
      <p:grpSpPr>
        <a:xfrm>
          <a:off x="0" y="0"/>
          <a:ext cx="0" cy="0"/>
          <a:chOff x="0" y="0"/>
          <a:chExt cx="0" cy="0"/>
        </a:xfrm>
      </p:grpSpPr>
      <p:sp>
        <p:nvSpPr>
          <p:cNvPr id="36" name="Google Shape;36;p21"/>
          <p:cNvSpPr txBox="1">
            <a:spLocks noGrp="1"/>
          </p:cNvSpPr>
          <p:nvPr>
            <p:ph type="title"/>
          </p:nvPr>
        </p:nvSpPr>
        <p:spPr>
          <a:xfrm>
            <a:off x="357101" y="104099"/>
            <a:ext cx="11477801" cy="812813"/>
          </a:xfrm>
          <a:prstGeom prst="rect">
            <a:avLst/>
          </a:prstGeom>
          <a:noFill/>
          <a:ln>
            <a:noFill/>
          </a:ln>
        </p:spPr>
        <p:txBody>
          <a:bodyPr spcFirstLastPara="1" wrap="square" lIns="91425" tIns="91425" rIns="91425" bIns="91425" anchor="ctr" anchorCtr="0">
            <a:noAutofit/>
          </a:bodyPr>
          <a:lstStyle>
            <a:lvl1pPr marR="0" lvl="0" algn="ctr">
              <a:lnSpc>
                <a:spcPct val="90000"/>
              </a:lnSpc>
              <a:spcBef>
                <a:spcPts val="0"/>
              </a:spcBef>
              <a:spcAft>
                <a:spcPts val="0"/>
              </a:spcAft>
              <a:buClr>
                <a:srgbClr val="15253D"/>
              </a:buClr>
              <a:buSzPts val="3000"/>
              <a:buFont typeface="Arial Narrow"/>
              <a:buNone/>
              <a:defRPr sz="3000" b="1" i="0" u="none" strike="noStrike" cap="none">
                <a:solidFill>
                  <a:srgbClr val="15253D"/>
                </a:solidFill>
                <a:latin typeface="Arial Narrow"/>
                <a:ea typeface="Arial Narrow"/>
                <a:cs typeface="Arial Narrow"/>
                <a:sym typeface="Arial Narrow"/>
              </a:defRPr>
            </a:lvl1pPr>
            <a:lvl2pPr lvl="1" algn="l">
              <a:lnSpc>
                <a:spcPct val="100000"/>
              </a:lnSpc>
              <a:spcBef>
                <a:spcPts val="0"/>
              </a:spcBef>
              <a:spcAft>
                <a:spcPts val="0"/>
              </a:spcAft>
              <a:buClr>
                <a:srgbClr val="17375E"/>
              </a:buClr>
              <a:buSzPts val="7500"/>
              <a:buFont typeface="PT Sans Narrow"/>
              <a:buNone/>
              <a:defRPr sz="7500">
                <a:solidFill>
                  <a:srgbClr val="17375E"/>
                </a:solidFill>
                <a:latin typeface="PT Sans Narrow"/>
                <a:ea typeface="PT Sans Narrow"/>
                <a:cs typeface="PT Sans Narrow"/>
                <a:sym typeface="PT Sans Narrow"/>
              </a:defRPr>
            </a:lvl2pPr>
            <a:lvl3pPr lvl="2" algn="l">
              <a:lnSpc>
                <a:spcPct val="100000"/>
              </a:lnSpc>
              <a:spcBef>
                <a:spcPts val="0"/>
              </a:spcBef>
              <a:spcAft>
                <a:spcPts val="0"/>
              </a:spcAft>
              <a:buClr>
                <a:srgbClr val="17375E"/>
              </a:buClr>
              <a:buSzPts val="7500"/>
              <a:buFont typeface="PT Sans Narrow"/>
              <a:buNone/>
              <a:defRPr sz="7500">
                <a:solidFill>
                  <a:srgbClr val="17375E"/>
                </a:solidFill>
                <a:latin typeface="PT Sans Narrow"/>
                <a:ea typeface="PT Sans Narrow"/>
                <a:cs typeface="PT Sans Narrow"/>
                <a:sym typeface="PT Sans Narrow"/>
              </a:defRPr>
            </a:lvl3pPr>
            <a:lvl4pPr lvl="3" algn="l">
              <a:lnSpc>
                <a:spcPct val="100000"/>
              </a:lnSpc>
              <a:spcBef>
                <a:spcPts val="0"/>
              </a:spcBef>
              <a:spcAft>
                <a:spcPts val="0"/>
              </a:spcAft>
              <a:buClr>
                <a:srgbClr val="17375E"/>
              </a:buClr>
              <a:buSzPts val="7500"/>
              <a:buFont typeface="PT Sans Narrow"/>
              <a:buNone/>
              <a:defRPr sz="7500">
                <a:solidFill>
                  <a:srgbClr val="17375E"/>
                </a:solidFill>
                <a:latin typeface="PT Sans Narrow"/>
                <a:ea typeface="PT Sans Narrow"/>
                <a:cs typeface="PT Sans Narrow"/>
                <a:sym typeface="PT Sans Narrow"/>
              </a:defRPr>
            </a:lvl4pPr>
            <a:lvl5pPr lvl="4" algn="l">
              <a:lnSpc>
                <a:spcPct val="100000"/>
              </a:lnSpc>
              <a:spcBef>
                <a:spcPts val="0"/>
              </a:spcBef>
              <a:spcAft>
                <a:spcPts val="0"/>
              </a:spcAft>
              <a:buClr>
                <a:srgbClr val="17375E"/>
              </a:buClr>
              <a:buSzPts val="7500"/>
              <a:buFont typeface="PT Sans Narrow"/>
              <a:buNone/>
              <a:defRPr sz="7500">
                <a:solidFill>
                  <a:srgbClr val="17375E"/>
                </a:solidFill>
                <a:latin typeface="PT Sans Narrow"/>
                <a:ea typeface="PT Sans Narrow"/>
                <a:cs typeface="PT Sans Narrow"/>
                <a:sym typeface="PT Sans Narrow"/>
              </a:defRPr>
            </a:lvl5pPr>
            <a:lvl6pPr lvl="5" algn="l">
              <a:lnSpc>
                <a:spcPct val="100000"/>
              </a:lnSpc>
              <a:spcBef>
                <a:spcPts val="0"/>
              </a:spcBef>
              <a:spcAft>
                <a:spcPts val="0"/>
              </a:spcAft>
              <a:buClr>
                <a:srgbClr val="00B0F0"/>
              </a:buClr>
              <a:buSzPts val="8250"/>
              <a:buFont typeface="PT Sans Narrow"/>
              <a:buNone/>
              <a:defRPr sz="8250">
                <a:solidFill>
                  <a:srgbClr val="00B0F0"/>
                </a:solidFill>
                <a:latin typeface="PT Sans Narrow"/>
                <a:ea typeface="PT Sans Narrow"/>
                <a:cs typeface="PT Sans Narrow"/>
                <a:sym typeface="PT Sans Narrow"/>
              </a:defRPr>
            </a:lvl6pPr>
            <a:lvl7pPr lvl="6" algn="l">
              <a:lnSpc>
                <a:spcPct val="100000"/>
              </a:lnSpc>
              <a:spcBef>
                <a:spcPts val="0"/>
              </a:spcBef>
              <a:spcAft>
                <a:spcPts val="0"/>
              </a:spcAft>
              <a:buClr>
                <a:srgbClr val="00B0F0"/>
              </a:buClr>
              <a:buSzPts val="8250"/>
              <a:buFont typeface="PT Sans Narrow"/>
              <a:buNone/>
              <a:defRPr sz="8250">
                <a:solidFill>
                  <a:srgbClr val="00B0F0"/>
                </a:solidFill>
                <a:latin typeface="PT Sans Narrow"/>
                <a:ea typeface="PT Sans Narrow"/>
                <a:cs typeface="PT Sans Narrow"/>
                <a:sym typeface="PT Sans Narrow"/>
              </a:defRPr>
            </a:lvl7pPr>
            <a:lvl8pPr lvl="7" algn="l">
              <a:lnSpc>
                <a:spcPct val="100000"/>
              </a:lnSpc>
              <a:spcBef>
                <a:spcPts val="0"/>
              </a:spcBef>
              <a:spcAft>
                <a:spcPts val="0"/>
              </a:spcAft>
              <a:buClr>
                <a:srgbClr val="00B0F0"/>
              </a:buClr>
              <a:buSzPts val="8250"/>
              <a:buFont typeface="PT Sans Narrow"/>
              <a:buNone/>
              <a:defRPr sz="8250">
                <a:solidFill>
                  <a:srgbClr val="00B0F0"/>
                </a:solidFill>
                <a:latin typeface="PT Sans Narrow"/>
                <a:ea typeface="PT Sans Narrow"/>
                <a:cs typeface="PT Sans Narrow"/>
                <a:sym typeface="PT Sans Narrow"/>
              </a:defRPr>
            </a:lvl8pPr>
            <a:lvl9pPr lvl="8" algn="l">
              <a:lnSpc>
                <a:spcPct val="100000"/>
              </a:lnSpc>
              <a:spcBef>
                <a:spcPts val="0"/>
              </a:spcBef>
              <a:spcAft>
                <a:spcPts val="0"/>
              </a:spcAft>
              <a:buClr>
                <a:srgbClr val="00B0F0"/>
              </a:buClr>
              <a:buSzPts val="8250"/>
              <a:buFont typeface="PT Sans Narrow"/>
              <a:buNone/>
              <a:defRPr sz="8250">
                <a:solidFill>
                  <a:srgbClr val="00B0F0"/>
                </a:solidFill>
                <a:latin typeface="PT Sans Narrow"/>
                <a:ea typeface="PT Sans Narrow"/>
                <a:cs typeface="PT Sans Narrow"/>
                <a:sym typeface="PT Sans Narrow"/>
              </a:defRPr>
            </a:lvl9pPr>
          </a:lstStyle>
          <a:p>
            <a:endParaRPr/>
          </a:p>
        </p:txBody>
      </p:sp>
      <p:sp>
        <p:nvSpPr>
          <p:cNvPr id="37" name="Google Shape;37;p21"/>
          <p:cNvSpPr txBox="1">
            <a:spLocks noGrp="1"/>
          </p:cNvSpPr>
          <p:nvPr>
            <p:ph type="sldNum" idx="12"/>
          </p:nvPr>
        </p:nvSpPr>
        <p:spPr>
          <a:xfrm>
            <a:off x="11409045" y="6333135"/>
            <a:ext cx="731600" cy="524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3387469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4BB1B9-6F54-FA2D-7B78-019F1B823F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8CCA871-869B-A3D4-15E0-C153654AE3A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038E542-44B6-9CD7-64F0-70B8B03F8E9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BEE9AA9-9529-4CB8-A4E1-5B42F7A65A88}" type="datetimeFigureOut">
              <a:rPr lang="en-US" smtClean="0"/>
              <a:t>6/12/2025</a:t>
            </a:fld>
            <a:endParaRPr lang="en-US"/>
          </a:p>
        </p:txBody>
      </p:sp>
      <p:sp>
        <p:nvSpPr>
          <p:cNvPr id="5" name="Footer Placeholder 4">
            <a:extLst>
              <a:ext uri="{FF2B5EF4-FFF2-40B4-BE49-F238E27FC236}">
                <a16:creationId xmlns:a16="http://schemas.microsoft.com/office/drawing/2014/main" id="{1D3AE0E6-8CA3-E313-FE12-8698FD620D4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1742B494-CA77-0530-118F-D8B7BD4EBD3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83E51DF-2519-4E9A-8CCB-7DD207132077}" type="slidenum">
              <a:rPr lang="en-US" smtClean="0"/>
              <a:t>‹#›</a:t>
            </a:fld>
            <a:endParaRPr lang="en-US"/>
          </a:p>
        </p:txBody>
      </p:sp>
    </p:spTree>
    <p:extLst>
      <p:ext uri="{BB962C8B-B14F-4D97-AF65-F5344CB8AC3E}">
        <p14:creationId xmlns:p14="http://schemas.microsoft.com/office/powerpoint/2010/main" val="39037660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jpe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jpeg"/><Relationship Id="rId7" Type="http://schemas.openxmlformats.org/officeDocument/2006/relationships/image" Target="../media/image17.sv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svg"/><Relationship Id="rId4" Type="http://schemas.openxmlformats.org/officeDocument/2006/relationships/image" Target="../media/image14.png"/><Relationship Id="rId9" Type="http://schemas.openxmlformats.org/officeDocument/2006/relationships/image" Target="../media/image19.jpeg"/></Relationships>
</file>

<file path=ppt/slides/_rels/slide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21.jpeg"/><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29.png"/></Relationships>
</file>

<file path=ppt/slides/_rels/slide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31.jpe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33.jpeg"/></Relationships>
</file>

<file path=ppt/slides/_rels/slide1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35.jpeg"/></Relationships>
</file>

<file path=ppt/slides/_rels/slide12.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40.jpe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42.JP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44.jpeg"/></Relationships>
</file>

<file path=ppt/slides/_rels/slide1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46.jpg"/></Relationships>
</file>

<file path=ppt/slides/_rels/slide1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48.png"/></Relationships>
</file>

<file path=ppt/slides/_rels/slide18.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9.jpg"/><Relationship Id="rId7" Type="http://schemas.openxmlformats.org/officeDocument/2006/relationships/image" Target="../media/image53.svg"/><Relationship Id="rId12"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52.png"/><Relationship Id="rId11" Type="http://schemas.openxmlformats.org/officeDocument/2006/relationships/image" Target="../media/image57.svg"/><Relationship Id="rId5" Type="http://schemas.openxmlformats.org/officeDocument/2006/relationships/image" Target="../media/image51.svg"/><Relationship Id="rId10" Type="http://schemas.openxmlformats.org/officeDocument/2006/relationships/image" Target="../media/image56.png"/><Relationship Id="rId4" Type="http://schemas.openxmlformats.org/officeDocument/2006/relationships/image" Target="../media/image50.png"/><Relationship Id="rId9" Type="http://schemas.openxmlformats.org/officeDocument/2006/relationships/image" Target="../media/image55.svg"/></Relationships>
</file>

<file path=ppt/slides/_rels/slide19.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58.jpeg"/><Relationship Id="rId7" Type="http://schemas.openxmlformats.org/officeDocument/2006/relationships/image" Target="../media/image62.svg"/><Relationship Id="rId12"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61.png"/><Relationship Id="rId11" Type="http://schemas.openxmlformats.org/officeDocument/2006/relationships/image" Target="../media/image66.svg"/><Relationship Id="rId5" Type="http://schemas.openxmlformats.org/officeDocument/2006/relationships/image" Target="../media/image60.svg"/><Relationship Id="rId10" Type="http://schemas.openxmlformats.org/officeDocument/2006/relationships/image" Target="../media/image65.png"/><Relationship Id="rId4" Type="http://schemas.openxmlformats.org/officeDocument/2006/relationships/image" Target="../media/image59.png"/><Relationship Id="rId9" Type="http://schemas.openxmlformats.org/officeDocument/2006/relationships/image" Target="../media/image64.svg"/></Relationships>
</file>

<file path=ppt/slides/_rels/slide2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7.jpg"/><Relationship Id="rId7" Type="http://schemas.openxmlformats.org/officeDocument/2006/relationships/image" Target="../media/image71.sv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70.png"/><Relationship Id="rId5" Type="http://schemas.openxmlformats.org/officeDocument/2006/relationships/image" Target="../media/image69.svg"/><Relationship Id="rId4" Type="http://schemas.openxmlformats.org/officeDocument/2006/relationships/image" Target="../media/image68.png"/></Relationships>
</file>

<file path=ppt/slides/_rels/slide21.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73.jpeg"/></Relationships>
</file>

<file path=ppt/slides/_rels/slide22.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7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2E1460-28AA-34AD-6AFE-81C731D4FDAD}"/>
              </a:ext>
            </a:extLst>
          </p:cNvPr>
          <p:cNvSpPr txBox="1"/>
          <p:nvPr/>
        </p:nvSpPr>
        <p:spPr>
          <a:xfrm>
            <a:off x="2480153" y="6208578"/>
            <a:ext cx="3419606" cy="369332"/>
          </a:xfrm>
          <a:prstGeom prst="rect">
            <a:avLst/>
          </a:prstGeom>
          <a:solidFill>
            <a:schemeClr val="bg1"/>
          </a:solidFill>
        </p:spPr>
        <p:txBody>
          <a:bodyPr wrap="square" rtlCol="0">
            <a:spAutoFit/>
          </a:bodyPr>
          <a:lstStyle/>
          <a:p>
            <a:r>
              <a:rPr lang="en-US" dirty="0"/>
              <a:t>Little Roundtop, Gettysburg, PA</a:t>
            </a:r>
          </a:p>
        </p:txBody>
      </p:sp>
      <p:pic>
        <p:nvPicPr>
          <p:cNvPr id="12" name="Video 10" title="Camping In The Night">
            <a:hlinkClick r:id="" action="ppaction://media"/>
            <a:extLst>
              <a:ext uri="{FF2B5EF4-FFF2-40B4-BE49-F238E27FC236}">
                <a16:creationId xmlns:a16="http://schemas.microsoft.com/office/drawing/2014/main" id="{A300EB3E-735C-7A9A-36BA-A7D8B58BDE2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375343" y="0"/>
            <a:ext cx="10903860" cy="6858000"/>
          </a:xfrm>
          <a:prstGeom prst="rect">
            <a:avLst/>
          </a:prstGeom>
        </p:spPr>
      </p:pic>
      <p:sp>
        <p:nvSpPr>
          <p:cNvPr id="4" name="TextBox 3">
            <a:extLst>
              <a:ext uri="{FF2B5EF4-FFF2-40B4-BE49-F238E27FC236}">
                <a16:creationId xmlns:a16="http://schemas.microsoft.com/office/drawing/2014/main" id="{C6FCEF3A-FAA2-94CE-D525-3805166ADAA0}"/>
              </a:ext>
            </a:extLst>
          </p:cNvPr>
          <p:cNvSpPr txBox="1"/>
          <p:nvPr/>
        </p:nvSpPr>
        <p:spPr>
          <a:xfrm>
            <a:off x="6899880" y="1311264"/>
            <a:ext cx="4306529" cy="1477328"/>
          </a:xfrm>
          <a:prstGeom prst="rect">
            <a:avLst/>
          </a:prstGeom>
          <a:noFill/>
          <a:effectLst>
            <a:outerShdw blurRad="63500" sx="102000" sy="102000" algn="ctr" rotWithShape="0">
              <a:prstClr val="black">
                <a:alpha val="40000"/>
              </a:prstClr>
            </a:outerShdw>
          </a:effectLst>
        </p:spPr>
        <p:txBody>
          <a:bodyPr wrap="square" rtlCol="0">
            <a:spAutoFit/>
          </a:bodyPr>
          <a:lstStyle/>
          <a:p>
            <a:pPr algn="ctr"/>
            <a:r>
              <a:rPr lang="en-US" sz="3600" b="1" dirty="0">
                <a:solidFill>
                  <a:schemeClr val="bg1"/>
                </a:solidFill>
                <a:effectLst/>
                <a:latin typeface="Aptos Black" panose="020B0004020202020204" pitchFamily="34" charset="0"/>
                <a:ea typeface="Aptos" panose="020B0004020202020204" pitchFamily="34" charset="0"/>
              </a:rPr>
              <a:t>Healthy Buildings: Designing for Life</a:t>
            </a:r>
            <a:endParaRPr lang="en-US" sz="3600" dirty="0">
              <a:solidFill>
                <a:schemeClr val="bg1"/>
              </a:solidFill>
              <a:effectLst/>
              <a:latin typeface="Aptos Black" panose="020B0004020202020204" pitchFamily="34" charset="0"/>
              <a:ea typeface="Aptos" panose="020B0004020202020204" pitchFamily="34" charset="0"/>
            </a:endParaRPr>
          </a:p>
          <a:p>
            <a:pPr algn="ctr"/>
            <a:endParaRPr lang="en-US" dirty="0">
              <a:solidFill>
                <a:schemeClr val="bg1"/>
              </a:solidFill>
            </a:endParaRPr>
          </a:p>
        </p:txBody>
      </p:sp>
      <p:sp>
        <p:nvSpPr>
          <p:cNvPr id="6" name="TextBox 5">
            <a:extLst>
              <a:ext uri="{FF2B5EF4-FFF2-40B4-BE49-F238E27FC236}">
                <a16:creationId xmlns:a16="http://schemas.microsoft.com/office/drawing/2014/main" id="{D52327DB-44B2-ABA7-6876-13EA3627BDB1}"/>
              </a:ext>
            </a:extLst>
          </p:cNvPr>
          <p:cNvSpPr txBox="1"/>
          <p:nvPr/>
        </p:nvSpPr>
        <p:spPr>
          <a:xfrm>
            <a:off x="6713113" y="2607304"/>
            <a:ext cx="4680061" cy="1477328"/>
          </a:xfrm>
          <a:prstGeom prst="rect">
            <a:avLst/>
          </a:prstGeom>
          <a:noFill/>
          <a:effectLst>
            <a:outerShdw blurRad="63500" sx="102000" sy="102000" algn="ctr" rotWithShape="0">
              <a:prstClr val="black">
                <a:alpha val="40000"/>
              </a:prstClr>
            </a:outerShdw>
          </a:effectLst>
        </p:spPr>
        <p:txBody>
          <a:bodyPr wrap="square" rtlCol="0">
            <a:spAutoFit/>
          </a:bodyPr>
          <a:lstStyle/>
          <a:p>
            <a:pPr marL="0" marR="0" algn="ctr"/>
            <a:r>
              <a:rPr lang="en-US" sz="2400" b="1" dirty="0">
                <a:ln w="3175">
                  <a:noFill/>
                </a:ln>
                <a:solidFill>
                  <a:schemeClr val="accent2">
                    <a:lumMod val="20000"/>
                    <a:lumOff val="80000"/>
                  </a:schemeClr>
                </a:solidFill>
                <a:effectLst/>
                <a:ea typeface="Times New Roman" panose="02020603050405020304" pitchFamily="18" charset="0"/>
                <a:cs typeface="Times New Roman" panose="02020603050405020304" pitchFamily="18" charset="0"/>
              </a:rPr>
              <a:t>Bill McQuade, P.E., CDP, </a:t>
            </a:r>
            <a:br>
              <a:rPr lang="en-US" sz="2400" b="1" dirty="0">
                <a:ln w="3175">
                  <a:noFill/>
                </a:ln>
                <a:solidFill>
                  <a:schemeClr val="accent2">
                    <a:lumMod val="20000"/>
                    <a:lumOff val="80000"/>
                  </a:schemeClr>
                </a:solidFill>
                <a:effectLst/>
                <a:ea typeface="Times New Roman" panose="02020603050405020304" pitchFamily="18" charset="0"/>
                <a:cs typeface="Times New Roman" panose="02020603050405020304" pitchFamily="18" charset="0"/>
              </a:rPr>
            </a:br>
            <a:r>
              <a:rPr lang="en-US" sz="2400" b="1" dirty="0">
                <a:ln w="3175">
                  <a:noFill/>
                </a:ln>
                <a:solidFill>
                  <a:schemeClr val="accent2">
                    <a:lumMod val="20000"/>
                    <a:lumOff val="80000"/>
                  </a:schemeClr>
                </a:solidFill>
                <a:effectLst/>
                <a:ea typeface="Times New Roman" panose="02020603050405020304" pitchFamily="18" charset="0"/>
                <a:cs typeface="Times New Roman" panose="02020603050405020304" pitchFamily="18" charset="0"/>
              </a:rPr>
              <a:t>Fellow ASHRAE, LEED AP</a:t>
            </a:r>
            <a:endParaRPr lang="en-US" sz="2400" dirty="0">
              <a:ln w="3175">
                <a:noFill/>
              </a:ln>
              <a:solidFill>
                <a:schemeClr val="accent2">
                  <a:lumMod val="20000"/>
                  <a:lumOff val="80000"/>
                </a:schemeClr>
              </a:solidFill>
              <a:effectLst/>
              <a:ea typeface="Times New Roman" panose="02020603050405020304" pitchFamily="18" charset="0"/>
              <a:cs typeface="Times New Roman" panose="02020603050405020304" pitchFamily="18" charset="0"/>
            </a:endParaRPr>
          </a:p>
          <a:p>
            <a:pPr marL="0" marR="0" algn="ctr"/>
            <a:r>
              <a:rPr lang="en-US" sz="2400" b="1" dirty="0">
                <a:ln w="3175">
                  <a:noFill/>
                </a:ln>
                <a:solidFill>
                  <a:schemeClr val="accent2">
                    <a:lumMod val="20000"/>
                    <a:lumOff val="80000"/>
                  </a:schemeClr>
                </a:solidFill>
                <a:effectLst/>
                <a:ea typeface="Times New Roman" panose="02020603050405020304" pitchFamily="18" charset="0"/>
                <a:cs typeface="Courier New" panose="02070309020205020404" pitchFamily="49" charset="0"/>
              </a:rPr>
              <a:t>2025-26 ASHRAE President</a:t>
            </a:r>
            <a:endParaRPr lang="en-US" sz="2400" dirty="0">
              <a:ln w="3175">
                <a:noFill/>
              </a:ln>
              <a:solidFill>
                <a:schemeClr val="accent2">
                  <a:lumMod val="20000"/>
                  <a:lumOff val="80000"/>
                </a:schemeClr>
              </a:solidFill>
              <a:effectLst/>
              <a:ea typeface="Times New Roman" panose="02020603050405020304" pitchFamily="18" charset="0"/>
              <a:cs typeface="Times New Roman" panose="02020603050405020304" pitchFamily="18" charset="0"/>
            </a:endParaRPr>
          </a:p>
          <a:p>
            <a:endParaRPr lang="en-US" dirty="0">
              <a:solidFill>
                <a:schemeClr val="bg1"/>
              </a:solidFill>
            </a:endParaRPr>
          </a:p>
        </p:txBody>
      </p:sp>
      <p:sp>
        <p:nvSpPr>
          <p:cNvPr id="9" name="TextBox 8">
            <a:extLst>
              <a:ext uri="{FF2B5EF4-FFF2-40B4-BE49-F238E27FC236}">
                <a16:creationId xmlns:a16="http://schemas.microsoft.com/office/drawing/2014/main" id="{07A50ED3-F33D-4657-EB28-358AFE78CFED}"/>
              </a:ext>
            </a:extLst>
          </p:cNvPr>
          <p:cNvSpPr txBox="1"/>
          <p:nvPr/>
        </p:nvSpPr>
        <p:spPr>
          <a:xfrm>
            <a:off x="2480153" y="6297819"/>
            <a:ext cx="3419606" cy="369332"/>
          </a:xfrm>
          <a:prstGeom prst="rect">
            <a:avLst/>
          </a:prstGeom>
          <a:solidFill>
            <a:schemeClr val="bg1"/>
          </a:solidFill>
        </p:spPr>
        <p:txBody>
          <a:bodyPr wrap="square" rtlCol="0">
            <a:spAutoFit/>
          </a:bodyPr>
          <a:lstStyle/>
          <a:p>
            <a:r>
              <a:rPr lang="en-US" dirty="0"/>
              <a:t>Little Roundtop, Gettysburg,  PA</a:t>
            </a:r>
          </a:p>
        </p:txBody>
      </p:sp>
      <p:pic>
        <p:nvPicPr>
          <p:cNvPr id="2" name="Picture 1">
            <a:extLst>
              <a:ext uri="{FF2B5EF4-FFF2-40B4-BE49-F238E27FC236}">
                <a16:creationId xmlns:a16="http://schemas.microsoft.com/office/drawing/2014/main" id="{51A1097B-226E-9C8F-D3CC-850560225E6A}"/>
              </a:ext>
            </a:extLst>
          </p:cNvPr>
          <p:cNvPicPr>
            <a:picLocks noChangeAspect="1"/>
          </p:cNvPicPr>
          <p:nvPr/>
        </p:nvPicPr>
        <p:blipFill>
          <a:blip r:embed="rId6"/>
          <a:stretch>
            <a:fillRect/>
          </a:stretch>
        </p:blipFill>
        <p:spPr>
          <a:xfrm>
            <a:off x="0" y="0"/>
            <a:ext cx="6131517" cy="6858000"/>
          </a:xfrm>
          <a:prstGeom prst="rect">
            <a:avLst/>
          </a:prstGeom>
        </p:spPr>
      </p:pic>
      <p:pic>
        <p:nvPicPr>
          <p:cNvPr id="13" name="Picture 12" descr="A white text on a black background&#10;&#10;AI-generated content may be incorrect.">
            <a:extLst>
              <a:ext uri="{FF2B5EF4-FFF2-40B4-BE49-F238E27FC236}">
                <a16:creationId xmlns:a16="http://schemas.microsoft.com/office/drawing/2014/main" id="{1AADB140-2D83-568E-AA86-2A8ED7136E1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768843" y="6097918"/>
            <a:ext cx="853392" cy="590652"/>
          </a:xfrm>
          <a:prstGeom prst="rect">
            <a:avLst/>
          </a:prstGeom>
        </p:spPr>
      </p:pic>
    </p:spTree>
    <p:extLst>
      <p:ext uri="{BB962C8B-B14F-4D97-AF65-F5344CB8AC3E}">
        <p14:creationId xmlns:p14="http://schemas.microsoft.com/office/powerpoint/2010/main" val="241291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943"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alpha val="57000"/>
          </a:schemeClr>
        </a:solidFill>
        <a:effectLst/>
      </p:bgPr>
    </p:bg>
    <p:spTree>
      <p:nvGrpSpPr>
        <p:cNvPr id="1" name=""/>
        <p:cNvGrpSpPr/>
        <p:nvPr/>
      </p:nvGrpSpPr>
      <p:grpSpPr>
        <a:xfrm>
          <a:off x="0" y="0"/>
          <a:ext cx="0" cy="0"/>
          <a:chOff x="0" y="0"/>
          <a:chExt cx="0" cy="0"/>
        </a:xfrm>
      </p:grpSpPr>
      <p:pic>
        <p:nvPicPr>
          <p:cNvPr id="6" name="Picture 5" descr="A sign on a tree&#10;&#10;AI-generated content may be incorrect.">
            <a:extLst>
              <a:ext uri="{FF2B5EF4-FFF2-40B4-BE49-F238E27FC236}">
                <a16:creationId xmlns:a16="http://schemas.microsoft.com/office/drawing/2014/main" id="{D728DE5A-E877-3A4F-EC62-2E9D02DC3A2B}"/>
              </a:ext>
            </a:extLst>
          </p:cNvPr>
          <p:cNvPicPr>
            <a:picLocks noChangeAspect="1"/>
          </p:cNvPicPr>
          <p:nvPr/>
        </p:nvPicPr>
        <p:blipFill>
          <a:blip r:embed="rId3">
            <a:alphaModFix amt="35000"/>
            <a:extLst>
              <a:ext uri="{28A0092B-C50C-407E-A947-70E740481C1C}">
                <a14:useLocalDpi xmlns:a14="http://schemas.microsoft.com/office/drawing/2010/main" val="0"/>
              </a:ext>
            </a:extLst>
          </a:blip>
          <a:srcRect t="31697" b="13668"/>
          <a:stretch/>
        </p:blipFill>
        <p:spPr>
          <a:xfrm>
            <a:off x="-354260" y="-438912"/>
            <a:ext cx="12546260" cy="7296912"/>
          </a:xfrm>
          <a:prstGeom prst="rect">
            <a:avLst/>
          </a:prstGeom>
          <a:effectLst>
            <a:outerShdw blurRad="50800" dist="50800" dir="5400000" algn="ctr" rotWithShape="0">
              <a:srgbClr val="000000">
                <a:alpha val="5000"/>
              </a:srgbClr>
            </a:outerShdw>
          </a:effectLst>
        </p:spPr>
      </p:pic>
      <p:pic>
        <p:nvPicPr>
          <p:cNvPr id="2" name="Picture 1">
            <a:extLst>
              <a:ext uri="{FF2B5EF4-FFF2-40B4-BE49-F238E27FC236}">
                <a16:creationId xmlns:a16="http://schemas.microsoft.com/office/drawing/2014/main" id="{46CB3946-BFAC-2C07-9192-96A81BE0A079}"/>
              </a:ext>
            </a:extLst>
          </p:cNvPr>
          <p:cNvPicPr>
            <a:picLocks noChangeAspect="1"/>
          </p:cNvPicPr>
          <p:nvPr/>
        </p:nvPicPr>
        <p:blipFill>
          <a:blip r:embed="rId4"/>
          <a:stretch>
            <a:fillRect/>
          </a:stretch>
        </p:blipFill>
        <p:spPr>
          <a:xfrm>
            <a:off x="-182881" y="1804596"/>
            <a:ext cx="5820949" cy="4251960"/>
          </a:xfrm>
          <a:prstGeom prst="rect">
            <a:avLst/>
          </a:prstGeom>
        </p:spPr>
      </p:pic>
      <p:pic>
        <p:nvPicPr>
          <p:cNvPr id="3" name="Picture 2">
            <a:extLst>
              <a:ext uri="{FF2B5EF4-FFF2-40B4-BE49-F238E27FC236}">
                <a16:creationId xmlns:a16="http://schemas.microsoft.com/office/drawing/2014/main" id="{76850F87-03C5-BB6B-73AD-B3CAFB0A9D45}"/>
              </a:ext>
            </a:extLst>
          </p:cNvPr>
          <p:cNvPicPr>
            <a:picLocks noChangeAspect="1"/>
          </p:cNvPicPr>
          <p:nvPr/>
        </p:nvPicPr>
        <p:blipFill>
          <a:blip r:embed="rId5"/>
          <a:stretch>
            <a:fillRect/>
          </a:stretch>
        </p:blipFill>
        <p:spPr>
          <a:xfrm>
            <a:off x="5779404" y="1804596"/>
            <a:ext cx="6271260" cy="4251960"/>
          </a:xfrm>
          <a:prstGeom prst="rect">
            <a:avLst/>
          </a:prstGeom>
        </p:spPr>
      </p:pic>
      <p:sp>
        <p:nvSpPr>
          <p:cNvPr id="5" name="TextBox 4">
            <a:extLst>
              <a:ext uri="{FF2B5EF4-FFF2-40B4-BE49-F238E27FC236}">
                <a16:creationId xmlns:a16="http://schemas.microsoft.com/office/drawing/2014/main" id="{296AFD82-60E0-3B83-99DD-BCC9192DFE37}"/>
              </a:ext>
            </a:extLst>
          </p:cNvPr>
          <p:cNvSpPr txBox="1"/>
          <p:nvPr/>
        </p:nvSpPr>
        <p:spPr>
          <a:xfrm>
            <a:off x="91439" y="5388989"/>
            <a:ext cx="4039644" cy="369332"/>
          </a:xfrm>
          <a:prstGeom prst="rect">
            <a:avLst/>
          </a:prstGeom>
          <a:solidFill>
            <a:schemeClr val="bg1"/>
          </a:solidFill>
          <a:effectLst>
            <a:innerShdw blurRad="114300">
              <a:prstClr val="black"/>
            </a:innerShdw>
          </a:effectLst>
        </p:spPr>
        <p:txBody>
          <a:bodyPr wrap="square" rtlCol="0">
            <a:spAutoFit/>
          </a:bodyPr>
          <a:lstStyle/>
          <a:p>
            <a:r>
              <a:rPr lang="en-US" dirty="0"/>
              <a:t>Appalachian Trail, Dauphin County, PA</a:t>
            </a:r>
          </a:p>
        </p:txBody>
      </p:sp>
    </p:spTree>
    <p:extLst>
      <p:ext uri="{BB962C8B-B14F-4D97-AF65-F5344CB8AC3E}">
        <p14:creationId xmlns:p14="http://schemas.microsoft.com/office/powerpoint/2010/main" val="29985897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D23A10A4-3D22-E48B-4082-C44279D837B8}"/>
              </a:ext>
            </a:extLst>
          </p:cNvPr>
          <p:cNvPicPr>
            <a:picLocks noChangeAspect="1"/>
          </p:cNvPicPr>
          <p:nvPr/>
        </p:nvPicPr>
        <p:blipFill>
          <a:blip r:embed="rId3"/>
          <a:stretch>
            <a:fillRect/>
          </a:stretch>
        </p:blipFill>
        <p:spPr>
          <a:xfrm>
            <a:off x="0" y="0"/>
            <a:ext cx="12192000" cy="7673340"/>
          </a:xfrm>
          <a:prstGeom prst="rect">
            <a:avLst/>
          </a:prstGeom>
        </p:spPr>
      </p:pic>
      <p:pic>
        <p:nvPicPr>
          <p:cNvPr id="7" name="Picture 6">
            <a:extLst>
              <a:ext uri="{FF2B5EF4-FFF2-40B4-BE49-F238E27FC236}">
                <a16:creationId xmlns:a16="http://schemas.microsoft.com/office/drawing/2014/main" id="{B1C332C2-9E03-BCCE-E3FE-180AFB24DD1B}"/>
              </a:ext>
            </a:extLst>
          </p:cNvPr>
          <p:cNvPicPr>
            <a:picLocks noChangeAspect="1"/>
          </p:cNvPicPr>
          <p:nvPr/>
        </p:nvPicPr>
        <p:blipFill>
          <a:blip r:embed="rId4"/>
          <a:stretch>
            <a:fillRect/>
          </a:stretch>
        </p:blipFill>
        <p:spPr>
          <a:xfrm>
            <a:off x="930841" y="358345"/>
            <a:ext cx="1749855" cy="1749855"/>
          </a:xfrm>
          <a:prstGeom prst="rect">
            <a:avLst/>
          </a:prstGeom>
          <a:scene3d>
            <a:camera prst="orthographicFront"/>
            <a:lightRig rig="threePt" dir="t"/>
          </a:scene3d>
          <a:sp3d>
            <a:bevelT/>
            <a:bevelB/>
          </a:sp3d>
        </p:spPr>
      </p:pic>
      <p:pic>
        <p:nvPicPr>
          <p:cNvPr id="18" name="Picture 17">
            <a:extLst>
              <a:ext uri="{FF2B5EF4-FFF2-40B4-BE49-F238E27FC236}">
                <a16:creationId xmlns:a16="http://schemas.microsoft.com/office/drawing/2014/main" id="{C6501BA2-24F3-2A9F-FB8F-7B95100ED89D}"/>
              </a:ext>
            </a:extLst>
          </p:cNvPr>
          <p:cNvPicPr>
            <a:picLocks noChangeAspect="1"/>
          </p:cNvPicPr>
          <p:nvPr/>
        </p:nvPicPr>
        <p:blipFill>
          <a:blip r:embed="rId5"/>
          <a:stretch>
            <a:fillRect/>
          </a:stretch>
        </p:blipFill>
        <p:spPr>
          <a:xfrm>
            <a:off x="9497378" y="306388"/>
            <a:ext cx="1763781" cy="2214579"/>
          </a:xfrm>
          <a:prstGeom prst="rect">
            <a:avLst/>
          </a:prstGeom>
          <a:scene3d>
            <a:camera prst="orthographicFront"/>
            <a:lightRig rig="threePt" dir="t"/>
          </a:scene3d>
          <a:sp3d>
            <a:bevelT/>
            <a:bevelB/>
          </a:sp3d>
        </p:spPr>
      </p:pic>
      <p:pic>
        <p:nvPicPr>
          <p:cNvPr id="20" name="Picture 19">
            <a:extLst>
              <a:ext uri="{FF2B5EF4-FFF2-40B4-BE49-F238E27FC236}">
                <a16:creationId xmlns:a16="http://schemas.microsoft.com/office/drawing/2014/main" id="{98385904-5AE3-C1F9-2F6A-10FBA66DAE52}"/>
              </a:ext>
            </a:extLst>
          </p:cNvPr>
          <p:cNvPicPr>
            <a:picLocks noChangeAspect="1"/>
          </p:cNvPicPr>
          <p:nvPr/>
        </p:nvPicPr>
        <p:blipFill>
          <a:blip r:embed="rId6"/>
          <a:stretch>
            <a:fillRect/>
          </a:stretch>
        </p:blipFill>
        <p:spPr>
          <a:xfrm>
            <a:off x="8496828" y="2571718"/>
            <a:ext cx="3223260" cy="4069080"/>
          </a:xfrm>
          <a:prstGeom prst="rect">
            <a:avLst/>
          </a:prstGeom>
        </p:spPr>
      </p:pic>
      <p:pic>
        <p:nvPicPr>
          <p:cNvPr id="21" name="Picture 20">
            <a:extLst>
              <a:ext uri="{FF2B5EF4-FFF2-40B4-BE49-F238E27FC236}">
                <a16:creationId xmlns:a16="http://schemas.microsoft.com/office/drawing/2014/main" id="{127C3D11-53A9-F57F-4F8D-79E3B3AAF8DF}"/>
              </a:ext>
            </a:extLst>
          </p:cNvPr>
          <p:cNvPicPr>
            <a:picLocks noChangeAspect="1"/>
          </p:cNvPicPr>
          <p:nvPr/>
        </p:nvPicPr>
        <p:blipFill>
          <a:blip r:embed="rId7"/>
          <a:stretch>
            <a:fillRect/>
          </a:stretch>
        </p:blipFill>
        <p:spPr>
          <a:xfrm>
            <a:off x="233202" y="2484088"/>
            <a:ext cx="3253740" cy="4244340"/>
          </a:xfrm>
          <a:prstGeom prst="rect">
            <a:avLst/>
          </a:prstGeom>
        </p:spPr>
      </p:pic>
      <p:pic>
        <p:nvPicPr>
          <p:cNvPr id="22" name="Picture 21">
            <a:extLst>
              <a:ext uri="{FF2B5EF4-FFF2-40B4-BE49-F238E27FC236}">
                <a16:creationId xmlns:a16="http://schemas.microsoft.com/office/drawing/2014/main" id="{09EFD7A9-D33E-E0B7-AD4F-1B6215C58536}"/>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4405006" y="717863"/>
            <a:ext cx="3334996" cy="395964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6356556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31185F1-57FD-2CA3-6EF5-01F2B91D2C4D}"/>
              </a:ext>
            </a:extLst>
          </p:cNvPr>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a:off x="7108238" y="-1"/>
            <a:ext cx="5083762" cy="6858001"/>
          </a:xfrm>
          <a:prstGeom prst="rect">
            <a:avLst/>
          </a:prstGeom>
        </p:spPr>
      </p:pic>
      <p:sp>
        <p:nvSpPr>
          <p:cNvPr id="4" name="TextBox 3">
            <a:extLst>
              <a:ext uri="{FF2B5EF4-FFF2-40B4-BE49-F238E27FC236}">
                <a16:creationId xmlns:a16="http://schemas.microsoft.com/office/drawing/2014/main" id="{0BB55446-D6DC-5A11-9499-932A269EA029}"/>
              </a:ext>
            </a:extLst>
          </p:cNvPr>
          <p:cNvSpPr txBox="1"/>
          <p:nvPr/>
        </p:nvSpPr>
        <p:spPr>
          <a:xfrm>
            <a:off x="8763925" y="1964354"/>
            <a:ext cx="3078865" cy="1384995"/>
          </a:xfrm>
          <a:prstGeom prst="rect">
            <a:avLst/>
          </a:prstGeom>
          <a:noFill/>
        </p:spPr>
        <p:txBody>
          <a:bodyPr wrap="square" rtlCol="0">
            <a:spAutoFit/>
          </a:bodyPr>
          <a:lstStyle/>
          <a:p>
            <a:r>
              <a:rPr lang="en-US" sz="2800" dirty="0"/>
              <a:t>Necessary for survival, safety and wellbeing</a:t>
            </a:r>
          </a:p>
        </p:txBody>
      </p:sp>
      <p:sp>
        <p:nvSpPr>
          <p:cNvPr id="5" name="TextBox 4">
            <a:extLst>
              <a:ext uri="{FF2B5EF4-FFF2-40B4-BE49-F238E27FC236}">
                <a16:creationId xmlns:a16="http://schemas.microsoft.com/office/drawing/2014/main" id="{FC73F745-6B13-7770-C9A9-295892017D60}"/>
              </a:ext>
            </a:extLst>
          </p:cNvPr>
          <p:cNvSpPr txBox="1"/>
          <p:nvPr/>
        </p:nvSpPr>
        <p:spPr>
          <a:xfrm>
            <a:off x="9002298" y="3788064"/>
            <a:ext cx="3078865" cy="1815882"/>
          </a:xfrm>
          <a:prstGeom prst="rect">
            <a:avLst/>
          </a:prstGeom>
          <a:noFill/>
        </p:spPr>
        <p:txBody>
          <a:bodyPr wrap="square" rtlCol="0">
            <a:spAutoFit/>
          </a:bodyPr>
          <a:lstStyle/>
          <a:p>
            <a:r>
              <a:rPr lang="en-US" sz="2800" dirty="0"/>
              <a:t>Essential for emotional and psychological security </a:t>
            </a:r>
          </a:p>
        </p:txBody>
      </p:sp>
      <p:pic>
        <p:nvPicPr>
          <p:cNvPr id="8" name="Graphic 7" descr="Tent with solid fill">
            <a:extLst>
              <a:ext uri="{FF2B5EF4-FFF2-40B4-BE49-F238E27FC236}">
                <a16:creationId xmlns:a16="http://schemas.microsoft.com/office/drawing/2014/main" id="{83413E2E-CE5F-4CFD-A8EB-6713061B91A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588097" y="2063858"/>
            <a:ext cx="914400" cy="914400"/>
          </a:xfrm>
          <a:prstGeom prst="rect">
            <a:avLst/>
          </a:prstGeom>
        </p:spPr>
      </p:pic>
      <p:sp>
        <p:nvSpPr>
          <p:cNvPr id="12" name="TextBox 11">
            <a:extLst>
              <a:ext uri="{FF2B5EF4-FFF2-40B4-BE49-F238E27FC236}">
                <a16:creationId xmlns:a16="http://schemas.microsoft.com/office/drawing/2014/main" id="{AE5A4875-A56F-247F-5759-72772866330D}"/>
              </a:ext>
            </a:extLst>
          </p:cNvPr>
          <p:cNvSpPr txBox="1"/>
          <p:nvPr/>
        </p:nvSpPr>
        <p:spPr>
          <a:xfrm>
            <a:off x="8681483" y="794347"/>
            <a:ext cx="2511705" cy="707886"/>
          </a:xfrm>
          <a:prstGeom prst="rect">
            <a:avLst/>
          </a:prstGeom>
          <a:noFill/>
        </p:spPr>
        <p:txBody>
          <a:bodyPr wrap="square">
            <a:spAutoFit/>
          </a:bodyPr>
          <a:lstStyle/>
          <a:p>
            <a:r>
              <a:rPr lang="en-US" sz="4000" b="1" dirty="0">
                <a:solidFill>
                  <a:schemeClr val="tx1">
                    <a:lumMod val="85000"/>
                    <a:lumOff val="15000"/>
                  </a:schemeClr>
                </a:solidFill>
                <a:latin typeface="Aptos Black" panose="020B0004020202020204" pitchFamily="34" charset="0"/>
              </a:rPr>
              <a:t>Shelter is </a:t>
            </a:r>
          </a:p>
        </p:txBody>
      </p:sp>
      <p:grpSp>
        <p:nvGrpSpPr>
          <p:cNvPr id="14" name="Group 13">
            <a:extLst>
              <a:ext uri="{FF2B5EF4-FFF2-40B4-BE49-F238E27FC236}">
                <a16:creationId xmlns:a16="http://schemas.microsoft.com/office/drawing/2014/main" id="{A421B6EB-77C6-2E98-37DE-56C4669879CF}"/>
              </a:ext>
            </a:extLst>
          </p:cNvPr>
          <p:cNvGrpSpPr/>
          <p:nvPr/>
        </p:nvGrpSpPr>
        <p:grpSpPr>
          <a:xfrm>
            <a:off x="7588097" y="4095186"/>
            <a:ext cx="1175828" cy="914400"/>
            <a:chOff x="8095494" y="3800733"/>
            <a:chExt cx="1256851" cy="1256851"/>
          </a:xfrm>
          <a:solidFill>
            <a:schemeClr val="tx1">
              <a:lumMod val="85000"/>
              <a:lumOff val="15000"/>
            </a:schemeClr>
          </a:solidFill>
        </p:grpSpPr>
        <p:pic>
          <p:nvPicPr>
            <p:cNvPr id="10" name="Graphic 9" descr="Dog House with solid fill">
              <a:extLst>
                <a:ext uri="{FF2B5EF4-FFF2-40B4-BE49-F238E27FC236}">
                  <a16:creationId xmlns:a16="http://schemas.microsoft.com/office/drawing/2014/main" id="{74986B34-BB74-D97A-5063-192D6628802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095494" y="3800733"/>
              <a:ext cx="1256851" cy="1256851"/>
            </a:xfrm>
            <a:prstGeom prst="rect">
              <a:avLst/>
            </a:prstGeom>
          </p:spPr>
        </p:pic>
        <p:sp>
          <p:nvSpPr>
            <p:cNvPr id="13" name="Rectangle 12">
              <a:extLst>
                <a:ext uri="{FF2B5EF4-FFF2-40B4-BE49-F238E27FC236}">
                  <a16:creationId xmlns:a16="http://schemas.microsoft.com/office/drawing/2014/main" id="{39BF3091-3910-4B70-A6FF-FE9C2373FFBE}"/>
                </a:ext>
              </a:extLst>
            </p:cNvPr>
            <p:cNvSpPr/>
            <p:nvPr/>
          </p:nvSpPr>
          <p:spPr>
            <a:xfrm>
              <a:off x="8530542" y="4317357"/>
              <a:ext cx="347240" cy="185195"/>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grpSp>
      <p:pic>
        <p:nvPicPr>
          <p:cNvPr id="15" name="Picture 14">
            <a:extLst>
              <a:ext uri="{FF2B5EF4-FFF2-40B4-BE49-F238E27FC236}">
                <a16:creationId xmlns:a16="http://schemas.microsoft.com/office/drawing/2014/main" id="{798526ED-C793-45D0-19F0-E30EFD48C4D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810754" y="5891216"/>
            <a:ext cx="981787" cy="679514"/>
          </a:xfrm>
          <a:prstGeom prst="rect">
            <a:avLst/>
          </a:prstGeom>
        </p:spPr>
      </p:pic>
      <p:pic>
        <p:nvPicPr>
          <p:cNvPr id="7" name="Picture 6">
            <a:extLst>
              <a:ext uri="{FF2B5EF4-FFF2-40B4-BE49-F238E27FC236}">
                <a16:creationId xmlns:a16="http://schemas.microsoft.com/office/drawing/2014/main" id="{64995D5C-8EEE-166C-F5BA-25ED1649BF8A}"/>
              </a:ext>
            </a:extLst>
          </p:cNvPr>
          <p:cNvPicPr>
            <a:picLocks noChangeAspect="1"/>
          </p:cNvPicPr>
          <p:nvPr/>
        </p:nvPicPr>
        <p:blipFill>
          <a:blip r:embed="rId9"/>
          <a:stretch>
            <a:fillRect/>
          </a:stretch>
        </p:blipFill>
        <p:spPr>
          <a:xfrm>
            <a:off x="40197" y="-1"/>
            <a:ext cx="7510933" cy="6858001"/>
          </a:xfrm>
          <a:prstGeom prst="rect">
            <a:avLst/>
          </a:prstGeom>
        </p:spPr>
      </p:pic>
    </p:spTree>
    <p:extLst>
      <p:ext uri="{BB962C8B-B14F-4D97-AF65-F5344CB8AC3E}">
        <p14:creationId xmlns:p14="http://schemas.microsoft.com/office/powerpoint/2010/main" val="37570206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B6145C3-D7E5-2806-1E1C-A4809B7F58AE}"/>
              </a:ext>
            </a:extLst>
          </p:cNvPr>
          <p:cNvPicPr>
            <a:picLocks noChangeAspect="1"/>
          </p:cNvPicPr>
          <p:nvPr/>
        </p:nvPicPr>
        <p:blipFill>
          <a:blip r:embed="rId3"/>
          <a:stretch>
            <a:fillRect/>
          </a:stretch>
        </p:blipFill>
        <p:spPr>
          <a:xfrm>
            <a:off x="2540" y="0"/>
            <a:ext cx="5113020" cy="6858000"/>
          </a:xfrm>
          <a:prstGeom prst="rect">
            <a:avLst/>
          </a:prstGeom>
        </p:spPr>
      </p:pic>
      <p:sp>
        <p:nvSpPr>
          <p:cNvPr id="5" name="TextBox 4">
            <a:extLst>
              <a:ext uri="{FF2B5EF4-FFF2-40B4-BE49-F238E27FC236}">
                <a16:creationId xmlns:a16="http://schemas.microsoft.com/office/drawing/2014/main" id="{ADA0CD67-0F07-20FE-DAB5-83315BEDA123}"/>
              </a:ext>
            </a:extLst>
          </p:cNvPr>
          <p:cNvSpPr txBox="1"/>
          <p:nvPr/>
        </p:nvSpPr>
        <p:spPr>
          <a:xfrm>
            <a:off x="132373" y="809237"/>
            <a:ext cx="4853354" cy="830997"/>
          </a:xfrm>
          <a:prstGeom prst="rect">
            <a:avLst/>
          </a:prstGeom>
          <a:noFill/>
        </p:spPr>
        <p:txBody>
          <a:bodyPr wrap="square" rtlCol="0">
            <a:spAutoFit/>
          </a:bodyPr>
          <a:lstStyle/>
          <a:p>
            <a:pPr algn="ctr"/>
            <a:r>
              <a:rPr lang="en-US" sz="2400" dirty="0">
                <a:solidFill>
                  <a:schemeClr val="tx1">
                    <a:lumMod val="95000"/>
                    <a:lumOff val="5000"/>
                  </a:schemeClr>
                </a:solidFill>
                <a:latin typeface="+mj-lt"/>
              </a:rPr>
              <a:t>A true shelter includes all aspects of </a:t>
            </a:r>
            <a:br>
              <a:rPr lang="en-US" sz="2400" dirty="0">
                <a:solidFill>
                  <a:schemeClr val="tx1">
                    <a:lumMod val="95000"/>
                    <a:lumOff val="5000"/>
                  </a:schemeClr>
                </a:solidFill>
                <a:latin typeface="Aptos ExtraBold" panose="020F0502020204030204" pitchFamily="34" charset="0"/>
              </a:rPr>
            </a:br>
            <a:r>
              <a:rPr lang="en-US" sz="2400" dirty="0">
                <a:solidFill>
                  <a:schemeClr val="tx1">
                    <a:lumMod val="95000"/>
                    <a:lumOff val="5000"/>
                  </a:schemeClr>
                </a:solidFill>
                <a:latin typeface="Aptos ExtraBold" panose="020F0502020204030204" pitchFamily="34" charset="0"/>
              </a:rPr>
              <a:t>Indoor Environmental Quality:</a:t>
            </a:r>
          </a:p>
        </p:txBody>
      </p:sp>
      <p:sp>
        <p:nvSpPr>
          <p:cNvPr id="6" name="TextBox 5">
            <a:extLst>
              <a:ext uri="{FF2B5EF4-FFF2-40B4-BE49-F238E27FC236}">
                <a16:creationId xmlns:a16="http://schemas.microsoft.com/office/drawing/2014/main" id="{3F55DA21-368E-187B-8D25-2340422B399C}"/>
              </a:ext>
            </a:extLst>
          </p:cNvPr>
          <p:cNvSpPr txBox="1"/>
          <p:nvPr/>
        </p:nvSpPr>
        <p:spPr>
          <a:xfrm>
            <a:off x="1002891" y="1976283"/>
            <a:ext cx="3465871" cy="3714671"/>
          </a:xfrm>
          <a:prstGeom prst="rect">
            <a:avLst/>
          </a:prstGeom>
          <a:noFill/>
        </p:spPr>
        <p:txBody>
          <a:bodyPr wrap="square" rtlCol="0">
            <a:spAutoFit/>
          </a:bodyPr>
          <a:lstStyle/>
          <a:p>
            <a:pPr>
              <a:lnSpc>
                <a:spcPct val="150000"/>
              </a:lnSpc>
              <a:buFont typeface="Wingdings" panose="05000000000000000000" pitchFamily="2" charset="2"/>
              <a:buChar char="ü"/>
            </a:pPr>
            <a:r>
              <a:rPr lang="en-US" sz="3200" dirty="0">
                <a:solidFill>
                  <a:schemeClr val="tx1">
                    <a:lumMod val="95000"/>
                    <a:lumOff val="5000"/>
                  </a:schemeClr>
                </a:solidFill>
                <a:latin typeface="+mj-lt"/>
              </a:rPr>
              <a:t> Air Quality</a:t>
            </a:r>
          </a:p>
          <a:p>
            <a:pPr>
              <a:lnSpc>
                <a:spcPct val="150000"/>
              </a:lnSpc>
              <a:buFont typeface="Wingdings" panose="05000000000000000000" pitchFamily="2" charset="2"/>
              <a:buChar char="ü"/>
            </a:pPr>
            <a:r>
              <a:rPr lang="en-US" sz="3200" dirty="0">
                <a:solidFill>
                  <a:schemeClr val="tx1">
                    <a:lumMod val="95000"/>
                    <a:lumOff val="5000"/>
                  </a:schemeClr>
                </a:solidFill>
                <a:latin typeface="+mj-lt"/>
              </a:rPr>
              <a:t> Lighting</a:t>
            </a:r>
          </a:p>
          <a:p>
            <a:pPr>
              <a:lnSpc>
                <a:spcPct val="150000"/>
              </a:lnSpc>
              <a:buFont typeface="Wingdings" panose="05000000000000000000" pitchFamily="2" charset="2"/>
              <a:buChar char="ü"/>
            </a:pPr>
            <a:r>
              <a:rPr lang="en-US" sz="3200" dirty="0">
                <a:solidFill>
                  <a:schemeClr val="tx1">
                    <a:lumMod val="95000"/>
                    <a:lumOff val="5000"/>
                  </a:schemeClr>
                </a:solidFill>
                <a:latin typeface="+mj-lt"/>
              </a:rPr>
              <a:t> Thermal Comfort</a:t>
            </a:r>
          </a:p>
          <a:p>
            <a:pPr>
              <a:lnSpc>
                <a:spcPct val="150000"/>
              </a:lnSpc>
              <a:buFont typeface="Wingdings" panose="05000000000000000000" pitchFamily="2" charset="2"/>
              <a:buChar char="ü"/>
            </a:pPr>
            <a:r>
              <a:rPr lang="en-US" sz="3200" dirty="0">
                <a:solidFill>
                  <a:schemeClr val="tx1">
                    <a:lumMod val="95000"/>
                    <a:lumOff val="5000"/>
                  </a:schemeClr>
                </a:solidFill>
                <a:latin typeface="+mj-lt"/>
              </a:rPr>
              <a:t> Acoustics</a:t>
            </a:r>
          </a:p>
          <a:p>
            <a:pPr>
              <a:lnSpc>
                <a:spcPct val="150000"/>
              </a:lnSpc>
              <a:buFont typeface="Wingdings" panose="05000000000000000000" pitchFamily="2" charset="2"/>
              <a:buChar char="ü"/>
            </a:pPr>
            <a:r>
              <a:rPr lang="en-US" sz="3200" dirty="0">
                <a:solidFill>
                  <a:schemeClr val="tx1">
                    <a:lumMod val="95000"/>
                    <a:lumOff val="5000"/>
                  </a:schemeClr>
                </a:solidFill>
                <a:latin typeface="+mj-lt"/>
              </a:rPr>
              <a:t> Safe Water</a:t>
            </a:r>
          </a:p>
        </p:txBody>
      </p:sp>
      <p:pic>
        <p:nvPicPr>
          <p:cNvPr id="7" name="Picture 6">
            <a:extLst>
              <a:ext uri="{FF2B5EF4-FFF2-40B4-BE49-F238E27FC236}">
                <a16:creationId xmlns:a16="http://schemas.microsoft.com/office/drawing/2014/main" id="{B5E6143A-8219-5B54-88C6-2439A38777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0790" y="5968448"/>
            <a:ext cx="981787" cy="679514"/>
          </a:xfrm>
          <a:prstGeom prst="rect">
            <a:avLst/>
          </a:prstGeom>
        </p:spPr>
      </p:pic>
      <p:pic>
        <p:nvPicPr>
          <p:cNvPr id="9" name="Picture 8">
            <a:extLst>
              <a:ext uri="{FF2B5EF4-FFF2-40B4-BE49-F238E27FC236}">
                <a16:creationId xmlns:a16="http://schemas.microsoft.com/office/drawing/2014/main" id="{43410B0F-B807-CF74-6937-D761BC6B0F85}"/>
              </a:ext>
            </a:extLst>
          </p:cNvPr>
          <p:cNvPicPr>
            <a:picLocks noChangeAspect="1"/>
          </p:cNvPicPr>
          <p:nvPr/>
        </p:nvPicPr>
        <p:blipFill>
          <a:blip r:embed="rId5"/>
          <a:stretch>
            <a:fillRect/>
          </a:stretch>
        </p:blipFill>
        <p:spPr>
          <a:xfrm>
            <a:off x="5115560" y="0"/>
            <a:ext cx="7068680" cy="6858000"/>
          </a:xfrm>
          <a:prstGeom prst="rect">
            <a:avLst/>
          </a:prstGeom>
        </p:spPr>
      </p:pic>
    </p:spTree>
    <p:extLst>
      <p:ext uri="{BB962C8B-B14F-4D97-AF65-F5344CB8AC3E}">
        <p14:creationId xmlns:p14="http://schemas.microsoft.com/office/powerpoint/2010/main" val="17408806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54FC8D-AFC0-52E5-597A-56BA9084716A}"/>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78AC8073-B82A-75A0-C571-197F8E5AD3B9}"/>
              </a:ext>
            </a:extLst>
          </p:cNvPr>
          <p:cNvPicPr>
            <a:picLocks noChangeAspect="1"/>
          </p:cNvPicPr>
          <p:nvPr/>
        </p:nvPicPr>
        <p:blipFill>
          <a:blip r:embed="rId3"/>
          <a:stretch>
            <a:fillRect/>
          </a:stretch>
        </p:blipFill>
        <p:spPr>
          <a:xfrm>
            <a:off x="8135232" y="0"/>
            <a:ext cx="4053840" cy="6858000"/>
          </a:xfrm>
          <a:prstGeom prst="rect">
            <a:avLst/>
          </a:prstGeom>
        </p:spPr>
      </p:pic>
      <p:sp>
        <p:nvSpPr>
          <p:cNvPr id="4" name="TextBox 3">
            <a:extLst>
              <a:ext uri="{FF2B5EF4-FFF2-40B4-BE49-F238E27FC236}">
                <a16:creationId xmlns:a16="http://schemas.microsoft.com/office/drawing/2014/main" id="{F60E1181-B710-8DB2-B3B4-DDB9D5E92335}"/>
              </a:ext>
            </a:extLst>
          </p:cNvPr>
          <p:cNvSpPr txBox="1"/>
          <p:nvPr/>
        </p:nvSpPr>
        <p:spPr>
          <a:xfrm>
            <a:off x="9166123" y="1515848"/>
            <a:ext cx="2020529" cy="3416320"/>
          </a:xfrm>
          <a:prstGeom prst="rect">
            <a:avLst/>
          </a:prstGeom>
          <a:noFill/>
        </p:spPr>
        <p:txBody>
          <a:bodyPr wrap="square" rtlCol="0">
            <a:spAutoFit/>
          </a:bodyPr>
          <a:lstStyle/>
          <a:p>
            <a:r>
              <a:rPr lang="en-US" sz="5400" dirty="0">
                <a:solidFill>
                  <a:schemeClr val="tx1">
                    <a:lumMod val="85000"/>
                    <a:lumOff val="15000"/>
                  </a:schemeClr>
                </a:solidFill>
                <a:latin typeface="Aptos Black" panose="020B0004020202020204" pitchFamily="34" charset="0"/>
              </a:rPr>
              <a:t>Do a good turn daily.</a:t>
            </a:r>
          </a:p>
        </p:txBody>
      </p:sp>
      <p:pic>
        <p:nvPicPr>
          <p:cNvPr id="5" name="Picture 4">
            <a:extLst>
              <a:ext uri="{FF2B5EF4-FFF2-40B4-BE49-F238E27FC236}">
                <a16:creationId xmlns:a16="http://schemas.microsoft.com/office/drawing/2014/main" id="{950EE863-D3FE-B99C-A30F-2F8CB29328C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82972" y="5929875"/>
            <a:ext cx="981787" cy="679514"/>
          </a:xfrm>
          <a:prstGeom prst="rect">
            <a:avLst/>
          </a:prstGeom>
        </p:spPr>
      </p:pic>
      <p:pic>
        <p:nvPicPr>
          <p:cNvPr id="6" name="Picture 5" descr="A group of badges on a table&#10;&#10;AI-generated content may be incorrect.">
            <a:extLst>
              <a:ext uri="{FF2B5EF4-FFF2-40B4-BE49-F238E27FC236}">
                <a16:creationId xmlns:a16="http://schemas.microsoft.com/office/drawing/2014/main" id="{564776ED-B4B6-D621-FDB6-AF6755213E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8135232" cy="68580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8480699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2747B5-A758-3B9B-312A-4D6D5593F194}"/>
              </a:ext>
            </a:extLst>
          </p:cNvPr>
          <p:cNvPicPr>
            <a:picLocks noChangeAspect="1"/>
          </p:cNvPicPr>
          <p:nvPr/>
        </p:nvPicPr>
        <p:blipFill>
          <a:blip r:embed="rId3"/>
          <a:stretch>
            <a:fillRect/>
          </a:stretch>
        </p:blipFill>
        <p:spPr>
          <a:xfrm>
            <a:off x="103572" y="0"/>
            <a:ext cx="12256067" cy="6858000"/>
          </a:xfrm>
          <a:prstGeom prst="rect">
            <a:avLst/>
          </a:prstGeom>
        </p:spPr>
      </p:pic>
      <p:pic>
        <p:nvPicPr>
          <p:cNvPr id="1026" name="Picture 2" descr="No photo description available.">
            <a:extLst>
              <a:ext uri="{FF2B5EF4-FFF2-40B4-BE49-F238E27FC236}">
                <a16:creationId xmlns:a16="http://schemas.microsoft.com/office/drawing/2014/main" id="{025AB524-5530-0E67-871C-B02D14DB130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2673" y="1065964"/>
            <a:ext cx="3315255" cy="478833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8" name="Picture 4" descr="ASHRAE Standard 241, Control of Infectious Aerosols | ashrae.org">
            <a:extLst>
              <a:ext uri="{FF2B5EF4-FFF2-40B4-BE49-F238E27FC236}">
                <a16:creationId xmlns:a16="http://schemas.microsoft.com/office/drawing/2014/main" id="{E9D29EB5-7D2F-A7FE-EAD1-13A5660AF49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86492" y="1065964"/>
            <a:ext cx="3315255" cy="4767577"/>
          </a:xfrm>
          <a:prstGeom prst="rect">
            <a:avLst/>
          </a:prstGeom>
          <a:gradFill>
            <a:gsLst>
              <a:gs pos="0">
                <a:schemeClr val="accent1">
                  <a:lumMod val="5000"/>
                  <a:lumOff val="95000"/>
                </a:schemeClr>
              </a:gs>
              <a:gs pos="74000">
                <a:schemeClr val="accent1">
                  <a:lumMod val="45000"/>
                  <a:lumOff val="55000"/>
                </a:schemeClr>
              </a:gs>
              <a:gs pos="83000">
                <a:srgbClr val="0081D2"/>
              </a:gs>
              <a:gs pos="100000">
                <a:srgbClr val="02559B"/>
              </a:gs>
            </a:gsLst>
            <a:lin ang="5400000" scaled="1"/>
          </a:gradFill>
          <a:ln>
            <a:noFill/>
          </a:ln>
          <a:effectLst>
            <a:outerShdw blurRad="292100" dist="139700" dir="2700000" algn="tl" rotWithShape="0">
              <a:srgbClr val="333333">
                <a:alpha val="65000"/>
              </a:srgbClr>
            </a:outerShdw>
          </a:effectLst>
        </p:spPr>
      </p:pic>
      <p:pic>
        <p:nvPicPr>
          <p:cNvPr id="13" name="Picture 12" descr="A cover of a book&#10;&#10;AI-generated content may be incorrect.">
            <a:extLst>
              <a:ext uri="{FF2B5EF4-FFF2-40B4-BE49-F238E27FC236}">
                <a16:creationId xmlns:a16="http://schemas.microsoft.com/office/drawing/2014/main" id="{9289F46A-B555-AA0C-2D8D-391105CDCA0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70310" y="1045210"/>
            <a:ext cx="3315254" cy="4762982"/>
          </a:xfrm>
          <a:prstGeom prst="rect">
            <a:avLst/>
          </a:prstGeom>
          <a:ln>
            <a:noFill/>
          </a:ln>
          <a:effectLst>
            <a:outerShdw blurRad="292100" dist="139700" dir="2700000" algn="tl" rotWithShape="0">
              <a:srgbClr val="333333">
                <a:alpha val="65000"/>
              </a:srgbClr>
            </a:outerShdw>
          </a:effectLst>
        </p:spPr>
      </p:pic>
      <p:pic>
        <p:nvPicPr>
          <p:cNvPr id="2" name="Picture 1">
            <a:extLst>
              <a:ext uri="{FF2B5EF4-FFF2-40B4-BE49-F238E27FC236}">
                <a16:creationId xmlns:a16="http://schemas.microsoft.com/office/drawing/2014/main" id="{BFE7662B-E567-3FD5-9803-63ECE7CCCF6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89082" y="5993339"/>
            <a:ext cx="981787" cy="679514"/>
          </a:xfrm>
          <a:prstGeom prst="rect">
            <a:avLst/>
          </a:prstGeom>
        </p:spPr>
      </p:pic>
    </p:spTree>
    <p:extLst>
      <p:ext uri="{BB962C8B-B14F-4D97-AF65-F5344CB8AC3E}">
        <p14:creationId xmlns:p14="http://schemas.microsoft.com/office/powerpoint/2010/main" val="371511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tree next to a body of water&#10;&#10;AI-generated content may be incorrect.">
            <a:extLst>
              <a:ext uri="{FF2B5EF4-FFF2-40B4-BE49-F238E27FC236}">
                <a16:creationId xmlns:a16="http://schemas.microsoft.com/office/drawing/2014/main" id="{6BBA878C-111C-8DFE-5D90-336C7E8CC0C7}"/>
              </a:ext>
            </a:extLst>
          </p:cNvPr>
          <p:cNvPicPr>
            <a:picLocks noChangeAspect="1"/>
          </p:cNvPicPr>
          <p:nvPr/>
        </p:nvPicPr>
        <p:blipFill>
          <a:blip r:embed="rId3">
            <a:alphaModFix amt="35000"/>
            <a:extLst>
              <a:ext uri="{28A0092B-C50C-407E-A947-70E740481C1C}">
                <a14:useLocalDpi xmlns:a14="http://schemas.microsoft.com/office/drawing/2010/main" val="0"/>
              </a:ext>
            </a:extLst>
          </a:blip>
          <a:srcRect t="9813" r="958" b="15906"/>
          <a:stretch/>
        </p:blipFill>
        <p:spPr>
          <a:xfrm>
            <a:off x="0" y="0"/>
            <a:ext cx="12192000" cy="6858000"/>
          </a:xfrm>
          <a:prstGeom prst="rect">
            <a:avLst/>
          </a:prstGeom>
        </p:spPr>
      </p:pic>
      <p:pic>
        <p:nvPicPr>
          <p:cNvPr id="3" name="Picture 2" descr="A timeline of cigarettes and cigarettes&#10;&#10;AI-generated content may be incorrect.">
            <a:extLst>
              <a:ext uri="{FF2B5EF4-FFF2-40B4-BE49-F238E27FC236}">
                <a16:creationId xmlns:a16="http://schemas.microsoft.com/office/drawing/2014/main" id="{55CCB426-82B1-E4E0-BBAF-78728E1F3D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16403" y="215189"/>
            <a:ext cx="8015167" cy="6427621"/>
          </a:xfrm>
          <a:prstGeom prst="rect">
            <a:avLst/>
          </a:prstGeom>
          <a:noFill/>
        </p:spPr>
      </p:pic>
      <p:pic>
        <p:nvPicPr>
          <p:cNvPr id="7" name="Picture 6" descr="A blue hexagon with blue text&#10;&#10;AI-generated content may be incorrect.">
            <a:extLst>
              <a:ext uri="{FF2B5EF4-FFF2-40B4-BE49-F238E27FC236}">
                <a16:creationId xmlns:a16="http://schemas.microsoft.com/office/drawing/2014/main" id="{CA006879-6768-9BE9-B96F-7DCD582E99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50187" y="5719935"/>
            <a:ext cx="993888" cy="666117"/>
          </a:xfrm>
          <a:prstGeom prst="rect">
            <a:avLst/>
          </a:prstGeom>
        </p:spPr>
      </p:pic>
      <p:sp>
        <p:nvSpPr>
          <p:cNvPr id="13" name="TextBox 12">
            <a:extLst>
              <a:ext uri="{FF2B5EF4-FFF2-40B4-BE49-F238E27FC236}">
                <a16:creationId xmlns:a16="http://schemas.microsoft.com/office/drawing/2014/main" id="{870700C3-B849-4215-8CC2-BE0663AA1B6C}"/>
              </a:ext>
            </a:extLst>
          </p:cNvPr>
          <p:cNvSpPr txBox="1"/>
          <p:nvPr/>
        </p:nvSpPr>
        <p:spPr>
          <a:xfrm>
            <a:off x="1662605" y="1148563"/>
            <a:ext cx="2562702" cy="830997"/>
          </a:xfrm>
          <a:prstGeom prst="rect">
            <a:avLst/>
          </a:prstGeom>
          <a:noFill/>
        </p:spPr>
        <p:txBody>
          <a:bodyPr wrap="square" rtlCol="0">
            <a:spAutoFit/>
          </a:bodyPr>
          <a:lstStyle/>
          <a:p>
            <a:pPr algn="ctr"/>
            <a:r>
              <a:rPr lang="en-US" sz="2400" b="1" dirty="0">
                <a:solidFill>
                  <a:schemeClr val="tx1">
                    <a:lumMod val="65000"/>
                    <a:lumOff val="35000"/>
                  </a:schemeClr>
                </a:solidFill>
                <a:latin typeface="Arial" panose="020B0604020202020204" pitchFamily="34" charset="0"/>
                <a:cs typeface="Arial" panose="020B0604020202020204" pitchFamily="34" charset="0"/>
              </a:rPr>
              <a:t>Sick Building Syndrome</a:t>
            </a:r>
          </a:p>
        </p:txBody>
      </p:sp>
      <p:sp>
        <p:nvSpPr>
          <p:cNvPr id="14" name="TextBox 13">
            <a:extLst>
              <a:ext uri="{FF2B5EF4-FFF2-40B4-BE49-F238E27FC236}">
                <a16:creationId xmlns:a16="http://schemas.microsoft.com/office/drawing/2014/main" id="{2B090070-81B1-3588-8C75-23CB83321BAD}"/>
              </a:ext>
            </a:extLst>
          </p:cNvPr>
          <p:cNvSpPr txBox="1"/>
          <p:nvPr/>
        </p:nvSpPr>
        <p:spPr>
          <a:xfrm>
            <a:off x="4397092" y="4342440"/>
            <a:ext cx="2562702" cy="954107"/>
          </a:xfrm>
          <a:prstGeom prst="rect">
            <a:avLst/>
          </a:prstGeom>
          <a:noFill/>
        </p:spPr>
        <p:txBody>
          <a:bodyPr wrap="square" rtlCol="0">
            <a:spAutoFit/>
          </a:bodyPr>
          <a:lstStyle>
            <a:defPPr>
              <a:defRPr lang="en-US"/>
            </a:defPPr>
            <a:lvl1pPr algn="ctr">
              <a:defRPr sz="2400">
                <a:latin typeface="Aptos ExtraBold" panose="020B0004020202020204" pitchFamily="34" charset="0"/>
              </a:defRPr>
            </a:lvl1pPr>
          </a:lstStyle>
          <a:p>
            <a:r>
              <a:rPr lang="en-US" sz="2800" b="1" dirty="0">
                <a:solidFill>
                  <a:schemeClr val="tx1">
                    <a:lumMod val="65000"/>
                    <a:lumOff val="35000"/>
                  </a:schemeClr>
                </a:solidFill>
                <a:latin typeface="Arial" panose="020B0604020202020204" pitchFamily="34" charset="0"/>
                <a:cs typeface="Arial" panose="020B0604020202020204" pitchFamily="34" charset="0"/>
              </a:rPr>
              <a:t>Indoor </a:t>
            </a:r>
          </a:p>
          <a:p>
            <a:r>
              <a:rPr lang="en-US" sz="2800" b="1" dirty="0">
                <a:solidFill>
                  <a:schemeClr val="tx1">
                    <a:lumMod val="65000"/>
                    <a:lumOff val="35000"/>
                  </a:schemeClr>
                </a:solidFill>
                <a:latin typeface="Arial" panose="020B0604020202020204" pitchFamily="34" charset="0"/>
                <a:cs typeface="Arial" panose="020B0604020202020204" pitchFamily="34" charset="0"/>
              </a:rPr>
              <a:t>Smoking</a:t>
            </a:r>
          </a:p>
        </p:txBody>
      </p:sp>
      <p:sp>
        <p:nvSpPr>
          <p:cNvPr id="15" name="TextBox 14">
            <a:extLst>
              <a:ext uri="{FF2B5EF4-FFF2-40B4-BE49-F238E27FC236}">
                <a16:creationId xmlns:a16="http://schemas.microsoft.com/office/drawing/2014/main" id="{6541F142-5D7A-C09F-3293-5A4C2D88A4A1}"/>
              </a:ext>
            </a:extLst>
          </p:cNvPr>
          <p:cNvSpPr txBox="1"/>
          <p:nvPr/>
        </p:nvSpPr>
        <p:spPr>
          <a:xfrm>
            <a:off x="7222665" y="1517895"/>
            <a:ext cx="2025379" cy="461665"/>
          </a:xfrm>
          <a:prstGeom prst="rect">
            <a:avLst/>
          </a:prstGeom>
          <a:noFill/>
        </p:spPr>
        <p:txBody>
          <a:bodyPr wrap="square" rtlCol="0">
            <a:spAutoFit/>
          </a:bodyPr>
          <a:lstStyle>
            <a:defPPr>
              <a:defRPr lang="en-US"/>
            </a:defPPr>
            <a:lvl1pPr algn="ctr">
              <a:defRPr sz="2400">
                <a:latin typeface="Aptos ExtraBold" panose="020B0004020202020204" pitchFamily="34" charset="0"/>
              </a:defRPr>
            </a:lvl1pPr>
          </a:lstStyle>
          <a:p>
            <a:r>
              <a:rPr lang="en-US" dirty="0">
                <a:solidFill>
                  <a:schemeClr val="tx1">
                    <a:lumMod val="65000"/>
                    <a:lumOff val="35000"/>
                  </a:schemeClr>
                </a:solidFill>
              </a:rPr>
              <a:t>COVID-19</a:t>
            </a:r>
          </a:p>
        </p:txBody>
      </p:sp>
    </p:spTree>
    <p:extLst>
      <p:ext uri="{BB962C8B-B14F-4D97-AF65-F5344CB8AC3E}">
        <p14:creationId xmlns:p14="http://schemas.microsoft.com/office/powerpoint/2010/main" val="19379766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67A5290-FB4C-A69F-DCE1-1DF09B30248B}"/>
              </a:ext>
            </a:extLst>
          </p:cNvPr>
          <p:cNvPicPr>
            <a:picLocks noChangeAspect="1"/>
          </p:cNvPicPr>
          <p:nvPr/>
        </p:nvPicPr>
        <p:blipFill>
          <a:blip r:embed="rId3"/>
          <a:srcRect l="1633"/>
          <a:stretch/>
        </p:blipFill>
        <p:spPr>
          <a:xfrm>
            <a:off x="-176463" y="0"/>
            <a:ext cx="12368463" cy="6896285"/>
          </a:xfrm>
          <a:prstGeom prst="rect">
            <a:avLst/>
          </a:prstGeom>
        </p:spPr>
      </p:pic>
      <p:sp>
        <p:nvSpPr>
          <p:cNvPr id="8" name="TextBox 7">
            <a:extLst>
              <a:ext uri="{FF2B5EF4-FFF2-40B4-BE49-F238E27FC236}">
                <a16:creationId xmlns:a16="http://schemas.microsoft.com/office/drawing/2014/main" id="{722DE2C3-8292-BB21-9246-33A3FDD8CE94}"/>
              </a:ext>
            </a:extLst>
          </p:cNvPr>
          <p:cNvSpPr txBox="1"/>
          <p:nvPr/>
        </p:nvSpPr>
        <p:spPr>
          <a:xfrm>
            <a:off x="208802" y="4247494"/>
            <a:ext cx="5333985" cy="2056973"/>
          </a:xfrm>
          <a:prstGeom prst="rect">
            <a:avLst/>
          </a:prstGeom>
          <a:noFill/>
        </p:spPr>
        <p:txBody>
          <a:bodyPr wrap="square">
            <a:spAutoFit/>
          </a:bodyPr>
          <a:lstStyle/>
          <a:p>
            <a:pPr marR="0">
              <a:lnSpc>
                <a:spcPct val="107000"/>
              </a:lnSpc>
              <a:spcAft>
                <a:spcPts val="800"/>
              </a:spcAft>
            </a:pPr>
            <a:r>
              <a:rPr lang="en-US" sz="2000" kern="100" dirty="0">
                <a:effectLst/>
                <a:latin typeface="Aptos" panose="020B0004020202020204" pitchFamily="34" charset="0"/>
                <a:ea typeface="Aptos" panose="020B0004020202020204" pitchFamily="34" charset="0"/>
                <a:cs typeface="Times New Roman" panose="02020603050405020304" pitchFamily="18" charset="0"/>
              </a:rPr>
              <a:t>Poor indoor air quality is a leading cause of health problems. The World Health Organization (WHO) estimates </a:t>
            </a:r>
            <a:r>
              <a:rPr lang="en-US" sz="2000" b="1" kern="100" dirty="0">
                <a:effectLst/>
                <a:latin typeface="Aptos" panose="020B0004020202020204" pitchFamily="34" charset="0"/>
                <a:ea typeface="Aptos" panose="020B0004020202020204" pitchFamily="34" charset="0"/>
                <a:cs typeface="Times New Roman" panose="02020603050405020304" pitchFamily="18" charset="0"/>
              </a:rPr>
              <a:t>that 3.2 million deaths annually are attributable to indoor air pollution</a:t>
            </a:r>
            <a:r>
              <a:rPr lang="en-US" sz="2000" kern="100" dirty="0">
                <a:effectLst/>
                <a:latin typeface="Aptos" panose="020B0004020202020204" pitchFamily="34" charset="0"/>
                <a:ea typeface="Aptos" panose="020B0004020202020204" pitchFamily="34" charset="0"/>
                <a:cs typeface="Times New Roman" panose="02020603050405020304" pitchFamily="18" charset="0"/>
              </a:rPr>
              <a:t> caused by factors such as poor ventilation, pollutants, and allergens. </a:t>
            </a:r>
            <a:endParaRPr lang="en-US" sz="2000" kern="100" dirty="0">
              <a:latin typeface="Aptos" panose="020B0004020202020204" pitchFamily="34" charset="0"/>
              <a:ea typeface="Aptos" panose="020B000402020202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269204F0-2C4D-EF2D-5A73-8DB1B6EDBAF4}"/>
              </a:ext>
            </a:extLst>
          </p:cNvPr>
          <p:cNvSpPr txBox="1"/>
          <p:nvPr/>
        </p:nvSpPr>
        <p:spPr>
          <a:xfrm>
            <a:off x="208802" y="1597049"/>
            <a:ext cx="5084008" cy="2386294"/>
          </a:xfrm>
          <a:prstGeom prst="rect">
            <a:avLst/>
          </a:prstGeom>
          <a:noFill/>
        </p:spPr>
        <p:txBody>
          <a:bodyPr wrap="square">
            <a:spAutoFit/>
          </a:bodyPr>
          <a:lstStyle/>
          <a:p>
            <a:pPr marR="0">
              <a:lnSpc>
                <a:spcPct val="107000"/>
              </a:lnSpc>
              <a:spcAft>
                <a:spcPts val="800"/>
              </a:spcAft>
            </a:pPr>
            <a:r>
              <a:rPr lang="en-US" sz="2000" kern="100" dirty="0">
                <a:effectLst/>
                <a:latin typeface="Aptos" panose="020B0004020202020204" pitchFamily="34" charset="0"/>
                <a:ea typeface="Aptos" panose="020B0004020202020204" pitchFamily="34" charset="0"/>
                <a:cs typeface="Times New Roman" panose="02020603050405020304" pitchFamily="18" charset="0"/>
              </a:rPr>
              <a:t>Workers in offices with poor IAQ report </a:t>
            </a:r>
            <a:r>
              <a:rPr lang="en-US" sz="2000" b="1" kern="100" dirty="0">
                <a:effectLst/>
                <a:latin typeface="Aptos" panose="020B0004020202020204" pitchFamily="34" charset="0"/>
                <a:ea typeface="Aptos" panose="020B0004020202020204" pitchFamily="34" charset="0"/>
                <a:cs typeface="Times New Roman" panose="02020603050405020304" pitchFamily="18" charset="0"/>
              </a:rPr>
              <a:t>50% more fatigue </a:t>
            </a:r>
            <a:r>
              <a:rPr lang="en-US" sz="2000" kern="100" dirty="0">
                <a:effectLst/>
                <a:latin typeface="Aptos" panose="020B0004020202020204" pitchFamily="34" charset="0"/>
                <a:ea typeface="Aptos" panose="020B0004020202020204" pitchFamily="34" charset="0"/>
                <a:cs typeface="Times New Roman" panose="02020603050405020304" pitchFamily="18" charset="0"/>
              </a:rPr>
              <a:t>and discomfort compared to those in well-ventilated environments. Improved ventilation has been shown to </a:t>
            </a:r>
            <a:r>
              <a:rPr lang="en-US" sz="2000" b="1" kern="100" dirty="0">
                <a:effectLst/>
                <a:latin typeface="Aptos" panose="020B0004020202020204" pitchFamily="34" charset="0"/>
                <a:ea typeface="Aptos" panose="020B0004020202020204" pitchFamily="34" charset="0"/>
                <a:cs typeface="Times New Roman" panose="02020603050405020304" pitchFamily="18" charset="0"/>
              </a:rPr>
              <a:t>enhance productivity by 11%, </a:t>
            </a:r>
            <a:r>
              <a:rPr lang="en-US" sz="2000" kern="100" dirty="0">
                <a:effectLst/>
                <a:latin typeface="Aptos" panose="020B0004020202020204" pitchFamily="34" charset="0"/>
                <a:ea typeface="Aptos" panose="020B0004020202020204" pitchFamily="34" charset="0"/>
                <a:cs typeface="Times New Roman" panose="02020603050405020304" pitchFamily="18" charset="0"/>
              </a:rPr>
              <a:t>according to a study in the journal Environmental Health Perspectives. (Seppänen et al., 2006)</a:t>
            </a:r>
          </a:p>
        </p:txBody>
      </p:sp>
      <p:sp>
        <p:nvSpPr>
          <p:cNvPr id="15" name="TextBox 14">
            <a:extLst>
              <a:ext uri="{FF2B5EF4-FFF2-40B4-BE49-F238E27FC236}">
                <a16:creationId xmlns:a16="http://schemas.microsoft.com/office/drawing/2014/main" id="{07AD5350-8331-B2DE-CDA8-0C173E506D9F}"/>
              </a:ext>
            </a:extLst>
          </p:cNvPr>
          <p:cNvSpPr txBox="1"/>
          <p:nvPr/>
        </p:nvSpPr>
        <p:spPr>
          <a:xfrm>
            <a:off x="742694" y="553533"/>
            <a:ext cx="4121914" cy="584775"/>
          </a:xfrm>
          <a:prstGeom prst="rect">
            <a:avLst/>
          </a:prstGeom>
          <a:noFill/>
        </p:spPr>
        <p:txBody>
          <a:bodyPr wrap="square" rtlCol="0">
            <a:spAutoFit/>
          </a:bodyPr>
          <a:lstStyle/>
          <a:p>
            <a:r>
              <a:rPr lang="en-US" sz="3200" b="1" dirty="0">
                <a:solidFill>
                  <a:schemeClr val="tx1">
                    <a:lumMod val="95000"/>
                    <a:lumOff val="5000"/>
                  </a:schemeClr>
                </a:solidFill>
                <a:latin typeface="Aptos Black" panose="020B0004020202020204" pitchFamily="34" charset="0"/>
                <a:cs typeface="Arial" panose="020B0604020202020204" pitchFamily="34" charset="0"/>
              </a:rPr>
              <a:t>Indoor Air Quality</a:t>
            </a:r>
          </a:p>
        </p:txBody>
      </p:sp>
      <p:cxnSp>
        <p:nvCxnSpPr>
          <p:cNvPr id="3" name="Straight Connector 2">
            <a:extLst>
              <a:ext uri="{FF2B5EF4-FFF2-40B4-BE49-F238E27FC236}">
                <a16:creationId xmlns:a16="http://schemas.microsoft.com/office/drawing/2014/main" id="{FE18C6D9-1AD3-0A47-F49E-8CA44CB99E6C}"/>
              </a:ext>
            </a:extLst>
          </p:cNvPr>
          <p:cNvCxnSpPr/>
          <p:nvPr/>
        </p:nvCxnSpPr>
        <p:spPr>
          <a:xfrm flipH="1">
            <a:off x="458779" y="1142025"/>
            <a:ext cx="4348480"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pic>
        <p:nvPicPr>
          <p:cNvPr id="7" name="Picture 6" descr="A blue hexagon with blue text&#10;&#10;AI-generated content may be incorrect.">
            <a:extLst>
              <a:ext uri="{FF2B5EF4-FFF2-40B4-BE49-F238E27FC236}">
                <a16:creationId xmlns:a16="http://schemas.microsoft.com/office/drawing/2014/main" id="{1EA04A0E-2090-1FC7-289F-3FCD137C24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68928" y="297670"/>
            <a:ext cx="993888" cy="687889"/>
          </a:xfrm>
          <a:prstGeom prst="rect">
            <a:avLst/>
          </a:prstGeom>
        </p:spPr>
      </p:pic>
      <p:pic>
        <p:nvPicPr>
          <p:cNvPr id="10" name="Picture 9">
            <a:extLst>
              <a:ext uri="{FF2B5EF4-FFF2-40B4-BE49-F238E27FC236}">
                <a16:creationId xmlns:a16="http://schemas.microsoft.com/office/drawing/2014/main" id="{04C0543C-0159-57C0-7B6F-FB252C313AE9}"/>
              </a:ext>
            </a:extLst>
          </p:cNvPr>
          <p:cNvPicPr>
            <a:picLocks noChangeAspect="1"/>
          </p:cNvPicPr>
          <p:nvPr/>
        </p:nvPicPr>
        <p:blipFill>
          <a:blip r:embed="rId5"/>
          <a:stretch>
            <a:fillRect/>
          </a:stretch>
        </p:blipFill>
        <p:spPr>
          <a:xfrm>
            <a:off x="5724142" y="1496291"/>
            <a:ext cx="6392440" cy="4864491"/>
          </a:xfrm>
          <a:prstGeom prst="rect">
            <a:avLst/>
          </a:prstGeom>
        </p:spPr>
      </p:pic>
      <p:sp>
        <p:nvSpPr>
          <p:cNvPr id="2" name="TextBox 1">
            <a:extLst>
              <a:ext uri="{FF2B5EF4-FFF2-40B4-BE49-F238E27FC236}">
                <a16:creationId xmlns:a16="http://schemas.microsoft.com/office/drawing/2014/main" id="{96ECEEA7-DD7B-B32E-750C-2147CBAA0E66}"/>
              </a:ext>
            </a:extLst>
          </p:cNvPr>
          <p:cNvSpPr txBox="1"/>
          <p:nvPr/>
        </p:nvSpPr>
        <p:spPr>
          <a:xfrm>
            <a:off x="6719796" y="5847053"/>
            <a:ext cx="5155212" cy="369332"/>
          </a:xfrm>
          <a:prstGeom prst="rect">
            <a:avLst/>
          </a:prstGeom>
          <a:solidFill>
            <a:schemeClr val="bg1"/>
          </a:solidFill>
          <a:effectLst>
            <a:innerShdw blurRad="114300">
              <a:prstClr val="black"/>
            </a:innerShdw>
          </a:effectLst>
        </p:spPr>
        <p:txBody>
          <a:bodyPr wrap="square" rtlCol="0">
            <a:spAutoFit/>
          </a:bodyPr>
          <a:lstStyle/>
          <a:p>
            <a:r>
              <a:rPr lang="en-US" dirty="0" err="1"/>
              <a:t>Sinoquipe</a:t>
            </a:r>
            <a:r>
              <a:rPr lang="en-US" dirty="0"/>
              <a:t> Scout Reservation, Fulton County, PA</a:t>
            </a:r>
          </a:p>
        </p:txBody>
      </p:sp>
    </p:spTree>
    <p:extLst>
      <p:ext uri="{BB962C8B-B14F-4D97-AF65-F5344CB8AC3E}">
        <p14:creationId xmlns:p14="http://schemas.microsoft.com/office/powerpoint/2010/main" val="6333904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5812BBDF-CC69-F7CA-3350-CA61059A9CA1}"/>
              </a:ext>
            </a:extLst>
          </p:cNvPr>
          <p:cNvPicPr>
            <a:picLocks noChangeAspect="1"/>
          </p:cNvPicPr>
          <p:nvPr/>
        </p:nvPicPr>
        <p:blipFill>
          <a:blip r:embed="rId3"/>
          <a:stretch>
            <a:fillRect/>
          </a:stretch>
        </p:blipFill>
        <p:spPr>
          <a:xfrm>
            <a:off x="0" y="3053411"/>
            <a:ext cx="12274062" cy="3886200"/>
          </a:xfrm>
          <a:prstGeom prst="rect">
            <a:avLst/>
          </a:prstGeom>
        </p:spPr>
      </p:pic>
      <p:pic>
        <p:nvPicPr>
          <p:cNvPr id="11" name="Picture 10">
            <a:extLst>
              <a:ext uri="{FF2B5EF4-FFF2-40B4-BE49-F238E27FC236}">
                <a16:creationId xmlns:a16="http://schemas.microsoft.com/office/drawing/2014/main" id="{E3EBA660-7E0F-4790-1A6B-C98CEEF1C186}"/>
              </a:ext>
            </a:extLst>
          </p:cNvPr>
          <p:cNvPicPr>
            <a:picLocks noChangeAspect="1"/>
          </p:cNvPicPr>
          <p:nvPr/>
        </p:nvPicPr>
        <p:blipFill>
          <a:blip r:embed="rId4"/>
          <a:stretch>
            <a:fillRect/>
          </a:stretch>
        </p:blipFill>
        <p:spPr>
          <a:xfrm>
            <a:off x="0" y="0"/>
            <a:ext cx="12192000" cy="3078480"/>
          </a:xfrm>
          <a:prstGeom prst="rect">
            <a:avLst/>
          </a:prstGeom>
        </p:spPr>
      </p:pic>
      <p:sp>
        <p:nvSpPr>
          <p:cNvPr id="5" name="TextBox 4">
            <a:extLst>
              <a:ext uri="{FF2B5EF4-FFF2-40B4-BE49-F238E27FC236}">
                <a16:creationId xmlns:a16="http://schemas.microsoft.com/office/drawing/2014/main" id="{38AA65B8-E95F-39F9-B64C-25C01F66EF48}"/>
              </a:ext>
            </a:extLst>
          </p:cNvPr>
          <p:cNvSpPr txBox="1"/>
          <p:nvPr/>
        </p:nvSpPr>
        <p:spPr>
          <a:xfrm>
            <a:off x="6096000" y="1151592"/>
            <a:ext cx="5730333" cy="1727652"/>
          </a:xfrm>
          <a:prstGeom prst="rect">
            <a:avLst/>
          </a:prstGeom>
          <a:noFill/>
        </p:spPr>
        <p:txBody>
          <a:bodyPr wrap="square">
            <a:spAutoFit/>
          </a:bodyPr>
          <a:lstStyle/>
          <a:p>
            <a:pPr marR="0">
              <a:lnSpc>
                <a:spcPct val="107000"/>
              </a:lnSpc>
              <a:spcAft>
                <a:spcPts val="800"/>
              </a:spcAft>
            </a:pPr>
            <a:r>
              <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A study by the Lawrence Berkeley National Laboratory found that optimizing indoor temperatures to the range of 21–23°C (69.8–73.4°F) can </a:t>
            </a:r>
            <a:r>
              <a:rPr lang="en-US" sz="20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improve performance and decision-making accuracy by 10–20%. </a:t>
            </a:r>
            <a:r>
              <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(Berkeley Lab, 2018)</a:t>
            </a:r>
          </a:p>
        </p:txBody>
      </p:sp>
      <p:sp>
        <p:nvSpPr>
          <p:cNvPr id="7" name="TextBox 6">
            <a:extLst>
              <a:ext uri="{FF2B5EF4-FFF2-40B4-BE49-F238E27FC236}">
                <a16:creationId xmlns:a16="http://schemas.microsoft.com/office/drawing/2014/main" id="{75803397-05BC-122B-3E83-A3357E789C47}"/>
              </a:ext>
            </a:extLst>
          </p:cNvPr>
          <p:cNvSpPr txBox="1"/>
          <p:nvPr/>
        </p:nvSpPr>
        <p:spPr>
          <a:xfrm>
            <a:off x="4028813" y="284608"/>
            <a:ext cx="3682627" cy="601254"/>
          </a:xfrm>
          <a:prstGeom prst="rect">
            <a:avLst/>
          </a:prstGeom>
          <a:noFill/>
        </p:spPr>
        <p:txBody>
          <a:bodyPr wrap="square">
            <a:spAutoFit/>
          </a:bodyPr>
          <a:lstStyle/>
          <a:p>
            <a:pPr marL="0" marR="0">
              <a:lnSpc>
                <a:spcPct val="107000"/>
              </a:lnSpc>
              <a:spcAft>
                <a:spcPts val="800"/>
              </a:spcAft>
            </a:pPr>
            <a:r>
              <a:rPr lang="en-US" sz="3200" b="1" kern="100" dirty="0">
                <a:solidFill>
                  <a:schemeClr val="tx1">
                    <a:lumMod val="95000"/>
                    <a:lumOff val="5000"/>
                  </a:schemeClr>
                </a:solidFill>
                <a:effectLst/>
                <a:latin typeface="Aptos Black" panose="020B0004020202020204" pitchFamily="34" charset="0"/>
                <a:ea typeface="Aptos" panose="020B0004020202020204" pitchFamily="34" charset="0"/>
                <a:cs typeface="Times New Roman" panose="02020603050405020304" pitchFamily="18" charset="0"/>
              </a:rPr>
              <a:t>Thermal Comfort</a:t>
            </a:r>
          </a:p>
        </p:txBody>
      </p:sp>
      <p:sp>
        <p:nvSpPr>
          <p:cNvPr id="9" name="TextBox 8">
            <a:extLst>
              <a:ext uri="{FF2B5EF4-FFF2-40B4-BE49-F238E27FC236}">
                <a16:creationId xmlns:a16="http://schemas.microsoft.com/office/drawing/2014/main" id="{2F419280-B0A2-07D5-0DB8-06866A27F280}"/>
              </a:ext>
            </a:extLst>
          </p:cNvPr>
          <p:cNvSpPr txBox="1"/>
          <p:nvPr/>
        </p:nvSpPr>
        <p:spPr>
          <a:xfrm>
            <a:off x="365667" y="1151592"/>
            <a:ext cx="5217952" cy="1727652"/>
          </a:xfrm>
          <a:prstGeom prst="rect">
            <a:avLst/>
          </a:prstGeom>
          <a:noFill/>
        </p:spPr>
        <p:txBody>
          <a:bodyPr wrap="square">
            <a:spAutoFit/>
          </a:bodyPr>
          <a:lstStyle/>
          <a:p>
            <a:pPr marR="0">
              <a:lnSpc>
                <a:spcPct val="107000"/>
              </a:lnSpc>
              <a:spcAft>
                <a:spcPts val="800"/>
              </a:spcAft>
            </a:pPr>
            <a:r>
              <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Temperature-related discomfort is a major workplace issue, with research showing that </a:t>
            </a:r>
            <a:r>
              <a:rPr lang="en-US" sz="20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productivity decreases by 4% per degree Celsius when indoor temperatures rise above 77°F </a:t>
            </a:r>
            <a:r>
              <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(25°C). (ASHRAE Standards, 2021)</a:t>
            </a:r>
          </a:p>
        </p:txBody>
      </p:sp>
      <p:cxnSp>
        <p:nvCxnSpPr>
          <p:cNvPr id="15" name="Straight Connector 14">
            <a:extLst>
              <a:ext uri="{FF2B5EF4-FFF2-40B4-BE49-F238E27FC236}">
                <a16:creationId xmlns:a16="http://schemas.microsoft.com/office/drawing/2014/main" id="{E3DA6A05-C8B4-4561-8078-96AC7D7AA2D6}"/>
              </a:ext>
            </a:extLst>
          </p:cNvPr>
          <p:cNvCxnSpPr/>
          <p:nvPr/>
        </p:nvCxnSpPr>
        <p:spPr>
          <a:xfrm flipH="1">
            <a:off x="3850640" y="954564"/>
            <a:ext cx="3860800"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pic>
        <p:nvPicPr>
          <p:cNvPr id="20" name="Picture 19">
            <a:extLst>
              <a:ext uri="{FF2B5EF4-FFF2-40B4-BE49-F238E27FC236}">
                <a16:creationId xmlns:a16="http://schemas.microsoft.com/office/drawing/2014/main" id="{DA62F3F8-795F-6EE7-0827-DF8D46699E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5667" y="373565"/>
            <a:ext cx="981787" cy="679514"/>
          </a:xfrm>
          <a:prstGeom prst="rect">
            <a:avLst/>
          </a:prstGeom>
        </p:spPr>
      </p:pic>
      <p:sp>
        <p:nvSpPr>
          <p:cNvPr id="2" name="TextBox 1">
            <a:extLst>
              <a:ext uri="{FF2B5EF4-FFF2-40B4-BE49-F238E27FC236}">
                <a16:creationId xmlns:a16="http://schemas.microsoft.com/office/drawing/2014/main" id="{2AD339A7-4F28-6A6B-EBF9-E4C0DF4F53C1}"/>
              </a:ext>
            </a:extLst>
          </p:cNvPr>
          <p:cNvSpPr txBox="1"/>
          <p:nvPr/>
        </p:nvSpPr>
        <p:spPr>
          <a:xfrm>
            <a:off x="66981" y="6388726"/>
            <a:ext cx="4555619" cy="369332"/>
          </a:xfrm>
          <a:prstGeom prst="rect">
            <a:avLst/>
          </a:prstGeom>
          <a:solidFill>
            <a:schemeClr val="bg1"/>
          </a:solidFill>
          <a:effectLst>
            <a:innerShdw blurRad="114300">
              <a:prstClr val="black"/>
            </a:innerShdw>
          </a:effectLst>
        </p:spPr>
        <p:txBody>
          <a:bodyPr wrap="square" rtlCol="0">
            <a:spAutoFit/>
          </a:bodyPr>
          <a:lstStyle/>
          <a:p>
            <a:r>
              <a:rPr lang="en-US" dirty="0"/>
              <a:t>White Rock Acres, Cumberland County, PA</a:t>
            </a:r>
          </a:p>
        </p:txBody>
      </p:sp>
    </p:spTree>
    <p:extLst>
      <p:ext uri="{BB962C8B-B14F-4D97-AF65-F5344CB8AC3E}">
        <p14:creationId xmlns:p14="http://schemas.microsoft.com/office/powerpoint/2010/main" val="21961980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E889F-E31D-B523-0204-6930B95FEC4E}"/>
            </a:ext>
          </a:extLst>
        </p:cNvPr>
        <p:cNvGrpSpPr/>
        <p:nvPr/>
      </p:nvGrpSpPr>
      <p:grpSpPr>
        <a:xfrm>
          <a:off x="0" y="0"/>
          <a:ext cx="0" cy="0"/>
          <a:chOff x="0" y="0"/>
          <a:chExt cx="0" cy="0"/>
        </a:xfrm>
      </p:grpSpPr>
      <p:pic>
        <p:nvPicPr>
          <p:cNvPr id="16" name="Picture 15">
            <a:extLst>
              <a:ext uri="{FF2B5EF4-FFF2-40B4-BE49-F238E27FC236}">
                <a16:creationId xmlns:a16="http://schemas.microsoft.com/office/drawing/2014/main" id="{5606B269-E56D-8391-AA7B-FFD4C91B5FC5}"/>
              </a:ext>
            </a:extLst>
          </p:cNvPr>
          <p:cNvPicPr>
            <a:picLocks noChangeAspect="1"/>
          </p:cNvPicPr>
          <p:nvPr/>
        </p:nvPicPr>
        <p:blipFill>
          <a:blip r:embed="rId3"/>
          <a:stretch>
            <a:fillRect/>
          </a:stretch>
        </p:blipFill>
        <p:spPr>
          <a:xfrm>
            <a:off x="3807452" y="-101069"/>
            <a:ext cx="8363415" cy="6922599"/>
          </a:xfrm>
          <a:prstGeom prst="rect">
            <a:avLst/>
          </a:prstGeom>
        </p:spPr>
      </p:pic>
      <p:pic>
        <p:nvPicPr>
          <p:cNvPr id="14" name="Picture 13">
            <a:extLst>
              <a:ext uri="{FF2B5EF4-FFF2-40B4-BE49-F238E27FC236}">
                <a16:creationId xmlns:a16="http://schemas.microsoft.com/office/drawing/2014/main" id="{CBDA9DD8-E3B0-2A3A-6801-E35B6F39DD5A}"/>
              </a:ext>
            </a:extLst>
          </p:cNvPr>
          <p:cNvPicPr>
            <a:picLocks noChangeAspect="1"/>
          </p:cNvPicPr>
          <p:nvPr/>
        </p:nvPicPr>
        <p:blipFill>
          <a:blip r:embed="rId4"/>
          <a:stretch>
            <a:fillRect/>
          </a:stretch>
        </p:blipFill>
        <p:spPr>
          <a:xfrm>
            <a:off x="-95" y="36470"/>
            <a:ext cx="7764780" cy="6858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TextBox 4">
            <a:extLst>
              <a:ext uri="{FF2B5EF4-FFF2-40B4-BE49-F238E27FC236}">
                <a16:creationId xmlns:a16="http://schemas.microsoft.com/office/drawing/2014/main" id="{241A59C9-6CBB-1CC7-32F7-A9ECECD6B3F6}"/>
              </a:ext>
            </a:extLst>
          </p:cNvPr>
          <p:cNvSpPr txBox="1"/>
          <p:nvPr/>
        </p:nvSpPr>
        <p:spPr>
          <a:xfrm>
            <a:off x="8054618" y="1908320"/>
            <a:ext cx="3860801" cy="2386294"/>
          </a:xfrm>
          <a:prstGeom prst="rect">
            <a:avLst/>
          </a:prstGeom>
          <a:noFill/>
        </p:spPr>
        <p:txBody>
          <a:bodyPr wrap="square">
            <a:spAutoFit/>
          </a:bodyPr>
          <a:lstStyle/>
          <a:p>
            <a:pPr marR="0">
              <a:lnSpc>
                <a:spcPct val="107000"/>
              </a:lnSpc>
              <a:spcAft>
                <a:spcPts val="800"/>
              </a:spcAft>
            </a:pPr>
            <a:r>
              <a:rPr lang="en-US" sz="2000" kern="100" dirty="0">
                <a:effectLst/>
                <a:latin typeface="Aptos" panose="020B0004020202020204" pitchFamily="34" charset="0"/>
                <a:ea typeface="Aptos" panose="020B0004020202020204" pitchFamily="34" charset="0"/>
                <a:cs typeface="Times New Roman" panose="02020603050405020304" pitchFamily="18" charset="0"/>
              </a:rPr>
              <a:t>Today, it is common for users of air conditioners to turn down the thermostat setpoint significantly to manage humidity in the air. This results in overcooling of the air and consequently significantly higher energy consumption.</a:t>
            </a:r>
          </a:p>
        </p:txBody>
      </p:sp>
      <p:sp>
        <p:nvSpPr>
          <p:cNvPr id="2" name="TextBox 1">
            <a:extLst>
              <a:ext uri="{FF2B5EF4-FFF2-40B4-BE49-F238E27FC236}">
                <a16:creationId xmlns:a16="http://schemas.microsoft.com/office/drawing/2014/main" id="{BAB08641-3A9C-BA3F-1F4A-424F616A7DDE}"/>
              </a:ext>
            </a:extLst>
          </p:cNvPr>
          <p:cNvSpPr txBox="1"/>
          <p:nvPr/>
        </p:nvSpPr>
        <p:spPr>
          <a:xfrm>
            <a:off x="7989159" y="6304002"/>
            <a:ext cx="1684115" cy="369332"/>
          </a:xfrm>
          <a:prstGeom prst="rect">
            <a:avLst/>
          </a:prstGeom>
          <a:solidFill>
            <a:schemeClr val="bg1"/>
          </a:solidFill>
          <a:effectLst>
            <a:innerShdw blurRad="114300">
              <a:prstClr val="black"/>
            </a:innerShdw>
          </a:effectLst>
        </p:spPr>
        <p:txBody>
          <a:bodyPr wrap="square" rtlCol="0">
            <a:spAutoFit/>
          </a:bodyPr>
          <a:lstStyle/>
          <a:p>
            <a:r>
              <a:rPr lang="en-US" dirty="0"/>
              <a:t>Fairbanks, AK</a:t>
            </a:r>
          </a:p>
        </p:txBody>
      </p:sp>
      <p:pic>
        <p:nvPicPr>
          <p:cNvPr id="20" name="Picture 19">
            <a:extLst>
              <a:ext uri="{FF2B5EF4-FFF2-40B4-BE49-F238E27FC236}">
                <a16:creationId xmlns:a16="http://schemas.microsoft.com/office/drawing/2014/main" id="{5A7F3EA1-C023-5BE2-F3AB-8727229E403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081338" y="5993820"/>
            <a:ext cx="981787" cy="679514"/>
          </a:xfrm>
          <a:prstGeom prst="rect">
            <a:avLst/>
          </a:prstGeom>
        </p:spPr>
      </p:pic>
      <p:sp>
        <p:nvSpPr>
          <p:cNvPr id="7" name="TextBox 6">
            <a:extLst>
              <a:ext uri="{FF2B5EF4-FFF2-40B4-BE49-F238E27FC236}">
                <a16:creationId xmlns:a16="http://schemas.microsoft.com/office/drawing/2014/main" id="{0152F691-99E6-EE9D-D8EB-248E7F8F1B5D}"/>
              </a:ext>
            </a:extLst>
          </p:cNvPr>
          <p:cNvSpPr txBox="1"/>
          <p:nvPr/>
        </p:nvSpPr>
        <p:spPr>
          <a:xfrm>
            <a:off x="8143704" y="334806"/>
            <a:ext cx="3682627" cy="601254"/>
          </a:xfrm>
          <a:prstGeom prst="rect">
            <a:avLst/>
          </a:prstGeom>
          <a:noFill/>
        </p:spPr>
        <p:txBody>
          <a:bodyPr wrap="square">
            <a:spAutoFit/>
          </a:bodyPr>
          <a:lstStyle/>
          <a:p>
            <a:pPr marL="0" marR="0">
              <a:lnSpc>
                <a:spcPct val="107000"/>
              </a:lnSpc>
              <a:spcAft>
                <a:spcPts val="800"/>
              </a:spcAft>
            </a:pPr>
            <a:r>
              <a:rPr lang="en-US" sz="3200" b="1" kern="100" dirty="0">
                <a:solidFill>
                  <a:schemeClr val="tx1">
                    <a:lumMod val="95000"/>
                    <a:lumOff val="5000"/>
                  </a:schemeClr>
                </a:solidFill>
                <a:effectLst/>
                <a:latin typeface="Aptos Black" panose="020B0004020202020204" pitchFamily="34" charset="0"/>
                <a:ea typeface="Aptos" panose="020B0004020202020204" pitchFamily="34" charset="0"/>
                <a:cs typeface="Times New Roman" panose="02020603050405020304" pitchFamily="18" charset="0"/>
              </a:rPr>
              <a:t>Thermal Comfort</a:t>
            </a:r>
          </a:p>
        </p:txBody>
      </p:sp>
      <p:cxnSp>
        <p:nvCxnSpPr>
          <p:cNvPr id="15" name="Straight Connector 14">
            <a:extLst>
              <a:ext uri="{FF2B5EF4-FFF2-40B4-BE49-F238E27FC236}">
                <a16:creationId xmlns:a16="http://schemas.microsoft.com/office/drawing/2014/main" id="{46E61771-2F5E-D2E8-8AC8-DF017C59C491}"/>
              </a:ext>
            </a:extLst>
          </p:cNvPr>
          <p:cNvCxnSpPr/>
          <p:nvPr/>
        </p:nvCxnSpPr>
        <p:spPr>
          <a:xfrm flipH="1">
            <a:off x="8054618" y="924337"/>
            <a:ext cx="3860800"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881697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pic>
        <p:nvPicPr>
          <p:cNvPr id="11" name="Picture 10" descr="Bird's eye view of a cityscape">
            <a:extLst>
              <a:ext uri="{FF2B5EF4-FFF2-40B4-BE49-F238E27FC236}">
                <a16:creationId xmlns:a16="http://schemas.microsoft.com/office/drawing/2014/main" id="{8F2E116B-8FDB-C6FF-21FE-16414338287C}"/>
              </a:ext>
            </a:extLst>
          </p:cNvPr>
          <p:cNvPicPr>
            <a:picLocks noChangeAspect="1"/>
          </p:cNvPicPr>
          <p:nvPr/>
        </p:nvPicPr>
        <p:blipFill>
          <a:blip r:embed="rId3">
            <a:alphaModFix amt="34000"/>
            <a:extLst>
              <a:ext uri="{28A0092B-C50C-407E-A947-70E740481C1C}">
                <a14:useLocalDpi xmlns:a14="http://schemas.microsoft.com/office/drawing/2010/main" val="0"/>
              </a:ext>
            </a:extLst>
          </a:blip>
          <a:srcRect r="57869"/>
          <a:stretch/>
        </p:blipFill>
        <p:spPr>
          <a:xfrm>
            <a:off x="-11163" y="0"/>
            <a:ext cx="12262755" cy="6858000"/>
          </a:xfrm>
          <a:prstGeom prst="rect">
            <a:avLst/>
          </a:prstGeom>
        </p:spPr>
      </p:pic>
      <p:sp>
        <p:nvSpPr>
          <p:cNvPr id="7" name="Rectangle 6">
            <a:extLst>
              <a:ext uri="{FF2B5EF4-FFF2-40B4-BE49-F238E27FC236}">
                <a16:creationId xmlns:a16="http://schemas.microsoft.com/office/drawing/2014/main" id="{0546BA81-CF9A-FB26-3F60-DB0BFD2BD3BD}"/>
              </a:ext>
            </a:extLst>
          </p:cNvPr>
          <p:cNvSpPr/>
          <p:nvPr/>
        </p:nvSpPr>
        <p:spPr>
          <a:xfrm>
            <a:off x="126820" y="1324708"/>
            <a:ext cx="7852693" cy="5087815"/>
          </a:xfrm>
          <a:prstGeom prst="rect">
            <a:avLst/>
          </a:prstGeom>
          <a:solidFill>
            <a:srgbClr val="00549B"/>
          </a:solidFill>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4093114-835F-8FB7-082E-E8E5D5FA71E1}"/>
              </a:ext>
            </a:extLst>
          </p:cNvPr>
          <p:cNvSpPr txBox="1"/>
          <p:nvPr/>
        </p:nvSpPr>
        <p:spPr>
          <a:xfrm>
            <a:off x="349031" y="297568"/>
            <a:ext cx="7142662" cy="601255"/>
          </a:xfrm>
          <a:prstGeom prst="rect">
            <a:avLst/>
          </a:prstGeom>
          <a:noFill/>
        </p:spPr>
        <p:txBody>
          <a:bodyPr wrap="square">
            <a:spAutoFit/>
          </a:bodyPr>
          <a:lstStyle/>
          <a:p>
            <a:pPr marL="0" marR="0">
              <a:lnSpc>
                <a:spcPct val="107000"/>
              </a:lnSpc>
              <a:spcAft>
                <a:spcPts val="800"/>
              </a:spcAft>
            </a:pPr>
            <a:r>
              <a:rPr lang="en-US" sz="3200" b="1" u="sng" kern="100" dirty="0">
                <a:effectLst/>
                <a:latin typeface="Aptos Black" panose="020B0004020202020204" pitchFamily="34" charset="0"/>
                <a:ea typeface="Aptos" panose="020B0004020202020204" pitchFamily="34" charset="0"/>
                <a:cs typeface="Times New Roman" panose="02020603050405020304" pitchFamily="18" charset="0"/>
              </a:rPr>
              <a:t>Thermal Comfort: India Case Study</a:t>
            </a:r>
          </a:p>
        </p:txBody>
      </p:sp>
      <p:pic>
        <p:nvPicPr>
          <p:cNvPr id="12" name="Picture 11" descr="A blue hexagon with blue text&#10;&#10;AI-generated content may be incorrect.">
            <a:extLst>
              <a:ext uri="{FF2B5EF4-FFF2-40B4-BE49-F238E27FC236}">
                <a16:creationId xmlns:a16="http://schemas.microsoft.com/office/drawing/2014/main" id="{EE9FE4CF-BFCC-77DE-4062-FE77A2273A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87166" y="5989190"/>
            <a:ext cx="993888" cy="687889"/>
          </a:xfrm>
          <a:prstGeom prst="rect">
            <a:avLst/>
          </a:prstGeom>
        </p:spPr>
      </p:pic>
      <p:pic>
        <p:nvPicPr>
          <p:cNvPr id="4" name="Picture 3" descr="A chart of energy efficiency&#10;&#10;AI-generated content may be incorrect.">
            <a:extLst>
              <a:ext uri="{FF2B5EF4-FFF2-40B4-BE49-F238E27FC236}">
                <a16:creationId xmlns:a16="http://schemas.microsoft.com/office/drawing/2014/main" id="{57177770-BECC-D616-C5C0-9BEEB31621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1939" y="1488831"/>
            <a:ext cx="7477036" cy="4747846"/>
          </a:xfrm>
          <a:prstGeom prst="rect">
            <a:avLst/>
          </a:prstGeom>
          <a:scene3d>
            <a:camera prst="orthographicFront"/>
            <a:lightRig rig="threePt" dir="t"/>
          </a:scene3d>
          <a:sp3d>
            <a:bevelT/>
            <a:bevelB/>
          </a:sp3d>
        </p:spPr>
      </p:pic>
      <p:sp>
        <p:nvSpPr>
          <p:cNvPr id="161" name="Google Shape;161;g278953d5ff6_0_39"/>
          <p:cNvSpPr txBox="1"/>
          <p:nvPr/>
        </p:nvSpPr>
        <p:spPr>
          <a:xfrm>
            <a:off x="7979513" y="1231182"/>
            <a:ext cx="3974720" cy="1969715"/>
          </a:xfrm>
          <a:prstGeom prst="rect">
            <a:avLst/>
          </a:prstGeom>
          <a:noFill/>
          <a:ln>
            <a:noFill/>
          </a:ln>
        </p:spPr>
        <p:txBody>
          <a:bodyPr spcFirstLastPara="1" wrap="square" lIns="121900" tIns="60933" rIns="121900" bIns="60933" anchor="t" anchorCtr="0">
            <a:spAutoFit/>
          </a:bodyPr>
          <a:lstStyle/>
          <a:p>
            <a:pPr marL="16933"/>
            <a:r>
              <a:rPr lang="en-US" sz="2400" b="1" dirty="0">
                <a:solidFill>
                  <a:schemeClr val="tx1">
                    <a:lumMod val="95000"/>
                    <a:lumOff val="5000"/>
                  </a:schemeClr>
                </a:solidFill>
                <a:ea typeface="Montserrat"/>
                <a:cs typeface="Montserrat"/>
                <a:sym typeface="Montserrat"/>
              </a:rPr>
              <a:t>25%+ more energy used to overcool </a:t>
            </a:r>
            <a:r>
              <a:rPr lang="en-US" sz="2400" dirty="0">
                <a:solidFill>
                  <a:schemeClr val="tx1">
                    <a:lumMod val="95000"/>
                    <a:lumOff val="5000"/>
                  </a:schemeClr>
                </a:solidFill>
                <a:ea typeface="Montserrat"/>
                <a:cs typeface="Montserrat"/>
                <a:sym typeface="Montserrat"/>
              </a:rPr>
              <a:t>and achieve target temperature and relative humidity conditions in the space. [</a:t>
            </a:r>
            <a:r>
              <a:rPr lang="en-US" sz="2400" b="1" i="1" dirty="0">
                <a:solidFill>
                  <a:schemeClr val="accent2"/>
                </a:solidFill>
                <a:ea typeface="Montserrat"/>
                <a:cs typeface="Montserrat"/>
                <a:sym typeface="Montserrat"/>
              </a:rPr>
              <a:t>orange bar</a:t>
            </a:r>
            <a:r>
              <a:rPr lang="en-US" sz="2400" dirty="0">
                <a:solidFill>
                  <a:schemeClr val="tx1">
                    <a:lumMod val="95000"/>
                    <a:lumOff val="5000"/>
                  </a:schemeClr>
                </a:solidFill>
                <a:ea typeface="Montserrat"/>
                <a:cs typeface="Montserrat"/>
                <a:sym typeface="Montserrat"/>
              </a:rPr>
              <a:t>]</a:t>
            </a:r>
            <a:endParaRPr sz="2400" dirty="0">
              <a:solidFill>
                <a:schemeClr val="tx1">
                  <a:lumMod val="95000"/>
                  <a:lumOff val="5000"/>
                </a:schemeClr>
              </a:solidFill>
              <a:ea typeface="Arial"/>
              <a:cs typeface="Arial"/>
              <a:sym typeface="Arial"/>
            </a:endParaRPr>
          </a:p>
        </p:txBody>
      </p:sp>
      <p:sp>
        <p:nvSpPr>
          <p:cNvPr id="160" name="Google Shape;160;g278953d5ff6_0_39"/>
          <p:cNvSpPr txBox="1">
            <a:spLocks noGrp="1"/>
          </p:cNvSpPr>
          <p:nvPr>
            <p:ph type="title"/>
          </p:nvPr>
        </p:nvSpPr>
        <p:spPr>
          <a:xfrm>
            <a:off x="8175728" y="3403036"/>
            <a:ext cx="4075864" cy="2323683"/>
          </a:xfrm>
          <a:prstGeom prst="rect">
            <a:avLst/>
          </a:prstGeom>
          <a:noFill/>
          <a:ln>
            <a:noFill/>
          </a:ln>
        </p:spPr>
        <p:txBody>
          <a:bodyPr spcFirstLastPara="1" vert="horz" wrap="square" lIns="0" tIns="60933" rIns="121900" bIns="60933" rtlCol="0" anchor="ctr" anchorCtr="0">
            <a:noAutofit/>
          </a:bodyPr>
          <a:lstStyle/>
          <a:p>
            <a:pPr algn="l">
              <a:spcAft>
                <a:spcPts val="800"/>
              </a:spcAft>
              <a:buClr>
                <a:srgbClr val="253C60"/>
              </a:buClr>
              <a:buSzPts val="4400"/>
            </a:pPr>
            <a:r>
              <a:rPr lang="en-US" sz="2400" i="1" dirty="0">
                <a:solidFill>
                  <a:schemeClr val="tx1">
                    <a:lumMod val="95000"/>
                    <a:lumOff val="5000"/>
                  </a:schemeClr>
                </a:solidFill>
                <a:latin typeface="+mn-lt"/>
                <a:sym typeface="Montserrat"/>
              </a:rPr>
              <a:t>Most room air conditioners control on temperature alone and do a poor job of </a:t>
            </a:r>
            <a:r>
              <a:rPr lang="en-US" sz="2400" i="1" dirty="0">
                <a:solidFill>
                  <a:schemeClr val="tx1">
                    <a:lumMod val="95000"/>
                    <a:lumOff val="5000"/>
                  </a:schemeClr>
                </a:solidFill>
                <a:latin typeface="+mn-lt"/>
              </a:rPr>
              <a:t>dehumidification resulting in excessive energy and an overcool the space.</a:t>
            </a:r>
            <a:endParaRPr sz="2400" i="1" dirty="0">
              <a:solidFill>
                <a:schemeClr val="tx1">
                  <a:lumMod val="95000"/>
                  <a:lumOff val="5000"/>
                </a:schemeClr>
              </a:solidFill>
              <a:latin typeface="+mn-lt"/>
            </a:endParaRPr>
          </a:p>
        </p:txBody>
      </p:sp>
      <p:pic>
        <p:nvPicPr>
          <p:cNvPr id="3" name="Picture 2">
            <a:extLst>
              <a:ext uri="{FF2B5EF4-FFF2-40B4-BE49-F238E27FC236}">
                <a16:creationId xmlns:a16="http://schemas.microsoft.com/office/drawing/2014/main" id="{F5281BBF-E3CE-3ACB-4BAA-BA1377C20975}"/>
              </a:ext>
            </a:extLst>
          </p:cNvPr>
          <p:cNvPicPr>
            <a:picLocks noChangeAspect="1"/>
          </p:cNvPicPr>
          <p:nvPr/>
        </p:nvPicPr>
        <p:blipFill>
          <a:blip r:embed="rId6"/>
          <a:stretch>
            <a:fillRect/>
          </a:stretch>
        </p:blipFill>
        <p:spPr>
          <a:xfrm>
            <a:off x="7016548" y="1732263"/>
            <a:ext cx="570029" cy="595301"/>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7E348281-EE28-6C8F-462C-876EDFC4641F}"/>
              </a:ext>
            </a:extLst>
          </p:cNvPr>
          <p:cNvPicPr>
            <a:picLocks noChangeAspect="1"/>
          </p:cNvPicPr>
          <p:nvPr/>
        </p:nvPicPr>
        <p:blipFill>
          <a:blip r:embed="rId3"/>
          <a:stretch>
            <a:fillRect/>
          </a:stretch>
        </p:blipFill>
        <p:spPr>
          <a:xfrm>
            <a:off x="0" y="3098111"/>
            <a:ext cx="12192000" cy="3845696"/>
          </a:xfrm>
          <a:prstGeom prst="rect">
            <a:avLst/>
          </a:prstGeom>
        </p:spPr>
      </p:pic>
      <p:sp>
        <p:nvSpPr>
          <p:cNvPr id="3" name="TextBox 2">
            <a:extLst>
              <a:ext uri="{FF2B5EF4-FFF2-40B4-BE49-F238E27FC236}">
                <a16:creationId xmlns:a16="http://schemas.microsoft.com/office/drawing/2014/main" id="{7E680BF5-C63E-A44F-EB6E-61251DB7A3DC}"/>
              </a:ext>
            </a:extLst>
          </p:cNvPr>
          <p:cNvSpPr txBox="1"/>
          <p:nvPr/>
        </p:nvSpPr>
        <p:spPr>
          <a:xfrm>
            <a:off x="334300" y="4046049"/>
            <a:ext cx="3819180" cy="2386294"/>
          </a:xfrm>
          <a:prstGeom prst="rect">
            <a:avLst/>
          </a:prstGeom>
          <a:noFill/>
        </p:spPr>
        <p:txBody>
          <a:bodyPr wrap="square">
            <a:spAutoFit/>
          </a:bodyPr>
          <a:lstStyle/>
          <a:p>
            <a:pPr marR="0">
              <a:lnSpc>
                <a:spcPct val="107000"/>
              </a:lnSpc>
            </a:pPr>
            <a:r>
              <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Noise is the top complaint in open-office environments, with </a:t>
            </a:r>
            <a:r>
              <a:rPr lang="en-US" sz="20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70% of employees reporting that workplace noise </a:t>
            </a:r>
            <a:r>
              <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affects their ability to focus. (Occupational Health </a:t>
            </a:r>
          </a:p>
          <a:p>
            <a:pPr marR="0">
              <a:lnSpc>
                <a:spcPct val="107000"/>
              </a:lnSpc>
            </a:pPr>
            <a:r>
              <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Science, 2021)</a:t>
            </a:r>
          </a:p>
        </p:txBody>
      </p:sp>
      <p:sp>
        <p:nvSpPr>
          <p:cNvPr id="5" name="TextBox 4">
            <a:extLst>
              <a:ext uri="{FF2B5EF4-FFF2-40B4-BE49-F238E27FC236}">
                <a16:creationId xmlns:a16="http://schemas.microsoft.com/office/drawing/2014/main" id="{FF1CBD6F-92B1-3435-B523-5430796C674C}"/>
              </a:ext>
            </a:extLst>
          </p:cNvPr>
          <p:cNvSpPr txBox="1"/>
          <p:nvPr/>
        </p:nvSpPr>
        <p:spPr>
          <a:xfrm>
            <a:off x="8717280" y="3943457"/>
            <a:ext cx="3190240" cy="2386294"/>
          </a:xfrm>
          <a:prstGeom prst="rect">
            <a:avLst/>
          </a:prstGeom>
          <a:noFill/>
        </p:spPr>
        <p:txBody>
          <a:bodyPr wrap="square">
            <a:spAutoFit/>
          </a:bodyPr>
          <a:lstStyle/>
          <a:p>
            <a:pPr marR="0">
              <a:lnSpc>
                <a:spcPct val="107000"/>
              </a:lnSpc>
            </a:pPr>
            <a:r>
              <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Acoustic improvements can lead to </a:t>
            </a:r>
            <a:r>
              <a:rPr lang="en-US" sz="20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48% fewer errors </a:t>
            </a:r>
            <a:r>
              <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in tasks requiring concentration, as shown in studies by the British Council for Offices. </a:t>
            </a:r>
          </a:p>
          <a:p>
            <a:pPr marR="0">
              <a:lnSpc>
                <a:spcPct val="107000"/>
              </a:lnSpc>
            </a:pPr>
            <a:r>
              <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(BCO, 2017)</a:t>
            </a:r>
          </a:p>
        </p:txBody>
      </p:sp>
      <p:sp>
        <p:nvSpPr>
          <p:cNvPr id="7" name="TextBox 6">
            <a:extLst>
              <a:ext uri="{FF2B5EF4-FFF2-40B4-BE49-F238E27FC236}">
                <a16:creationId xmlns:a16="http://schemas.microsoft.com/office/drawing/2014/main" id="{44D45410-4D92-40EF-AE9D-21831B5931E3}"/>
              </a:ext>
            </a:extLst>
          </p:cNvPr>
          <p:cNvSpPr txBox="1"/>
          <p:nvPr/>
        </p:nvSpPr>
        <p:spPr>
          <a:xfrm>
            <a:off x="4329141" y="3994753"/>
            <a:ext cx="3819180" cy="2386294"/>
          </a:xfrm>
          <a:prstGeom prst="rect">
            <a:avLst/>
          </a:prstGeom>
          <a:noFill/>
        </p:spPr>
        <p:txBody>
          <a:bodyPr wrap="square">
            <a:spAutoFit/>
          </a:bodyPr>
          <a:lstStyle/>
          <a:p>
            <a:pPr marR="0">
              <a:lnSpc>
                <a:spcPct val="107000"/>
              </a:lnSpc>
              <a:spcAft>
                <a:spcPts val="800"/>
              </a:spcAft>
            </a:pPr>
            <a:r>
              <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Excessive workplace noise can </a:t>
            </a:r>
            <a:r>
              <a:rPr lang="en-US" sz="20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reduce productivity by as much as 66% </a:t>
            </a:r>
            <a:r>
              <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and increase stress levels, which in turn elevates the risk of cardiovascular disease. (American Psychological Association, 2019)</a:t>
            </a:r>
          </a:p>
        </p:txBody>
      </p:sp>
      <p:sp>
        <p:nvSpPr>
          <p:cNvPr id="8" name="TextBox 7">
            <a:extLst>
              <a:ext uri="{FF2B5EF4-FFF2-40B4-BE49-F238E27FC236}">
                <a16:creationId xmlns:a16="http://schemas.microsoft.com/office/drawing/2014/main" id="{FB851C77-C529-4445-2E2C-CA0A8FE9BCA9}"/>
              </a:ext>
            </a:extLst>
          </p:cNvPr>
          <p:cNvSpPr txBox="1"/>
          <p:nvPr/>
        </p:nvSpPr>
        <p:spPr>
          <a:xfrm>
            <a:off x="1880113" y="3136613"/>
            <a:ext cx="7935985" cy="584775"/>
          </a:xfrm>
          <a:prstGeom prst="rect">
            <a:avLst/>
          </a:prstGeom>
          <a:noFill/>
        </p:spPr>
        <p:txBody>
          <a:bodyPr wrap="square" rtlCol="0">
            <a:spAutoFit/>
          </a:bodyPr>
          <a:lstStyle/>
          <a:p>
            <a:pPr algn="ctr"/>
            <a:r>
              <a:rPr lang="en-US" sz="3200" b="1" dirty="0">
                <a:solidFill>
                  <a:schemeClr val="tx1">
                    <a:lumMod val="95000"/>
                    <a:lumOff val="5000"/>
                  </a:schemeClr>
                </a:solidFill>
                <a:latin typeface="Aptos Black" panose="020B0004020202020204" pitchFamily="34" charset="0"/>
              </a:rPr>
              <a:t>Acoustics</a:t>
            </a:r>
          </a:p>
        </p:txBody>
      </p:sp>
      <p:cxnSp>
        <p:nvCxnSpPr>
          <p:cNvPr id="13" name="Straight Connector 12">
            <a:extLst>
              <a:ext uri="{FF2B5EF4-FFF2-40B4-BE49-F238E27FC236}">
                <a16:creationId xmlns:a16="http://schemas.microsoft.com/office/drawing/2014/main" id="{E00F911C-7965-4B9C-8F71-34B63F7080C8}"/>
              </a:ext>
            </a:extLst>
          </p:cNvPr>
          <p:cNvCxnSpPr/>
          <p:nvPr/>
        </p:nvCxnSpPr>
        <p:spPr>
          <a:xfrm flipH="1">
            <a:off x="3962400" y="3720912"/>
            <a:ext cx="3860800"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pic>
        <p:nvPicPr>
          <p:cNvPr id="14" name="Picture 13" descr="A blue hexagon with blue text&#10;&#10;AI-generated content may be incorrect.">
            <a:extLst>
              <a:ext uri="{FF2B5EF4-FFF2-40B4-BE49-F238E27FC236}">
                <a16:creationId xmlns:a16="http://schemas.microsoft.com/office/drawing/2014/main" id="{B45CF29D-A614-6791-5529-B275F1071A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6518" y="3190640"/>
            <a:ext cx="993888" cy="687889"/>
          </a:xfrm>
          <a:prstGeom prst="rect">
            <a:avLst/>
          </a:prstGeom>
        </p:spPr>
      </p:pic>
      <p:sp>
        <p:nvSpPr>
          <p:cNvPr id="2" name="TextBox 1">
            <a:extLst>
              <a:ext uri="{FF2B5EF4-FFF2-40B4-BE49-F238E27FC236}">
                <a16:creationId xmlns:a16="http://schemas.microsoft.com/office/drawing/2014/main" id="{0E7602DF-5E00-D001-BEDE-54ED91656399}"/>
              </a:ext>
            </a:extLst>
          </p:cNvPr>
          <p:cNvSpPr txBox="1"/>
          <p:nvPr/>
        </p:nvSpPr>
        <p:spPr>
          <a:xfrm>
            <a:off x="8602597" y="2360416"/>
            <a:ext cx="3419606" cy="369332"/>
          </a:xfrm>
          <a:prstGeom prst="rect">
            <a:avLst/>
          </a:prstGeom>
          <a:solidFill>
            <a:schemeClr val="bg1"/>
          </a:solidFill>
        </p:spPr>
        <p:txBody>
          <a:bodyPr wrap="square" rtlCol="0">
            <a:spAutoFit/>
          </a:bodyPr>
          <a:lstStyle/>
          <a:p>
            <a:r>
              <a:rPr lang="en-US" dirty="0"/>
              <a:t>Office Building, Tokyo, Japan</a:t>
            </a:r>
          </a:p>
        </p:txBody>
      </p:sp>
      <p:pic>
        <p:nvPicPr>
          <p:cNvPr id="10" name="Picture 9">
            <a:extLst>
              <a:ext uri="{FF2B5EF4-FFF2-40B4-BE49-F238E27FC236}">
                <a16:creationId xmlns:a16="http://schemas.microsoft.com/office/drawing/2014/main" id="{DE1EF5FA-46DE-5426-4718-0E910C0A2F74}"/>
              </a:ext>
            </a:extLst>
          </p:cNvPr>
          <p:cNvPicPr>
            <a:picLocks noChangeAspect="1"/>
          </p:cNvPicPr>
          <p:nvPr/>
        </p:nvPicPr>
        <p:blipFill>
          <a:blip r:embed="rId5"/>
          <a:stretch>
            <a:fillRect/>
          </a:stretch>
        </p:blipFill>
        <p:spPr>
          <a:xfrm>
            <a:off x="0" y="69205"/>
            <a:ext cx="12192000" cy="3002280"/>
          </a:xfrm>
          <a:prstGeom prst="rect">
            <a:avLst/>
          </a:prstGeom>
        </p:spPr>
      </p:pic>
    </p:spTree>
    <p:extLst>
      <p:ext uri="{BB962C8B-B14F-4D97-AF65-F5344CB8AC3E}">
        <p14:creationId xmlns:p14="http://schemas.microsoft.com/office/powerpoint/2010/main" val="14783500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2A20EDE7-F18F-B915-1404-4EB398F836B8}"/>
              </a:ext>
            </a:extLst>
          </p:cNvPr>
          <p:cNvPicPr>
            <a:picLocks noChangeAspect="1"/>
          </p:cNvPicPr>
          <p:nvPr/>
        </p:nvPicPr>
        <p:blipFill>
          <a:blip r:embed="rId3"/>
          <a:stretch>
            <a:fillRect/>
          </a:stretch>
        </p:blipFill>
        <p:spPr>
          <a:xfrm>
            <a:off x="3048000" y="-152400"/>
            <a:ext cx="9144000" cy="7052013"/>
          </a:xfrm>
          <a:prstGeom prst="rect">
            <a:avLst/>
          </a:prstGeom>
        </p:spPr>
      </p:pic>
      <p:sp>
        <p:nvSpPr>
          <p:cNvPr id="3" name="TextBox 2">
            <a:extLst>
              <a:ext uri="{FF2B5EF4-FFF2-40B4-BE49-F238E27FC236}">
                <a16:creationId xmlns:a16="http://schemas.microsoft.com/office/drawing/2014/main" id="{9605EE53-2979-BA50-5E91-6CFBC5687999}"/>
              </a:ext>
            </a:extLst>
          </p:cNvPr>
          <p:cNvSpPr txBox="1"/>
          <p:nvPr/>
        </p:nvSpPr>
        <p:spPr>
          <a:xfrm>
            <a:off x="6857999" y="5489102"/>
            <a:ext cx="5197399" cy="1069011"/>
          </a:xfrm>
          <a:prstGeom prst="rect">
            <a:avLst/>
          </a:prstGeom>
          <a:noFill/>
        </p:spPr>
        <p:txBody>
          <a:bodyPr wrap="square">
            <a:spAutoFit/>
          </a:bodyPr>
          <a:lstStyle/>
          <a:p>
            <a:pPr marR="0">
              <a:lnSpc>
                <a:spcPct val="107000"/>
              </a:lnSpc>
              <a:spcAft>
                <a:spcPts val="800"/>
              </a:spcAft>
            </a:pPr>
            <a:r>
              <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Blue-enriched lighting during the day can improve alertness and </a:t>
            </a:r>
            <a:r>
              <a:rPr lang="en-US" sz="20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reduce fatigue by 30%. </a:t>
            </a:r>
            <a:r>
              <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(Lighting Research Center, 2020)</a:t>
            </a:r>
          </a:p>
        </p:txBody>
      </p:sp>
      <p:sp>
        <p:nvSpPr>
          <p:cNvPr id="5" name="TextBox 4">
            <a:extLst>
              <a:ext uri="{FF2B5EF4-FFF2-40B4-BE49-F238E27FC236}">
                <a16:creationId xmlns:a16="http://schemas.microsoft.com/office/drawing/2014/main" id="{F9B95DA4-C3A2-921F-4323-57B289C3E813}"/>
              </a:ext>
            </a:extLst>
          </p:cNvPr>
          <p:cNvSpPr txBox="1"/>
          <p:nvPr/>
        </p:nvSpPr>
        <p:spPr>
          <a:xfrm>
            <a:off x="6857999" y="1262279"/>
            <a:ext cx="5113975" cy="1596976"/>
          </a:xfrm>
          <a:prstGeom prst="rect">
            <a:avLst/>
          </a:prstGeom>
          <a:noFill/>
        </p:spPr>
        <p:txBody>
          <a:bodyPr wrap="square">
            <a:spAutoFit/>
          </a:bodyPr>
          <a:lstStyle/>
          <a:p>
            <a:pPr marR="0">
              <a:lnSpc>
                <a:spcPct val="107000"/>
              </a:lnSpc>
              <a:spcAft>
                <a:spcPts val="800"/>
              </a:spcAft>
            </a:pPr>
            <a:r>
              <a:rPr lang="en-US"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Natural light is </a:t>
            </a:r>
            <a:r>
              <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critical</a:t>
            </a:r>
            <a:r>
              <a:rPr lang="en-US"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 for well-being. A study published in the Journal of Clinical Sleep Medicine found that workers with </a:t>
            </a:r>
            <a:r>
              <a:rPr lang="en-US" sz="18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access to daylight reported 46 minutes more sleep </a:t>
            </a:r>
            <a:r>
              <a:rPr lang="en-US" sz="18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per night and better overall quality of life. (Cheung et al., 2017)</a:t>
            </a:r>
          </a:p>
        </p:txBody>
      </p:sp>
      <p:sp>
        <p:nvSpPr>
          <p:cNvPr id="7" name="TextBox 6">
            <a:extLst>
              <a:ext uri="{FF2B5EF4-FFF2-40B4-BE49-F238E27FC236}">
                <a16:creationId xmlns:a16="http://schemas.microsoft.com/office/drawing/2014/main" id="{234CE79D-9ABB-1592-157C-B3AF00EAE9A8}"/>
              </a:ext>
            </a:extLst>
          </p:cNvPr>
          <p:cNvSpPr txBox="1"/>
          <p:nvPr/>
        </p:nvSpPr>
        <p:spPr>
          <a:xfrm>
            <a:off x="6857999" y="3099972"/>
            <a:ext cx="4909936" cy="2056973"/>
          </a:xfrm>
          <a:prstGeom prst="rect">
            <a:avLst/>
          </a:prstGeom>
          <a:noFill/>
        </p:spPr>
        <p:txBody>
          <a:bodyPr wrap="square">
            <a:spAutoFit/>
          </a:bodyPr>
          <a:lstStyle/>
          <a:p>
            <a:pPr marR="0">
              <a:lnSpc>
                <a:spcPct val="107000"/>
              </a:lnSpc>
              <a:spcAft>
                <a:spcPts val="800"/>
              </a:spcAft>
            </a:pPr>
            <a:r>
              <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Poor lighting costs businesses billions annually due to reduced productivity and absenteeism. Enhanced lighting conditions can </a:t>
            </a:r>
            <a:r>
              <a:rPr lang="en-US" sz="20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increase performance by 23%, </a:t>
            </a:r>
            <a:r>
              <a:rPr lang="en-US" sz="20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as observed in a study by Cornell University. (Cornell University, 2018)</a:t>
            </a:r>
          </a:p>
        </p:txBody>
      </p:sp>
      <p:sp>
        <p:nvSpPr>
          <p:cNvPr id="8" name="TextBox 7">
            <a:extLst>
              <a:ext uri="{FF2B5EF4-FFF2-40B4-BE49-F238E27FC236}">
                <a16:creationId xmlns:a16="http://schemas.microsoft.com/office/drawing/2014/main" id="{6E6D7D52-079D-A283-A8C2-11B6FDD58FC5}"/>
              </a:ext>
            </a:extLst>
          </p:cNvPr>
          <p:cNvSpPr txBox="1"/>
          <p:nvPr/>
        </p:nvSpPr>
        <p:spPr>
          <a:xfrm>
            <a:off x="7151076" y="557145"/>
            <a:ext cx="5931016" cy="584775"/>
          </a:xfrm>
          <a:prstGeom prst="rect">
            <a:avLst/>
          </a:prstGeom>
          <a:noFill/>
        </p:spPr>
        <p:txBody>
          <a:bodyPr wrap="square" rtlCol="0">
            <a:spAutoFit/>
          </a:bodyPr>
          <a:lstStyle/>
          <a:p>
            <a:r>
              <a:rPr lang="en-US" sz="3200" b="1" dirty="0">
                <a:solidFill>
                  <a:schemeClr val="tx1">
                    <a:lumMod val="85000"/>
                    <a:lumOff val="15000"/>
                  </a:schemeClr>
                </a:solidFill>
                <a:latin typeface="Aptos Black" panose="020B0004020202020204" pitchFamily="34" charset="0"/>
              </a:rPr>
              <a:t>Lighting</a:t>
            </a:r>
          </a:p>
        </p:txBody>
      </p:sp>
      <p:cxnSp>
        <p:nvCxnSpPr>
          <p:cNvPr id="9" name="Straight Connector 8">
            <a:extLst>
              <a:ext uri="{FF2B5EF4-FFF2-40B4-BE49-F238E27FC236}">
                <a16:creationId xmlns:a16="http://schemas.microsoft.com/office/drawing/2014/main" id="{7DBAB363-C4B4-4B3A-A49B-DBC0C076F5A6}"/>
              </a:ext>
            </a:extLst>
          </p:cNvPr>
          <p:cNvCxnSpPr>
            <a:cxnSpLocks/>
          </p:cNvCxnSpPr>
          <p:nvPr/>
        </p:nvCxnSpPr>
        <p:spPr>
          <a:xfrm flipH="1">
            <a:off x="6654099" y="1114929"/>
            <a:ext cx="2853747"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pic>
        <p:nvPicPr>
          <p:cNvPr id="11" name="Picture 10" descr="A blue hexagon with blue text&#10;&#10;AI-generated content may be incorrect.">
            <a:extLst>
              <a:ext uri="{FF2B5EF4-FFF2-40B4-BE49-F238E27FC236}">
                <a16:creationId xmlns:a16="http://schemas.microsoft.com/office/drawing/2014/main" id="{DBD8A803-41CD-3811-12F4-1A666F6212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78086" y="403828"/>
            <a:ext cx="993888" cy="687889"/>
          </a:xfrm>
          <a:prstGeom prst="rect">
            <a:avLst/>
          </a:prstGeom>
        </p:spPr>
      </p:pic>
      <p:pic>
        <p:nvPicPr>
          <p:cNvPr id="6" name="Picture 5" descr="An office with white walls and large windows">
            <a:extLst>
              <a:ext uri="{FF2B5EF4-FFF2-40B4-BE49-F238E27FC236}">
                <a16:creationId xmlns:a16="http://schemas.microsoft.com/office/drawing/2014/main" id="{707453AA-A2BB-3618-E529-86BB5C6E9D41}"/>
              </a:ext>
            </a:extLst>
          </p:cNvPr>
          <p:cNvPicPr>
            <a:picLocks noChangeAspect="1"/>
          </p:cNvPicPr>
          <p:nvPr/>
        </p:nvPicPr>
        <p:blipFill>
          <a:blip r:embed="rId5">
            <a:extLst>
              <a:ext uri="{28A0092B-C50C-407E-A947-70E740481C1C}">
                <a14:useLocalDpi xmlns:a14="http://schemas.microsoft.com/office/drawing/2010/main" val="0"/>
              </a:ext>
            </a:extLst>
          </a:blip>
          <a:srcRect l="41697" t="-1219" r="4061" b="1219"/>
          <a:stretch/>
        </p:blipFill>
        <p:spPr>
          <a:xfrm>
            <a:off x="0" y="70025"/>
            <a:ext cx="6480754" cy="68273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extBox 1">
            <a:extLst>
              <a:ext uri="{FF2B5EF4-FFF2-40B4-BE49-F238E27FC236}">
                <a16:creationId xmlns:a16="http://schemas.microsoft.com/office/drawing/2014/main" id="{96A025DF-E3DF-C8CD-FA56-5F7C704A12B7}"/>
              </a:ext>
            </a:extLst>
          </p:cNvPr>
          <p:cNvSpPr txBox="1"/>
          <p:nvPr/>
        </p:nvSpPr>
        <p:spPr>
          <a:xfrm>
            <a:off x="136602" y="6418205"/>
            <a:ext cx="3419606" cy="369332"/>
          </a:xfrm>
          <a:prstGeom prst="rect">
            <a:avLst/>
          </a:prstGeom>
          <a:solidFill>
            <a:schemeClr val="bg1"/>
          </a:solidFill>
          <a:effectLst>
            <a:innerShdw blurRad="114300">
              <a:prstClr val="black"/>
            </a:innerShdw>
          </a:effectLst>
        </p:spPr>
        <p:txBody>
          <a:bodyPr wrap="square" rtlCol="0">
            <a:spAutoFit/>
          </a:bodyPr>
          <a:lstStyle/>
          <a:p>
            <a:r>
              <a:rPr lang="en-US" dirty="0"/>
              <a:t>Gothenburg Office, Sweden</a:t>
            </a:r>
          </a:p>
        </p:txBody>
      </p:sp>
    </p:spTree>
    <p:extLst>
      <p:ext uri="{BB962C8B-B14F-4D97-AF65-F5344CB8AC3E}">
        <p14:creationId xmlns:p14="http://schemas.microsoft.com/office/powerpoint/2010/main" val="36308152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2CA16F4-C14F-62D2-96BD-375DBD8D032A}"/>
              </a:ext>
            </a:extLst>
          </p:cNvPr>
          <p:cNvPicPr>
            <a:picLocks noChangeAspect="1"/>
          </p:cNvPicPr>
          <p:nvPr/>
        </p:nvPicPr>
        <p:blipFill>
          <a:blip r:embed="rId3"/>
          <a:stretch>
            <a:fillRect/>
          </a:stretch>
        </p:blipFill>
        <p:spPr>
          <a:xfrm>
            <a:off x="-23076" y="0"/>
            <a:ext cx="4732020" cy="6858000"/>
          </a:xfrm>
          <a:prstGeom prst="rect">
            <a:avLst/>
          </a:prstGeom>
        </p:spPr>
      </p:pic>
      <p:pic>
        <p:nvPicPr>
          <p:cNvPr id="9" name="Picture 8">
            <a:extLst>
              <a:ext uri="{FF2B5EF4-FFF2-40B4-BE49-F238E27FC236}">
                <a16:creationId xmlns:a16="http://schemas.microsoft.com/office/drawing/2014/main" id="{0C38DBAC-9DB3-3EB6-49DC-8E9A786CC4E0}"/>
              </a:ext>
            </a:extLst>
          </p:cNvPr>
          <p:cNvPicPr>
            <a:picLocks noChangeAspect="1"/>
          </p:cNvPicPr>
          <p:nvPr/>
        </p:nvPicPr>
        <p:blipFill>
          <a:blip r:embed="rId4"/>
          <a:stretch>
            <a:fillRect/>
          </a:stretch>
        </p:blipFill>
        <p:spPr>
          <a:xfrm>
            <a:off x="4708944" y="0"/>
            <a:ext cx="7453716" cy="6858000"/>
          </a:xfrm>
          <a:prstGeom prst="rect">
            <a:avLst/>
          </a:prstGeom>
        </p:spPr>
      </p:pic>
      <p:sp>
        <p:nvSpPr>
          <p:cNvPr id="3" name="TextBox 2">
            <a:extLst>
              <a:ext uri="{FF2B5EF4-FFF2-40B4-BE49-F238E27FC236}">
                <a16:creationId xmlns:a16="http://schemas.microsoft.com/office/drawing/2014/main" id="{CACCBF5E-6D6D-2E51-28BB-C43605C08396}"/>
              </a:ext>
            </a:extLst>
          </p:cNvPr>
          <p:cNvSpPr txBox="1"/>
          <p:nvPr/>
        </p:nvSpPr>
        <p:spPr>
          <a:xfrm>
            <a:off x="400031" y="1348388"/>
            <a:ext cx="3786958" cy="2786404"/>
          </a:xfrm>
          <a:prstGeom prst="rect">
            <a:avLst/>
          </a:prstGeom>
          <a:noFill/>
        </p:spPr>
        <p:txBody>
          <a:bodyPr wrap="square">
            <a:spAutoFit/>
          </a:bodyPr>
          <a:lstStyle/>
          <a:p>
            <a:pPr marL="0" marR="0">
              <a:lnSpc>
                <a:spcPct val="107000"/>
              </a:lnSpc>
              <a:spcAft>
                <a:spcPts val="800"/>
              </a:spcAft>
            </a:pPr>
            <a:r>
              <a:rPr lang="en-US" sz="2000"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The WHO reports that 785 million people globally lack access to clean drinking water, leading to a range of health issues like diarrhea, </a:t>
            </a:r>
            <a:r>
              <a:rPr lang="en-US" sz="2000" b="1"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which kills 485,000 people annually. </a:t>
            </a:r>
            <a:r>
              <a:rPr lang="en-US" sz="2000"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(WHO, 2023)</a:t>
            </a:r>
          </a:p>
          <a:p>
            <a:pPr marL="0" marR="0">
              <a:lnSpc>
                <a:spcPct val="107000"/>
              </a:lnSpc>
              <a:spcAft>
                <a:spcPts val="800"/>
              </a:spcAft>
            </a:pPr>
            <a:endParaRPr lang="en-US" kern="100" dirty="0">
              <a:solidFill>
                <a:schemeClr val="tx1">
                  <a:lumMod val="85000"/>
                  <a:lumOff val="15000"/>
                </a:schemeClr>
              </a:solidFill>
              <a:latin typeface="Aptos" panose="020B0004020202020204" pitchFamily="34" charset="0"/>
              <a:ea typeface="Aptos" panose="020B00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3B8C3E87-3675-4AD6-218B-1607AABC66F5}"/>
              </a:ext>
            </a:extLst>
          </p:cNvPr>
          <p:cNvSpPr txBox="1"/>
          <p:nvPr/>
        </p:nvSpPr>
        <p:spPr>
          <a:xfrm>
            <a:off x="654388" y="401024"/>
            <a:ext cx="6094602" cy="601255"/>
          </a:xfrm>
          <a:prstGeom prst="rect">
            <a:avLst/>
          </a:prstGeom>
          <a:noFill/>
        </p:spPr>
        <p:txBody>
          <a:bodyPr wrap="square">
            <a:spAutoFit/>
          </a:bodyPr>
          <a:lstStyle/>
          <a:p>
            <a:pPr marL="0" marR="0">
              <a:lnSpc>
                <a:spcPct val="107000"/>
              </a:lnSpc>
              <a:spcAft>
                <a:spcPts val="800"/>
              </a:spcAft>
            </a:pPr>
            <a:r>
              <a:rPr lang="en-US" sz="3200" b="1" kern="100" dirty="0">
                <a:solidFill>
                  <a:schemeClr val="tx1">
                    <a:lumMod val="85000"/>
                    <a:lumOff val="15000"/>
                  </a:schemeClr>
                </a:solidFill>
                <a:effectLst/>
                <a:latin typeface="Aptos Black" panose="020B0004020202020204" pitchFamily="34" charset="0"/>
                <a:ea typeface="Aptos" panose="020B0004020202020204" pitchFamily="34" charset="0"/>
                <a:cs typeface="Times New Roman" panose="02020603050405020304" pitchFamily="18" charset="0"/>
              </a:rPr>
              <a:t>Water</a:t>
            </a:r>
            <a:r>
              <a:rPr lang="en-US" sz="3200" b="1"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 </a:t>
            </a:r>
            <a:r>
              <a:rPr lang="en-US" sz="3200" b="1" kern="100" dirty="0">
                <a:solidFill>
                  <a:schemeClr val="tx1">
                    <a:lumMod val="85000"/>
                    <a:lumOff val="15000"/>
                  </a:schemeClr>
                </a:solidFill>
                <a:effectLst/>
                <a:latin typeface="Aptos Black" panose="020B0004020202020204" pitchFamily="34" charset="0"/>
                <a:ea typeface="Aptos" panose="020B0004020202020204" pitchFamily="34" charset="0"/>
                <a:cs typeface="Times New Roman" panose="02020603050405020304" pitchFamily="18" charset="0"/>
              </a:rPr>
              <a:t>Quality</a:t>
            </a:r>
          </a:p>
        </p:txBody>
      </p:sp>
      <p:sp>
        <p:nvSpPr>
          <p:cNvPr id="7" name="TextBox 6">
            <a:extLst>
              <a:ext uri="{FF2B5EF4-FFF2-40B4-BE49-F238E27FC236}">
                <a16:creationId xmlns:a16="http://schemas.microsoft.com/office/drawing/2014/main" id="{64534D1E-A433-E59D-1117-1A898BE35B4F}"/>
              </a:ext>
            </a:extLst>
          </p:cNvPr>
          <p:cNvSpPr txBox="1"/>
          <p:nvPr/>
        </p:nvSpPr>
        <p:spPr>
          <a:xfrm>
            <a:off x="400031" y="4064783"/>
            <a:ext cx="3786958" cy="2062872"/>
          </a:xfrm>
          <a:prstGeom prst="rect">
            <a:avLst/>
          </a:prstGeom>
          <a:noFill/>
        </p:spPr>
        <p:txBody>
          <a:bodyPr wrap="square">
            <a:spAutoFit/>
          </a:bodyPr>
          <a:lstStyle/>
          <a:p>
            <a:pPr marL="0" marR="0">
              <a:lnSpc>
                <a:spcPct val="107000"/>
              </a:lnSpc>
              <a:spcAft>
                <a:spcPts val="800"/>
              </a:spcAft>
            </a:pPr>
            <a:r>
              <a:rPr lang="en-US" sz="2000"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rPr>
              <a:t>U.S. CDC estimates </a:t>
            </a:r>
            <a:r>
              <a:rPr lang="en-US" sz="2000" kern="100" dirty="0">
                <a:solidFill>
                  <a:schemeClr val="tx1">
                    <a:lumMod val="85000"/>
                    <a:lumOff val="15000"/>
                  </a:schemeClr>
                </a:solidFill>
                <a:latin typeface="Nunito" pitchFamily="2" charset="0"/>
                <a:ea typeface="Aptos" panose="020B0004020202020204" pitchFamily="34" charset="0"/>
                <a:cs typeface="Times New Roman" panose="02020603050405020304" pitchFamily="18" charset="0"/>
              </a:rPr>
              <a:t>w</a:t>
            </a:r>
            <a:r>
              <a:rPr lang="en-US" sz="2000" b="0" i="0" dirty="0">
                <a:solidFill>
                  <a:schemeClr val="tx1">
                    <a:lumMod val="85000"/>
                    <a:lumOff val="15000"/>
                  </a:schemeClr>
                </a:solidFill>
                <a:effectLst/>
                <a:latin typeface="Nunito" pitchFamily="2" charset="0"/>
              </a:rPr>
              <a:t>aterborne diseases affect </a:t>
            </a:r>
            <a:r>
              <a:rPr lang="en-US" sz="2000" b="1" i="0" dirty="0">
                <a:solidFill>
                  <a:schemeClr val="tx1">
                    <a:lumMod val="85000"/>
                    <a:lumOff val="15000"/>
                  </a:schemeClr>
                </a:solidFill>
                <a:effectLst/>
                <a:latin typeface="Nunito" pitchFamily="2" charset="0"/>
              </a:rPr>
              <a:t>over 7 million people in the U.S. </a:t>
            </a:r>
            <a:r>
              <a:rPr lang="en-US" sz="2000" b="0" i="0" dirty="0">
                <a:solidFill>
                  <a:schemeClr val="tx1">
                    <a:lumMod val="85000"/>
                    <a:lumOff val="15000"/>
                  </a:schemeClr>
                </a:solidFill>
                <a:effectLst/>
                <a:latin typeface="Nunito" pitchFamily="2" charset="0"/>
              </a:rPr>
              <a:t>every year and cost our healthcare system over </a:t>
            </a:r>
            <a:r>
              <a:rPr lang="en-US" sz="2000" b="1" i="0" dirty="0">
                <a:solidFill>
                  <a:schemeClr val="tx1">
                    <a:lumMod val="85000"/>
                    <a:lumOff val="15000"/>
                  </a:schemeClr>
                </a:solidFill>
                <a:effectLst/>
                <a:latin typeface="Nunito" pitchFamily="2" charset="0"/>
              </a:rPr>
              <a:t>$3 billion. That is 1 in 50 people, annually.</a:t>
            </a:r>
            <a:endParaRPr lang="en-US" sz="2000" b="1" kern="100" dirty="0">
              <a:solidFill>
                <a:schemeClr val="tx1">
                  <a:lumMod val="85000"/>
                  <a:lumOff val="15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cxnSp>
        <p:nvCxnSpPr>
          <p:cNvPr id="10" name="Straight Connector 9">
            <a:extLst>
              <a:ext uri="{FF2B5EF4-FFF2-40B4-BE49-F238E27FC236}">
                <a16:creationId xmlns:a16="http://schemas.microsoft.com/office/drawing/2014/main" id="{EAA8375B-9C58-6A6F-62BC-73AE4FF94E49}"/>
              </a:ext>
            </a:extLst>
          </p:cNvPr>
          <p:cNvCxnSpPr>
            <a:cxnSpLocks/>
          </p:cNvCxnSpPr>
          <p:nvPr/>
        </p:nvCxnSpPr>
        <p:spPr>
          <a:xfrm flipH="1">
            <a:off x="316523" y="1002279"/>
            <a:ext cx="3474720" cy="0"/>
          </a:xfrm>
          <a:prstGeom prst="line">
            <a:avLst/>
          </a:prstGeom>
          <a:ln>
            <a:solidFill>
              <a:schemeClr val="tx1">
                <a:lumMod val="65000"/>
                <a:lumOff val="35000"/>
              </a:schemeClr>
            </a:solidFill>
          </a:ln>
        </p:spPr>
        <p:style>
          <a:lnRef idx="2">
            <a:schemeClr val="accent1"/>
          </a:lnRef>
          <a:fillRef idx="0">
            <a:schemeClr val="accent1"/>
          </a:fillRef>
          <a:effectRef idx="1">
            <a:schemeClr val="accent1"/>
          </a:effectRef>
          <a:fontRef idx="minor">
            <a:schemeClr val="tx1"/>
          </a:fontRef>
        </p:style>
      </p:cxnSp>
      <p:pic>
        <p:nvPicPr>
          <p:cNvPr id="11" name="Picture 10" descr="A blue hexagon with blue text&#10;&#10;AI-generated content may be incorrect.">
            <a:extLst>
              <a:ext uri="{FF2B5EF4-FFF2-40B4-BE49-F238E27FC236}">
                <a16:creationId xmlns:a16="http://schemas.microsoft.com/office/drawing/2014/main" id="{13332301-C3A9-DA64-3842-3E5DA7D71B1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42227" y="207713"/>
            <a:ext cx="993888" cy="687889"/>
          </a:xfrm>
          <a:prstGeom prst="rect">
            <a:avLst/>
          </a:prstGeom>
        </p:spPr>
      </p:pic>
      <p:sp>
        <p:nvSpPr>
          <p:cNvPr id="2" name="TextBox 1">
            <a:extLst>
              <a:ext uri="{FF2B5EF4-FFF2-40B4-BE49-F238E27FC236}">
                <a16:creationId xmlns:a16="http://schemas.microsoft.com/office/drawing/2014/main" id="{8CD2EDC0-3EA6-8236-2E1D-B9342366B50C}"/>
              </a:ext>
            </a:extLst>
          </p:cNvPr>
          <p:cNvSpPr txBox="1"/>
          <p:nvPr/>
        </p:nvSpPr>
        <p:spPr>
          <a:xfrm>
            <a:off x="9217402" y="6280955"/>
            <a:ext cx="2690900" cy="369332"/>
          </a:xfrm>
          <a:prstGeom prst="rect">
            <a:avLst/>
          </a:prstGeom>
          <a:solidFill>
            <a:schemeClr val="bg1"/>
          </a:solidFill>
          <a:effectLst>
            <a:innerShdw blurRad="114300">
              <a:prstClr val="black"/>
            </a:innerShdw>
          </a:effectLst>
        </p:spPr>
        <p:txBody>
          <a:bodyPr wrap="square" rtlCol="0">
            <a:spAutoFit/>
          </a:bodyPr>
          <a:lstStyle/>
          <a:p>
            <a:r>
              <a:rPr lang="en-US" dirty="0"/>
              <a:t>Alex at the Baltimore Zoo</a:t>
            </a:r>
          </a:p>
        </p:txBody>
      </p:sp>
    </p:spTree>
    <p:extLst>
      <p:ext uri="{BB962C8B-B14F-4D97-AF65-F5344CB8AC3E}">
        <p14:creationId xmlns:p14="http://schemas.microsoft.com/office/powerpoint/2010/main" val="40218466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99B06D2-46E2-FDC2-7B00-A192861A3FFC}"/>
              </a:ext>
            </a:extLst>
          </p:cNvPr>
          <p:cNvPicPr>
            <a:picLocks noChangeAspect="1"/>
          </p:cNvPicPr>
          <p:nvPr/>
        </p:nvPicPr>
        <p:blipFill>
          <a:blip r:embed="rId3"/>
          <a:stretch>
            <a:fillRect/>
          </a:stretch>
        </p:blipFill>
        <p:spPr>
          <a:xfrm>
            <a:off x="7207989" y="0"/>
            <a:ext cx="5006340" cy="6858000"/>
          </a:xfrm>
          <a:prstGeom prst="rect">
            <a:avLst/>
          </a:prstGeom>
        </p:spPr>
      </p:pic>
      <p:pic>
        <p:nvPicPr>
          <p:cNvPr id="3" name="Picture 2" descr="A large hall with a large window&#10;&#10;AI-generated content may be incorrect.">
            <a:extLst>
              <a:ext uri="{FF2B5EF4-FFF2-40B4-BE49-F238E27FC236}">
                <a16:creationId xmlns:a16="http://schemas.microsoft.com/office/drawing/2014/main" id="{69E46012-C27E-B6E3-6BF2-C35FEC98E6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7184914" cy="68580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4" name="Picture 3" descr="A blue hexagon with blue text&#10;&#10;AI-generated content may be incorrect.">
            <a:extLst>
              <a:ext uri="{FF2B5EF4-FFF2-40B4-BE49-F238E27FC236}">
                <a16:creationId xmlns:a16="http://schemas.microsoft.com/office/drawing/2014/main" id="{77917F84-C0DC-23B5-28E2-B77EF3C7175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67889" y="5696618"/>
            <a:ext cx="993888" cy="687889"/>
          </a:xfrm>
          <a:prstGeom prst="rect">
            <a:avLst/>
          </a:prstGeom>
        </p:spPr>
      </p:pic>
      <p:sp>
        <p:nvSpPr>
          <p:cNvPr id="6" name="TextBox 5">
            <a:extLst>
              <a:ext uri="{FF2B5EF4-FFF2-40B4-BE49-F238E27FC236}">
                <a16:creationId xmlns:a16="http://schemas.microsoft.com/office/drawing/2014/main" id="{D52A858F-E761-A83A-EAAF-E462F97AE3F2}"/>
              </a:ext>
            </a:extLst>
          </p:cNvPr>
          <p:cNvSpPr txBox="1"/>
          <p:nvPr/>
        </p:nvSpPr>
        <p:spPr>
          <a:xfrm>
            <a:off x="7812911" y="785625"/>
            <a:ext cx="3796497" cy="4428713"/>
          </a:xfrm>
          <a:prstGeom prst="rect">
            <a:avLst/>
          </a:prstGeom>
          <a:noFill/>
        </p:spPr>
        <p:txBody>
          <a:bodyPr wrap="square">
            <a:spAutoFit/>
          </a:bodyPr>
          <a:lstStyle/>
          <a:p>
            <a:pPr>
              <a:lnSpc>
                <a:spcPts val="3400"/>
              </a:lnSpc>
            </a:pPr>
            <a:r>
              <a:rPr lang="en-US" sz="2400" b="1" kern="100" dirty="0">
                <a:solidFill>
                  <a:schemeClr val="tx1">
                    <a:lumMod val="95000"/>
                    <a:lumOff val="5000"/>
                  </a:schemeClr>
                </a:solidFill>
                <a:latin typeface="Aptos" panose="020B0004020202020204" pitchFamily="34" charset="0"/>
                <a:ea typeface="Aptos" panose="020B0004020202020204" pitchFamily="34" charset="0"/>
                <a:cs typeface="Times New Roman" panose="02020603050405020304" pitchFamily="18" charset="0"/>
              </a:rPr>
              <a:t>B</a:t>
            </a:r>
            <a:r>
              <a:rPr lang="en-US" sz="2400" b="1"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alancing energy efficiency with good IEQ </a:t>
            </a:r>
            <a:r>
              <a:rPr lang="en-US" sz="24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ensures that buildings are not only environmentally sustainable but also conducive to the health and productivity of their occupants, creating a </a:t>
            </a:r>
          </a:p>
          <a:p>
            <a:pPr>
              <a:lnSpc>
                <a:spcPts val="3400"/>
              </a:lnSpc>
            </a:pPr>
            <a:r>
              <a:rPr lang="en-US" sz="2400" kern="100" dirty="0">
                <a:solidFill>
                  <a:schemeClr val="tx1">
                    <a:lumMod val="95000"/>
                    <a:lumOff val="5000"/>
                  </a:schemeClr>
                </a:solidFill>
                <a:effectLst/>
                <a:latin typeface="Aptos" panose="020B0004020202020204" pitchFamily="34" charset="0"/>
                <a:ea typeface="Aptos" panose="020B0004020202020204" pitchFamily="34" charset="0"/>
                <a:cs typeface="Times New Roman" panose="02020603050405020304" pitchFamily="18" charset="0"/>
              </a:rPr>
              <a:t>win-win situation for both people and the planet.</a:t>
            </a:r>
            <a:endParaRPr lang="en-US" sz="2400" dirty="0">
              <a:solidFill>
                <a:schemeClr val="tx1">
                  <a:lumMod val="95000"/>
                  <a:lumOff val="5000"/>
                </a:schemeClr>
              </a:solidFill>
            </a:endParaRPr>
          </a:p>
        </p:txBody>
      </p:sp>
      <p:sp>
        <p:nvSpPr>
          <p:cNvPr id="2" name="TextBox 1">
            <a:extLst>
              <a:ext uri="{FF2B5EF4-FFF2-40B4-BE49-F238E27FC236}">
                <a16:creationId xmlns:a16="http://schemas.microsoft.com/office/drawing/2014/main" id="{92276383-9AE1-72FA-369E-3478151B2200}"/>
              </a:ext>
            </a:extLst>
          </p:cNvPr>
          <p:cNvSpPr txBox="1"/>
          <p:nvPr/>
        </p:nvSpPr>
        <p:spPr>
          <a:xfrm>
            <a:off x="3668236" y="6061341"/>
            <a:ext cx="3419606" cy="646331"/>
          </a:xfrm>
          <a:prstGeom prst="rect">
            <a:avLst/>
          </a:prstGeom>
          <a:solidFill>
            <a:schemeClr val="bg1"/>
          </a:solidFill>
          <a:effectLst>
            <a:innerShdw blurRad="114300">
              <a:prstClr val="black"/>
            </a:innerShdw>
          </a:effectLst>
        </p:spPr>
        <p:txBody>
          <a:bodyPr wrap="square" rtlCol="0">
            <a:spAutoFit/>
          </a:bodyPr>
          <a:lstStyle/>
          <a:p>
            <a:r>
              <a:rPr lang="en-US" dirty="0"/>
              <a:t>ASHRAE Global Headquarters, Peachtree Corners, GA</a:t>
            </a:r>
          </a:p>
        </p:txBody>
      </p:sp>
    </p:spTree>
    <p:extLst>
      <p:ext uri="{BB962C8B-B14F-4D97-AF65-F5344CB8AC3E}">
        <p14:creationId xmlns:p14="http://schemas.microsoft.com/office/powerpoint/2010/main" val="4428273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6545F4-7E7E-7753-58BD-720FD5FC3687}"/>
            </a:ext>
          </a:extLst>
        </p:cNvPr>
        <p:cNvGrpSpPr/>
        <p:nvPr/>
      </p:nvGrpSpPr>
      <p:grpSpPr>
        <a:xfrm>
          <a:off x="0" y="0"/>
          <a:ext cx="0" cy="0"/>
          <a:chOff x="0" y="0"/>
          <a:chExt cx="0" cy="0"/>
        </a:xfrm>
      </p:grpSpPr>
      <p:pic>
        <p:nvPicPr>
          <p:cNvPr id="12" name="Picture 11" descr="Person next to backpack and thermos">
            <a:extLst>
              <a:ext uri="{FF2B5EF4-FFF2-40B4-BE49-F238E27FC236}">
                <a16:creationId xmlns:a16="http://schemas.microsoft.com/office/drawing/2014/main" id="{5143F981-14E8-8646-2C62-C7B911ACCB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70000"/>
            <a:ext cx="12192000" cy="8128000"/>
          </a:xfrm>
          <a:prstGeom prst="rect">
            <a:avLst/>
          </a:prstGeom>
        </p:spPr>
      </p:pic>
      <p:grpSp>
        <p:nvGrpSpPr>
          <p:cNvPr id="46" name="Group 45">
            <a:extLst>
              <a:ext uri="{FF2B5EF4-FFF2-40B4-BE49-F238E27FC236}">
                <a16:creationId xmlns:a16="http://schemas.microsoft.com/office/drawing/2014/main" id="{F0D3A5F7-FB50-AB68-56B8-2494797E2AAC}"/>
              </a:ext>
            </a:extLst>
          </p:cNvPr>
          <p:cNvGrpSpPr/>
          <p:nvPr/>
        </p:nvGrpSpPr>
        <p:grpSpPr>
          <a:xfrm>
            <a:off x="380867" y="5886882"/>
            <a:ext cx="7924800" cy="707886"/>
            <a:chOff x="357421" y="469648"/>
            <a:chExt cx="7924800" cy="707886"/>
          </a:xfrm>
        </p:grpSpPr>
        <p:sp>
          <p:nvSpPr>
            <p:cNvPr id="47" name="TextBox 46">
              <a:extLst>
                <a:ext uri="{FF2B5EF4-FFF2-40B4-BE49-F238E27FC236}">
                  <a16:creationId xmlns:a16="http://schemas.microsoft.com/office/drawing/2014/main" id="{BECD289A-6BE7-A5A9-815C-3E7B39DBE7CB}"/>
                </a:ext>
              </a:extLst>
            </p:cNvPr>
            <p:cNvSpPr txBox="1"/>
            <p:nvPr/>
          </p:nvSpPr>
          <p:spPr>
            <a:xfrm>
              <a:off x="357421" y="469648"/>
              <a:ext cx="7924800" cy="707886"/>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4000" dirty="0">
                  <a:solidFill>
                    <a:schemeClr val="bg1">
                      <a:lumMod val="95000"/>
                    </a:schemeClr>
                  </a:solidFill>
                  <a:latin typeface="Aptos Black" panose="020B0004020202020204" pitchFamily="34" charset="0"/>
                </a:rPr>
                <a:t>The Trail Forward:  Be Prepared</a:t>
              </a:r>
            </a:p>
          </p:txBody>
        </p:sp>
        <p:cxnSp>
          <p:nvCxnSpPr>
            <p:cNvPr id="48" name="Straight Connector 47">
              <a:extLst>
                <a:ext uri="{FF2B5EF4-FFF2-40B4-BE49-F238E27FC236}">
                  <a16:creationId xmlns:a16="http://schemas.microsoft.com/office/drawing/2014/main" id="{F60C084F-6681-D313-2256-7A8BD45A568F}"/>
                </a:ext>
              </a:extLst>
            </p:cNvPr>
            <p:cNvCxnSpPr>
              <a:cxnSpLocks/>
            </p:cNvCxnSpPr>
            <p:nvPr/>
          </p:nvCxnSpPr>
          <p:spPr>
            <a:xfrm>
              <a:off x="633046" y="1156750"/>
              <a:ext cx="6916616"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grpSp>
      <p:pic>
        <p:nvPicPr>
          <p:cNvPr id="2050" name="Picture 2" descr="ASHRAE Patch">
            <a:extLst>
              <a:ext uri="{FF2B5EF4-FFF2-40B4-BE49-F238E27FC236}">
                <a16:creationId xmlns:a16="http://schemas.microsoft.com/office/drawing/2014/main" id="{27C93B3B-1423-2306-BDC7-280BB4641533}"/>
              </a:ext>
            </a:extLst>
          </p:cNvPr>
          <p:cNvPicPr>
            <a:picLocks noChangeAspect="1" noChangeArrowheads="1"/>
          </p:cNvPicPr>
          <p:nvPr/>
        </p:nvPicPr>
        <p:blipFill>
          <a:blip r:embed="rId4">
            <a:alphaModFix amt="80000"/>
            <a:extLst>
              <a:ext uri="{28A0092B-C50C-407E-A947-70E740481C1C}">
                <a14:useLocalDpi xmlns:a14="http://schemas.microsoft.com/office/drawing/2010/main" val="0"/>
              </a:ext>
            </a:extLst>
          </a:blip>
          <a:srcRect/>
          <a:stretch>
            <a:fillRect/>
          </a:stretch>
        </p:blipFill>
        <p:spPr bwMode="auto">
          <a:xfrm rot="492895">
            <a:off x="6139576" y="2954373"/>
            <a:ext cx="1249432" cy="699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86486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478D3-D58A-B81D-2E9B-F28ED6C82527}"/>
            </a:ext>
          </a:extLst>
        </p:cNvPr>
        <p:cNvGrpSpPr/>
        <p:nvPr/>
      </p:nvGrpSpPr>
      <p:grpSpPr>
        <a:xfrm>
          <a:off x="0" y="0"/>
          <a:ext cx="0" cy="0"/>
          <a:chOff x="0" y="0"/>
          <a:chExt cx="0" cy="0"/>
        </a:xfrm>
      </p:grpSpPr>
      <p:pic>
        <p:nvPicPr>
          <p:cNvPr id="6" name="Picture 5" descr="Fork in rural forest road">
            <a:extLst>
              <a:ext uri="{FF2B5EF4-FFF2-40B4-BE49-F238E27FC236}">
                <a16:creationId xmlns:a16="http://schemas.microsoft.com/office/drawing/2014/main" id="{DA0810A8-5F51-5D3A-B310-9BB6890A6922}"/>
              </a:ext>
            </a:extLst>
          </p:cNvPr>
          <p:cNvPicPr>
            <a:picLocks noChangeAspect="1"/>
          </p:cNvPicPr>
          <p:nvPr/>
        </p:nvPicPr>
        <p:blipFill>
          <a:blip r:embed="rId3">
            <a:alphaModFix amt="90000"/>
            <a:extLst>
              <a:ext uri="{28A0092B-C50C-407E-A947-70E740481C1C}">
                <a14:useLocalDpi xmlns:a14="http://schemas.microsoft.com/office/drawing/2010/main" val="0"/>
              </a:ext>
            </a:extLst>
          </a:blip>
          <a:stretch>
            <a:fillRect/>
          </a:stretch>
        </p:blipFill>
        <p:spPr>
          <a:xfrm>
            <a:off x="-25036" y="0"/>
            <a:ext cx="12076684" cy="6858000"/>
          </a:xfrm>
          <a:prstGeom prst="rect">
            <a:avLst/>
          </a:prstGeom>
        </p:spPr>
      </p:pic>
      <p:sp>
        <p:nvSpPr>
          <p:cNvPr id="40" name="TextBox 39">
            <a:extLst>
              <a:ext uri="{FF2B5EF4-FFF2-40B4-BE49-F238E27FC236}">
                <a16:creationId xmlns:a16="http://schemas.microsoft.com/office/drawing/2014/main" id="{3F80D2C0-FE63-A068-2DE0-89F8042D6042}"/>
              </a:ext>
            </a:extLst>
          </p:cNvPr>
          <p:cNvSpPr txBox="1"/>
          <p:nvPr/>
        </p:nvSpPr>
        <p:spPr>
          <a:xfrm>
            <a:off x="468287" y="1524943"/>
            <a:ext cx="7919442" cy="584775"/>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3200" dirty="0">
                <a:solidFill>
                  <a:schemeClr val="bg1"/>
                </a:solidFill>
                <a:latin typeface="Aptos Black" panose="020B0004020202020204" pitchFamily="34" charset="0"/>
              </a:rPr>
              <a:t>Roadmap for Healthy Buildings</a:t>
            </a:r>
          </a:p>
        </p:txBody>
      </p:sp>
      <p:grpSp>
        <p:nvGrpSpPr>
          <p:cNvPr id="46" name="Group 45">
            <a:extLst>
              <a:ext uri="{FF2B5EF4-FFF2-40B4-BE49-F238E27FC236}">
                <a16:creationId xmlns:a16="http://schemas.microsoft.com/office/drawing/2014/main" id="{46811DA0-2658-4164-269B-0F948B2B8B62}"/>
              </a:ext>
            </a:extLst>
          </p:cNvPr>
          <p:cNvGrpSpPr/>
          <p:nvPr/>
        </p:nvGrpSpPr>
        <p:grpSpPr>
          <a:xfrm>
            <a:off x="13664" y="409916"/>
            <a:ext cx="8387729" cy="707886"/>
            <a:chOff x="0" y="461918"/>
            <a:chExt cx="8387729" cy="707886"/>
          </a:xfrm>
        </p:grpSpPr>
        <p:sp>
          <p:nvSpPr>
            <p:cNvPr id="47" name="TextBox 46">
              <a:extLst>
                <a:ext uri="{FF2B5EF4-FFF2-40B4-BE49-F238E27FC236}">
                  <a16:creationId xmlns:a16="http://schemas.microsoft.com/office/drawing/2014/main" id="{D9A2E7D3-7D4A-8F5E-A111-68B069148A0F}"/>
                </a:ext>
              </a:extLst>
            </p:cNvPr>
            <p:cNvSpPr txBox="1"/>
            <p:nvPr/>
          </p:nvSpPr>
          <p:spPr>
            <a:xfrm>
              <a:off x="462929" y="461918"/>
              <a:ext cx="7924800" cy="707886"/>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4000" dirty="0">
                  <a:solidFill>
                    <a:schemeClr val="bg1"/>
                  </a:solidFill>
                  <a:latin typeface="Aptos Black" panose="020B0004020202020204" pitchFamily="34" charset="0"/>
                </a:rPr>
                <a:t>Presidential Initiatives </a:t>
              </a:r>
            </a:p>
          </p:txBody>
        </p:sp>
        <p:cxnSp>
          <p:nvCxnSpPr>
            <p:cNvPr id="48" name="Straight Connector 47">
              <a:extLst>
                <a:ext uri="{FF2B5EF4-FFF2-40B4-BE49-F238E27FC236}">
                  <a16:creationId xmlns:a16="http://schemas.microsoft.com/office/drawing/2014/main" id="{A673D8AD-13A3-0F59-AB47-134675BE498D}"/>
                </a:ext>
              </a:extLst>
            </p:cNvPr>
            <p:cNvCxnSpPr>
              <a:cxnSpLocks/>
            </p:cNvCxnSpPr>
            <p:nvPr/>
          </p:nvCxnSpPr>
          <p:spPr>
            <a:xfrm>
              <a:off x="0" y="1163806"/>
              <a:ext cx="6318913"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grpSp>
      <p:grpSp>
        <p:nvGrpSpPr>
          <p:cNvPr id="13" name="Group 12">
            <a:extLst>
              <a:ext uri="{FF2B5EF4-FFF2-40B4-BE49-F238E27FC236}">
                <a16:creationId xmlns:a16="http://schemas.microsoft.com/office/drawing/2014/main" id="{3E2C116C-CA79-677B-990D-AD0AEC744989}"/>
              </a:ext>
            </a:extLst>
          </p:cNvPr>
          <p:cNvGrpSpPr/>
          <p:nvPr/>
        </p:nvGrpSpPr>
        <p:grpSpPr>
          <a:xfrm>
            <a:off x="104195" y="2589720"/>
            <a:ext cx="11983611" cy="2835031"/>
            <a:chOff x="-426874" y="1802523"/>
            <a:chExt cx="12199724" cy="2772276"/>
          </a:xfrm>
        </p:grpSpPr>
        <p:sp>
          <p:nvSpPr>
            <p:cNvPr id="14" name="Flowchart: Off-page Connector 13">
              <a:extLst>
                <a:ext uri="{FF2B5EF4-FFF2-40B4-BE49-F238E27FC236}">
                  <a16:creationId xmlns:a16="http://schemas.microsoft.com/office/drawing/2014/main" id="{4BC540CE-FE8C-06ED-608C-80888DC8C820}"/>
                </a:ext>
              </a:extLst>
            </p:cNvPr>
            <p:cNvSpPr/>
            <p:nvPr/>
          </p:nvSpPr>
          <p:spPr>
            <a:xfrm rot="16200000">
              <a:off x="9009144" y="1754723"/>
              <a:ext cx="2715905" cy="2811506"/>
            </a:xfrm>
            <a:prstGeom prst="flowChartOffpageConnector">
              <a:avLst/>
            </a:prstGeom>
            <a:solidFill>
              <a:srgbClr val="02559B">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lowchart: Off-page Connector 14">
              <a:extLst>
                <a:ext uri="{FF2B5EF4-FFF2-40B4-BE49-F238E27FC236}">
                  <a16:creationId xmlns:a16="http://schemas.microsoft.com/office/drawing/2014/main" id="{36239689-280C-D4A4-DC1C-482243F7CC20}"/>
                </a:ext>
              </a:extLst>
            </p:cNvPr>
            <p:cNvSpPr/>
            <p:nvPr/>
          </p:nvSpPr>
          <p:spPr>
            <a:xfrm rot="16200000">
              <a:off x="-340890" y="1746224"/>
              <a:ext cx="2715905" cy="2887874"/>
            </a:xfrm>
            <a:prstGeom prst="flowChartOffpageConnector">
              <a:avLst/>
            </a:prstGeom>
            <a:solidFill>
              <a:srgbClr val="83C05A">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lowchart: Off-page Connector 15">
              <a:extLst>
                <a:ext uri="{FF2B5EF4-FFF2-40B4-BE49-F238E27FC236}">
                  <a16:creationId xmlns:a16="http://schemas.microsoft.com/office/drawing/2014/main" id="{9789B10B-6FF6-4B87-DE7C-7BA4C5DAE209}"/>
                </a:ext>
              </a:extLst>
            </p:cNvPr>
            <p:cNvSpPr/>
            <p:nvPr/>
          </p:nvSpPr>
          <p:spPr>
            <a:xfrm rot="16200000">
              <a:off x="2735545" y="1791700"/>
              <a:ext cx="2662531" cy="2903667"/>
            </a:xfrm>
            <a:prstGeom prst="flowChartOffpageConnector">
              <a:avLst/>
            </a:prstGeom>
            <a:solidFill>
              <a:srgbClr val="2DACE3">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lowchart: Off-page Connector 16">
              <a:extLst>
                <a:ext uri="{FF2B5EF4-FFF2-40B4-BE49-F238E27FC236}">
                  <a16:creationId xmlns:a16="http://schemas.microsoft.com/office/drawing/2014/main" id="{46B2793D-075C-3810-E038-4870D2D6B810}"/>
                </a:ext>
              </a:extLst>
            </p:cNvPr>
            <p:cNvSpPr/>
            <p:nvPr/>
          </p:nvSpPr>
          <p:spPr>
            <a:xfrm rot="16200000">
              <a:off x="5882042" y="1765012"/>
              <a:ext cx="2715905" cy="2903669"/>
            </a:xfrm>
            <a:prstGeom prst="flowChartOffpageConnector">
              <a:avLst/>
            </a:prstGeom>
            <a:solidFill>
              <a:srgbClr val="0081D2">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410E72EB-5918-7C27-2246-0540E38C7F37}"/>
                </a:ext>
              </a:extLst>
            </p:cNvPr>
            <p:cNvSpPr txBox="1"/>
            <p:nvPr/>
          </p:nvSpPr>
          <p:spPr>
            <a:xfrm>
              <a:off x="448688" y="2536622"/>
              <a:ext cx="1787857" cy="1173759"/>
            </a:xfrm>
            <a:prstGeom prst="rect">
              <a:avLst/>
            </a:prstGeom>
            <a:noFill/>
            <a:scene3d>
              <a:camera prst="orthographicFront"/>
              <a:lightRig rig="threePt" dir="t"/>
            </a:scene3d>
            <a:sp3d>
              <a:bevelT/>
              <a:bevelB/>
            </a:sp3d>
          </p:spPr>
          <p:txBody>
            <a:bodyPr wrap="square" rtlCol="0">
              <a:spAutoFit/>
            </a:bodyPr>
            <a:lstStyle/>
            <a:p>
              <a:r>
                <a:rPr lang="en-US" sz="2400" b="1" dirty="0">
                  <a:solidFill>
                    <a:schemeClr val="bg1">
                      <a:lumMod val="95000"/>
                    </a:schemeClr>
                  </a:solidFill>
                </a:rPr>
                <a:t>Compile Best Practices</a:t>
              </a:r>
            </a:p>
          </p:txBody>
        </p:sp>
        <p:sp>
          <p:nvSpPr>
            <p:cNvPr id="19" name="TextBox 18">
              <a:extLst>
                <a:ext uri="{FF2B5EF4-FFF2-40B4-BE49-F238E27FC236}">
                  <a16:creationId xmlns:a16="http://schemas.microsoft.com/office/drawing/2014/main" id="{6ECDA00C-E1BF-D202-74B4-FE3DB5A60B64}"/>
                </a:ext>
              </a:extLst>
            </p:cNvPr>
            <p:cNvSpPr txBox="1"/>
            <p:nvPr/>
          </p:nvSpPr>
          <p:spPr>
            <a:xfrm>
              <a:off x="3669222" y="2730225"/>
              <a:ext cx="1787857" cy="812602"/>
            </a:xfrm>
            <a:prstGeom prst="rect">
              <a:avLst/>
            </a:prstGeom>
            <a:noFill/>
            <a:scene3d>
              <a:camera prst="orthographicFront"/>
              <a:lightRig rig="threePt" dir="t"/>
            </a:scene3d>
            <a:sp3d>
              <a:bevelT/>
              <a:bevelB/>
            </a:sp3d>
          </p:spPr>
          <p:txBody>
            <a:bodyPr wrap="square" rtlCol="0">
              <a:spAutoFit/>
            </a:bodyPr>
            <a:lstStyle>
              <a:defPPr>
                <a:defRPr lang="en-US"/>
              </a:defPPr>
              <a:lvl1pPr>
                <a:defRPr sz="2800" b="1"/>
              </a:lvl1pPr>
            </a:lstStyle>
            <a:p>
              <a:r>
                <a:rPr lang="en-US" sz="2400" dirty="0">
                  <a:solidFill>
                    <a:schemeClr val="bg1">
                      <a:lumMod val="95000"/>
                    </a:schemeClr>
                  </a:solidFill>
                </a:rPr>
                <a:t>Identify Gaps</a:t>
              </a:r>
            </a:p>
          </p:txBody>
        </p:sp>
        <p:sp>
          <p:nvSpPr>
            <p:cNvPr id="20" name="TextBox 19">
              <a:extLst>
                <a:ext uri="{FF2B5EF4-FFF2-40B4-BE49-F238E27FC236}">
                  <a16:creationId xmlns:a16="http://schemas.microsoft.com/office/drawing/2014/main" id="{D3AD300B-D2CE-C8BC-45D5-BBD112D59704}"/>
                </a:ext>
              </a:extLst>
            </p:cNvPr>
            <p:cNvSpPr txBox="1"/>
            <p:nvPr/>
          </p:nvSpPr>
          <p:spPr>
            <a:xfrm>
              <a:off x="7002213" y="2778002"/>
              <a:ext cx="1549983" cy="812602"/>
            </a:xfrm>
            <a:prstGeom prst="rect">
              <a:avLst/>
            </a:prstGeom>
            <a:noFill/>
            <a:scene3d>
              <a:camera prst="orthographicFront"/>
              <a:lightRig rig="threePt" dir="t"/>
            </a:scene3d>
            <a:sp3d>
              <a:bevelT/>
              <a:bevelB/>
            </a:sp3d>
          </p:spPr>
          <p:txBody>
            <a:bodyPr wrap="square" rtlCol="0">
              <a:spAutoFit/>
            </a:bodyPr>
            <a:lstStyle>
              <a:defPPr>
                <a:defRPr lang="en-US"/>
              </a:defPPr>
              <a:lvl1pPr>
                <a:defRPr sz="2800" b="1"/>
              </a:lvl1pPr>
            </a:lstStyle>
            <a:p>
              <a:r>
                <a:rPr lang="en-US" sz="2400" dirty="0">
                  <a:solidFill>
                    <a:schemeClr val="bg1">
                      <a:lumMod val="95000"/>
                    </a:schemeClr>
                  </a:solidFill>
                </a:rPr>
                <a:t>Set Priorities</a:t>
              </a:r>
            </a:p>
          </p:txBody>
        </p:sp>
        <p:sp>
          <p:nvSpPr>
            <p:cNvPr id="21" name="TextBox 20">
              <a:extLst>
                <a:ext uri="{FF2B5EF4-FFF2-40B4-BE49-F238E27FC236}">
                  <a16:creationId xmlns:a16="http://schemas.microsoft.com/office/drawing/2014/main" id="{E0FFD187-2C6B-EB1F-6398-704F548BC71D}"/>
                </a:ext>
              </a:extLst>
            </p:cNvPr>
            <p:cNvSpPr txBox="1"/>
            <p:nvPr/>
          </p:nvSpPr>
          <p:spPr>
            <a:xfrm>
              <a:off x="10056043" y="2792838"/>
              <a:ext cx="1510691" cy="812602"/>
            </a:xfrm>
            <a:prstGeom prst="rect">
              <a:avLst/>
            </a:prstGeom>
            <a:noFill/>
            <a:scene3d>
              <a:camera prst="orthographicFront"/>
              <a:lightRig rig="threePt" dir="t"/>
            </a:scene3d>
            <a:sp3d>
              <a:bevelT/>
              <a:bevelB/>
            </a:sp3d>
          </p:spPr>
          <p:txBody>
            <a:bodyPr wrap="square" rtlCol="0">
              <a:spAutoFit/>
            </a:bodyPr>
            <a:lstStyle/>
            <a:p>
              <a:r>
                <a:rPr lang="en-US" sz="2400" b="1" dirty="0">
                  <a:solidFill>
                    <a:schemeClr val="bg1">
                      <a:lumMod val="95000"/>
                    </a:schemeClr>
                  </a:solidFill>
                </a:rPr>
                <a:t>Action Plan</a:t>
              </a:r>
            </a:p>
          </p:txBody>
        </p:sp>
      </p:grpSp>
      <p:pic>
        <p:nvPicPr>
          <p:cNvPr id="7" name="Graphic 6" descr="Research with solid fill">
            <a:extLst>
              <a:ext uri="{FF2B5EF4-FFF2-40B4-BE49-F238E27FC236}">
                <a16:creationId xmlns:a16="http://schemas.microsoft.com/office/drawing/2014/main" id="{74B27C79-8FD9-0F5D-A5B6-FE212A3DE58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225677" y="3538422"/>
            <a:ext cx="914400" cy="914400"/>
          </a:xfrm>
          <a:prstGeom prst="rect">
            <a:avLst/>
          </a:prstGeom>
        </p:spPr>
      </p:pic>
      <p:pic>
        <p:nvPicPr>
          <p:cNvPr id="3" name="Graphic 2" descr="Group brainstorm with solid fill">
            <a:extLst>
              <a:ext uri="{FF2B5EF4-FFF2-40B4-BE49-F238E27FC236}">
                <a16:creationId xmlns:a16="http://schemas.microsoft.com/office/drawing/2014/main" id="{718528F7-C68E-4A4E-4285-643B4988F49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40352" y="3626366"/>
            <a:ext cx="914400" cy="914400"/>
          </a:xfrm>
          <a:prstGeom prst="rect">
            <a:avLst/>
          </a:prstGeom>
        </p:spPr>
      </p:pic>
      <p:pic>
        <p:nvPicPr>
          <p:cNvPr id="12" name="Graphic 11" descr="Gantt Chart with solid fill">
            <a:extLst>
              <a:ext uri="{FF2B5EF4-FFF2-40B4-BE49-F238E27FC236}">
                <a16:creationId xmlns:a16="http://schemas.microsoft.com/office/drawing/2014/main" id="{12E11908-CB3B-9ACA-4E65-76B8F73EAE5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417259" y="3510702"/>
            <a:ext cx="984153" cy="984153"/>
          </a:xfrm>
          <a:prstGeom prst="rect">
            <a:avLst/>
          </a:prstGeom>
        </p:spPr>
      </p:pic>
      <p:pic>
        <p:nvPicPr>
          <p:cNvPr id="9" name="Graphic 8" descr="Priorities with solid fill">
            <a:extLst>
              <a:ext uri="{FF2B5EF4-FFF2-40B4-BE49-F238E27FC236}">
                <a16:creationId xmlns:a16="http://schemas.microsoft.com/office/drawing/2014/main" id="{3D836844-914C-E7B7-02F6-B4E47FA6B200}"/>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561044" y="3596554"/>
            <a:ext cx="771785" cy="771785"/>
          </a:xfrm>
          <a:prstGeom prst="rect">
            <a:avLst/>
          </a:prstGeom>
        </p:spPr>
      </p:pic>
      <p:pic>
        <p:nvPicPr>
          <p:cNvPr id="5" name="Picture 4" descr="A white text on a black background&#10;&#10;AI-generated content may be incorrect.">
            <a:extLst>
              <a:ext uri="{FF2B5EF4-FFF2-40B4-BE49-F238E27FC236}">
                <a16:creationId xmlns:a16="http://schemas.microsoft.com/office/drawing/2014/main" id="{F89F14AE-EF9E-D895-83CC-88C54403DDBB}"/>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0609385" y="5909618"/>
            <a:ext cx="1004905" cy="695517"/>
          </a:xfrm>
          <a:prstGeom prst="rect">
            <a:avLst/>
          </a:prstGeom>
        </p:spPr>
      </p:pic>
    </p:spTree>
    <p:extLst>
      <p:ext uri="{BB962C8B-B14F-4D97-AF65-F5344CB8AC3E}">
        <p14:creationId xmlns:p14="http://schemas.microsoft.com/office/powerpoint/2010/main" val="24321547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DE561-570E-F70D-9FB9-5B604BFF7A55}"/>
            </a:ext>
          </a:extLst>
        </p:cNvPr>
        <p:cNvGrpSpPr/>
        <p:nvPr/>
      </p:nvGrpSpPr>
      <p:grpSpPr>
        <a:xfrm>
          <a:off x="0" y="0"/>
          <a:ext cx="0" cy="0"/>
          <a:chOff x="0" y="0"/>
          <a:chExt cx="0" cy="0"/>
        </a:xfrm>
      </p:grpSpPr>
      <p:pic>
        <p:nvPicPr>
          <p:cNvPr id="25" name="Picture 24">
            <a:extLst>
              <a:ext uri="{FF2B5EF4-FFF2-40B4-BE49-F238E27FC236}">
                <a16:creationId xmlns:a16="http://schemas.microsoft.com/office/drawing/2014/main" id="{FD1A92D9-2919-E83A-B30C-99AAF090D8E6}"/>
              </a:ext>
            </a:extLst>
          </p:cNvPr>
          <p:cNvPicPr>
            <a:picLocks noChangeAspect="1"/>
          </p:cNvPicPr>
          <p:nvPr/>
        </p:nvPicPr>
        <p:blipFill>
          <a:blip r:embed="rId3"/>
          <a:stretch>
            <a:fillRect/>
          </a:stretch>
        </p:blipFill>
        <p:spPr>
          <a:xfrm>
            <a:off x="0" y="0"/>
            <a:ext cx="12191999" cy="6972300"/>
          </a:xfrm>
          <a:prstGeom prst="rect">
            <a:avLst/>
          </a:prstGeom>
        </p:spPr>
      </p:pic>
      <p:sp>
        <p:nvSpPr>
          <p:cNvPr id="8" name="TextBox 7">
            <a:extLst>
              <a:ext uri="{FF2B5EF4-FFF2-40B4-BE49-F238E27FC236}">
                <a16:creationId xmlns:a16="http://schemas.microsoft.com/office/drawing/2014/main" id="{B0051F0B-FFBE-3ECB-6E10-12DBDECD89B5}"/>
              </a:ext>
            </a:extLst>
          </p:cNvPr>
          <p:cNvSpPr txBox="1"/>
          <p:nvPr/>
        </p:nvSpPr>
        <p:spPr>
          <a:xfrm>
            <a:off x="468287" y="399671"/>
            <a:ext cx="7924800" cy="707886"/>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4000" dirty="0">
                <a:solidFill>
                  <a:schemeClr val="bg1">
                    <a:lumMod val="95000"/>
                  </a:schemeClr>
                </a:solidFill>
                <a:latin typeface="Aptos Black" panose="020B0004020202020204" pitchFamily="34" charset="0"/>
              </a:rPr>
              <a:t>Presidential Initiatives </a:t>
            </a:r>
          </a:p>
        </p:txBody>
      </p:sp>
      <p:cxnSp>
        <p:nvCxnSpPr>
          <p:cNvPr id="9" name="Straight Connector 8">
            <a:extLst>
              <a:ext uri="{FF2B5EF4-FFF2-40B4-BE49-F238E27FC236}">
                <a16:creationId xmlns:a16="http://schemas.microsoft.com/office/drawing/2014/main" id="{690EEA57-D0BC-9B41-DBE8-2CB2FF50EE0F}"/>
              </a:ext>
            </a:extLst>
          </p:cNvPr>
          <p:cNvCxnSpPr>
            <a:cxnSpLocks/>
          </p:cNvCxnSpPr>
          <p:nvPr/>
        </p:nvCxnSpPr>
        <p:spPr>
          <a:xfrm>
            <a:off x="0" y="1163806"/>
            <a:ext cx="6318913"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48FC580E-B974-52DC-3A28-50F8ED66FE00}"/>
              </a:ext>
            </a:extLst>
          </p:cNvPr>
          <p:cNvSpPr txBox="1"/>
          <p:nvPr/>
        </p:nvSpPr>
        <p:spPr>
          <a:xfrm>
            <a:off x="468287" y="1524943"/>
            <a:ext cx="7919442" cy="584775"/>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3200" dirty="0">
                <a:solidFill>
                  <a:schemeClr val="bg1">
                    <a:lumMod val="95000"/>
                  </a:schemeClr>
                </a:solidFill>
                <a:latin typeface="Aptos Black" panose="020B0004020202020204" pitchFamily="34" charset="0"/>
              </a:rPr>
              <a:t>Resources and Tools</a:t>
            </a:r>
          </a:p>
        </p:txBody>
      </p:sp>
      <p:grpSp>
        <p:nvGrpSpPr>
          <p:cNvPr id="11" name="Group 10">
            <a:extLst>
              <a:ext uri="{FF2B5EF4-FFF2-40B4-BE49-F238E27FC236}">
                <a16:creationId xmlns:a16="http://schemas.microsoft.com/office/drawing/2014/main" id="{247E52A7-9144-9BE1-A661-B4B1912819F0}"/>
              </a:ext>
            </a:extLst>
          </p:cNvPr>
          <p:cNvGrpSpPr/>
          <p:nvPr/>
        </p:nvGrpSpPr>
        <p:grpSpPr>
          <a:xfrm>
            <a:off x="207664" y="2552480"/>
            <a:ext cx="11776672" cy="3075535"/>
            <a:chOff x="122974" y="1688701"/>
            <a:chExt cx="11663990" cy="3075535"/>
          </a:xfrm>
        </p:grpSpPr>
        <p:sp>
          <p:nvSpPr>
            <p:cNvPr id="12" name="Flowchart: Off-page Connector 11">
              <a:extLst>
                <a:ext uri="{FF2B5EF4-FFF2-40B4-BE49-F238E27FC236}">
                  <a16:creationId xmlns:a16="http://schemas.microsoft.com/office/drawing/2014/main" id="{11DE63B8-6D1C-629B-7E12-F881143B1691}"/>
                </a:ext>
              </a:extLst>
            </p:cNvPr>
            <p:cNvSpPr/>
            <p:nvPr/>
          </p:nvSpPr>
          <p:spPr>
            <a:xfrm>
              <a:off x="9041505" y="1688701"/>
              <a:ext cx="2745459" cy="2947059"/>
            </a:xfrm>
            <a:prstGeom prst="flowChartOffpageConnector">
              <a:avLst/>
            </a:prstGeom>
            <a:solidFill>
              <a:srgbClr val="02559B">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lowchart: Off-page Connector 12">
              <a:extLst>
                <a:ext uri="{FF2B5EF4-FFF2-40B4-BE49-F238E27FC236}">
                  <a16:creationId xmlns:a16="http://schemas.microsoft.com/office/drawing/2014/main" id="{8164D6D1-0C8A-957C-ECE6-5C3A0EA74164}"/>
                </a:ext>
              </a:extLst>
            </p:cNvPr>
            <p:cNvSpPr/>
            <p:nvPr/>
          </p:nvSpPr>
          <p:spPr>
            <a:xfrm>
              <a:off x="122974" y="1688701"/>
              <a:ext cx="2689918" cy="3059074"/>
            </a:xfrm>
            <a:prstGeom prst="flowChartOffpageConnector">
              <a:avLst/>
            </a:prstGeom>
            <a:solidFill>
              <a:srgbClr val="83C05A">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lowchart: Off-page Connector 13">
              <a:extLst>
                <a:ext uri="{FF2B5EF4-FFF2-40B4-BE49-F238E27FC236}">
                  <a16:creationId xmlns:a16="http://schemas.microsoft.com/office/drawing/2014/main" id="{A0CF7201-15E2-5A91-D1AA-8BA345B2DDE7}"/>
                </a:ext>
              </a:extLst>
            </p:cNvPr>
            <p:cNvSpPr/>
            <p:nvPr/>
          </p:nvSpPr>
          <p:spPr>
            <a:xfrm>
              <a:off x="3046523" y="1705163"/>
              <a:ext cx="2745459" cy="3059073"/>
            </a:xfrm>
            <a:prstGeom prst="flowChartOffpageConnector">
              <a:avLst/>
            </a:prstGeom>
            <a:solidFill>
              <a:srgbClr val="2DACE3">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lowchart: Off-page Connector 14">
              <a:extLst>
                <a:ext uri="{FF2B5EF4-FFF2-40B4-BE49-F238E27FC236}">
                  <a16:creationId xmlns:a16="http://schemas.microsoft.com/office/drawing/2014/main" id="{3851D04C-D43D-5B22-C512-E4A71B02C9C8}"/>
                </a:ext>
              </a:extLst>
            </p:cNvPr>
            <p:cNvSpPr/>
            <p:nvPr/>
          </p:nvSpPr>
          <p:spPr>
            <a:xfrm>
              <a:off x="6032604" y="1705163"/>
              <a:ext cx="2745459" cy="3042612"/>
            </a:xfrm>
            <a:prstGeom prst="flowChartOffpageConnector">
              <a:avLst/>
            </a:prstGeom>
            <a:solidFill>
              <a:srgbClr val="0081D2">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Box 15">
              <a:extLst>
                <a:ext uri="{FF2B5EF4-FFF2-40B4-BE49-F238E27FC236}">
                  <a16:creationId xmlns:a16="http://schemas.microsoft.com/office/drawing/2014/main" id="{53307914-99F3-2283-F63A-0E6ACBBB105A}"/>
                </a:ext>
              </a:extLst>
            </p:cNvPr>
            <p:cNvSpPr txBox="1"/>
            <p:nvPr/>
          </p:nvSpPr>
          <p:spPr>
            <a:xfrm>
              <a:off x="527832" y="2112717"/>
              <a:ext cx="1787857" cy="1200329"/>
            </a:xfrm>
            <a:prstGeom prst="rect">
              <a:avLst/>
            </a:prstGeom>
            <a:noFill/>
            <a:scene3d>
              <a:camera prst="orthographicFront"/>
              <a:lightRig rig="threePt" dir="t"/>
            </a:scene3d>
            <a:sp3d>
              <a:bevelT/>
              <a:bevelB/>
            </a:sp3d>
          </p:spPr>
          <p:txBody>
            <a:bodyPr wrap="square" rtlCol="0">
              <a:spAutoFit/>
            </a:bodyPr>
            <a:lstStyle/>
            <a:p>
              <a:pPr algn="ctr"/>
              <a:r>
                <a:rPr lang="en-US" sz="2400" b="1" dirty="0">
                  <a:solidFill>
                    <a:schemeClr val="bg1">
                      <a:lumMod val="95000"/>
                    </a:schemeClr>
                  </a:solidFill>
                </a:rPr>
                <a:t>IEQ Resource Hub</a:t>
              </a:r>
            </a:p>
          </p:txBody>
        </p:sp>
        <p:sp>
          <p:nvSpPr>
            <p:cNvPr id="17" name="TextBox 16">
              <a:extLst>
                <a:ext uri="{FF2B5EF4-FFF2-40B4-BE49-F238E27FC236}">
                  <a16:creationId xmlns:a16="http://schemas.microsoft.com/office/drawing/2014/main" id="{B495F2C5-872D-612A-37CC-07F2C8F926E9}"/>
                </a:ext>
              </a:extLst>
            </p:cNvPr>
            <p:cNvSpPr txBox="1"/>
            <p:nvPr/>
          </p:nvSpPr>
          <p:spPr>
            <a:xfrm>
              <a:off x="3253255" y="2140313"/>
              <a:ext cx="2548687" cy="830997"/>
            </a:xfrm>
            <a:prstGeom prst="rect">
              <a:avLst/>
            </a:prstGeom>
            <a:noFill/>
            <a:scene3d>
              <a:camera prst="orthographicFront"/>
              <a:lightRig rig="threePt" dir="t"/>
            </a:scene3d>
            <a:sp3d>
              <a:bevelT/>
              <a:bevelB/>
            </a:sp3d>
          </p:spPr>
          <p:txBody>
            <a:bodyPr wrap="square" rtlCol="0">
              <a:spAutoFit/>
            </a:bodyPr>
            <a:lstStyle>
              <a:defPPr>
                <a:defRPr lang="en-US"/>
              </a:defPPr>
              <a:lvl1pPr>
                <a:defRPr sz="2800" b="1"/>
              </a:lvl1pPr>
            </a:lstStyle>
            <a:p>
              <a:pPr algn="ctr"/>
              <a:r>
                <a:rPr lang="en-US" sz="2400" dirty="0">
                  <a:solidFill>
                    <a:schemeClr val="bg1">
                      <a:lumMod val="95000"/>
                    </a:schemeClr>
                  </a:solidFill>
                </a:rPr>
                <a:t>Downloadable Checklists</a:t>
              </a:r>
            </a:p>
          </p:txBody>
        </p:sp>
        <p:sp>
          <p:nvSpPr>
            <p:cNvPr id="18" name="TextBox 17">
              <a:extLst>
                <a:ext uri="{FF2B5EF4-FFF2-40B4-BE49-F238E27FC236}">
                  <a16:creationId xmlns:a16="http://schemas.microsoft.com/office/drawing/2014/main" id="{D1A68A35-0A1E-C941-D4D8-DF67BABB89F0}"/>
                </a:ext>
              </a:extLst>
            </p:cNvPr>
            <p:cNvSpPr txBox="1"/>
            <p:nvPr/>
          </p:nvSpPr>
          <p:spPr>
            <a:xfrm>
              <a:off x="6101415" y="2118566"/>
              <a:ext cx="2621945" cy="830997"/>
            </a:xfrm>
            <a:prstGeom prst="rect">
              <a:avLst/>
            </a:prstGeom>
            <a:noFill/>
            <a:scene3d>
              <a:camera prst="orthographicFront"/>
              <a:lightRig rig="threePt" dir="t"/>
            </a:scene3d>
            <a:sp3d>
              <a:bevelT/>
              <a:bevelB/>
            </a:sp3d>
          </p:spPr>
          <p:txBody>
            <a:bodyPr wrap="square" rtlCol="0">
              <a:spAutoFit/>
            </a:bodyPr>
            <a:lstStyle>
              <a:defPPr>
                <a:defRPr lang="en-US"/>
              </a:defPPr>
              <a:lvl1pPr>
                <a:defRPr sz="2800" b="1"/>
              </a:lvl1pPr>
            </a:lstStyle>
            <a:p>
              <a:pPr algn="ctr"/>
              <a:r>
                <a:rPr lang="en-US" sz="2400" dirty="0">
                  <a:solidFill>
                    <a:schemeClr val="bg1">
                      <a:lumMod val="95000"/>
                    </a:schemeClr>
                  </a:solidFill>
                </a:rPr>
                <a:t>Informational Video Series</a:t>
              </a:r>
            </a:p>
          </p:txBody>
        </p:sp>
        <p:sp>
          <p:nvSpPr>
            <p:cNvPr id="19" name="TextBox 18">
              <a:extLst>
                <a:ext uri="{FF2B5EF4-FFF2-40B4-BE49-F238E27FC236}">
                  <a16:creationId xmlns:a16="http://schemas.microsoft.com/office/drawing/2014/main" id="{56EA1BF5-B17B-4F21-9D8D-82EB2CE18050}"/>
                </a:ext>
              </a:extLst>
            </p:cNvPr>
            <p:cNvSpPr txBox="1"/>
            <p:nvPr/>
          </p:nvSpPr>
          <p:spPr>
            <a:xfrm>
              <a:off x="9056280" y="2179457"/>
              <a:ext cx="2575414" cy="830997"/>
            </a:xfrm>
            <a:prstGeom prst="rect">
              <a:avLst/>
            </a:prstGeom>
            <a:noFill/>
            <a:scene3d>
              <a:camera prst="orthographicFront"/>
              <a:lightRig rig="threePt" dir="t"/>
            </a:scene3d>
            <a:sp3d>
              <a:bevelT/>
              <a:bevelB/>
            </a:sp3d>
          </p:spPr>
          <p:txBody>
            <a:bodyPr wrap="square" rtlCol="0">
              <a:spAutoFit/>
            </a:bodyPr>
            <a:lstStyle/>
            <a:p>
              <a:pPr algn="ctr"/>
              <a:r>
                <a:rPr lang="en-US" sz="2400" b="1" dirty="0">
                  <a:solidFill>
                    <a:schemeClr val="bg1">
                      <a:lumMod val="95000"/>
                    </a:schemeClr>
                  </a:solidFill>
                </a:rPr>
                <a:t>IEQ Tech Hour Sessions</a:t>
              </a:r>
            </a:p>
          </p:txBody>
        </p:sp>
      </p:grpSp>
      <p:pic>
        <p:nvPicPr>
          <p:cNvPr id="3" name="Graphic 2" descr="Checklist with solid fill">
            <a:extLst>
              <a:ext uri="{FF2B5EF4-FFF2-40B4-BE49-F238E27FC236}">
                <a16:creationId xmlns:a16="http://schemas.microsoft.com/office/drawing/2014/main" id="{361C3F08-0B55-357B-84BE-765F6B7ADF9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135846" y="4176824"/>
            <a:ext cx="914400" cy="914400"/>
          </a:xfrm>
          <a:prstGeom prst="rect">
            <a:avLst/>
          </a:prstGeom>
        </p:spPr>
      </p:pic>
      <p:pic>
        <p:nvPicPr>
          <p:cNvPr id="6" name="Graphic 5" descr="Video camera with solid fill">
            <a:extLst>
              <a:ext uri="{FF2B5EF4-FFF2-40B4-BE49-F238E27FC236}">
                <a16:creationId xmlns:a16="http://schemas.microsoft.com/office/drawing/2014/main" id="{8759062A-D864-381E-7439-FD986701043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209603" y="4118432"/>
            <a:ext cx="914400" cy="914400"/>
          </a:xfrm>
          <a:prstGeom prst="rect">
            <a:avLst/>
          </a:prstGeom>
        </p:spPr>
      </p:pic>
      <p:pic>
        <p:nvPicPr>
          <p:cNvPr id="20" name="Graphic 19" descr="Podcast with solid fill">
            <a:extLst>
              <a:ext uri="{FF2B5EF4-FFF2-40B4-BE49-F238E27FC236}">
                <a16:creationId xmlns:a16="http://schemas.microsoft.com/office/drawing/2014/main" id="{1C78AD74-FC84-E673-5C53-C7ABF95DB89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148604" y="4070492"/>
            <a:ext cx="869916" cy="869916"/>
          </a:xfrm>
          <a:prstGeom prst="rect">
            <a:avLst/>
          </a:prstGeom>
        </p:spPr>
      </p:pic>
      <p:pic>
        <p:nvPicPr>
          <p:cNvPr id="22" name="Graphic 21" descr="User network with solid fill">
            <a:extLst>
              <a:ext uri="{FF2B5EF4-FFF2-40B4-BE49-F238E27FC236}">
                <a16:creationId xmlns:a16="http://schemas.microsoft.com/office/drawing/2014/main" id="{AA77AC9A-84C6-34E6-0FEE-C0FC3E203ED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108416" y="4136945"/>
            <a:ext cx="914400" cy="914400"/>
          </a:xfrm>
          <a:prstGeom prst="rect">
            <a:avLst/>
          </a:prstGeom>
        </p:spPr>
      </p:pic>
      <p:pic>
        <p:nvPicPr>
          <p:cNvPr id="2" name="Picture 1" descr="A white text on a black background&#10;&#10;AI-generated content may be incorrect.">
            <a:extLst>
              <a:ext uri="{FF2B5EF4-FFF2-40B4-BE49-F238E27FC236}">
                <a16:creationId xmlns:a16="http://schemas.microsoft.com/office/drawing/2014/main" id="{69AB26B4-9DEC-5216-D817-45F14DF74B4A}"/>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0609385" y="5909618"/>
            <a:ext cx="1004905" cy="695517"/>
          </a:xfrm>
          <a:prstGeom prst="rect">
            <a:avLst/>
          </a:prstGeom>
        </p:spPr>
      </p:pic>
    </p:spTree>
    <p:extLst>
      <p:ext uri="{BB962C8B-B14F-4D97-AF65-F5344CB8AC3E}">
        <p14:creationId xmlns:p14="http://schemas.microsoft.com/office/powerpoint/2010/main" val="17532063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249A36-3E4E-7C86-D4FF-9FD2DE0AEF92}"/>
            </a:ext>
          </a:extLst>
        </p:cNvPr>
        <p:cNvGrpSpPr/>
        <p:nvPr/>
      </p:nvGrpSpPr>
      <p:grpSpPr>
        <a:xfrm>
          <a:off x="0" y="0"/>
          <a:ext cx="0" cy="0"/>
          <a:chOff x="0" y="0"/>
          <a:chExt cx="0" cy="0"/>
        </a:xfrm>
      </p:grpSpPr>
      <p:pic>
        <p:nvPicPr>
          <p:cNvPr id="6" name="Picture 5" descr="Serene camping spot">
            <a:extLst>
              <a:ext uri="{FF2B5EF4-FFF2-40B4-BE49-F238E27FC236}">
                <a16:creationId xmlns:a16="http://schemas.microsoft.com/office/drawing/2014/main" id="{C4D7FF29-1429-9187-D613-1353591C0039}"/>
              </a:ext>
            </a:extLst>
          </p:cNvPr>
          <p:cNvPicPr>
            <a:picLocks noChangeAspect="1"/>
          </p:cNvPicPr>
          <p:nvPr/>
        </p:nvPicPr>
        <p:blipFill>
          <a:blip r:embed="rId3">
            <a:alphaModFix amt="9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TextBox 7">
            <a:extLst>
              <a:ext uri="{FF2B5EF4-FFF2-40B4-BE49-F238E27FC236}">
                <a16:creationId xmlns:a16="http://schemas.microsoft.com/office/drawing/2014/main" id="{867D8766-46AA-6BBE-200E-BF972CDEDD94}"/>
              </a:ext>
            </a:extLst>
          </p:cNvPr>
          <p:cNvSpPr txBox="1"/>
          <p:nvPr/>
        </p:nvSpPr>
        <p:spPr>
          <a:xfrm>
            <a:off x="462929" y="461918"/>
            <a:ext cx="7924800" cy="707886"/>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4000" dirty="0">
                <a:solidFill>
                  <a:schemeClr val="bg1">
                    <a:lumMod val="95000"/>
                  </a:schemeClr>
                </a:solidFill>
                <a:latin typeface="Aptos Black" panose="020B0004020202020204" pitchFamily="34" charset="0"/>
              </a:rPr>
              <a:t>Presidential Initiatives </a:t>
            </a:r>
          </a:p>
        </p:txBody>
      </p:sp>
      <p:cxnSp>
        <p:nvCxnSpPr>
          <p:cNvPr id="9" name="Straight Connector 8">
            <a:extLst>
              <a:ext uri="{FF2B5EF4-FFF2-40B4-BE49-F238E27FC236}">
                <a16:creationId xmlns:a16="http://schemas.microsoft.com/office/drawing/2014/main" id="{19B6B706-EA10-D940-2F94-9195BC10DA86}"/>
              </a:ext>
            </a:extLst>
          </p:cNvPr>
          <p:cNvCxnSpPr>
            <a:cxnSpLocks/>
          </p:cNvCxnSpPr>
          <p:nvPr/>
        </p:nvCxnSpPr>
        <p:spPr>
          <a:xfrm>
            <a:off x="0" y="1163806"/>
            <a:ext cx="6318913"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13" name="Flowchart: Off-page Connector 12">
            <a:extLst>
              <a:ext uri="{FF2B5EF4-FFF2-40B4-BE49-F238E27FC236}">
                <a16:creationId xmlns:a16="http://schemas.microsoft.com/office/drawing/2014/main" id="{61BC305D-B49A-CCEB-FFBD-2084B35B700D}"/>
              </a:ext>
            </a:extLst>
          </p:cNvPr>
          <p:cNvSpPr/>
          <p:nvPr/>
        </p:nvSpPr>
        <p:spPr>
          <a:xfrm rot="10800000">
            <a:off x="3159456" y="2526414"/>
            <a:ext cx="2715904" cy="3059074"/>
          </a:xfrm>
          <a:prstGeom prst="flowChartOffpageConnector">
            <a:avLst/>
          </a:prstGeom>
          <a:solidFill>
            <a:srgbClr val="83C05A">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lowchart: Off-page Connector 13">
            <a:extLst>
              <a:ext uri="{FF2B5EF4-FFF2-40B4-BE49-F238E27FC236}">
                <a16:creationId xmlns:a16="http://schemas.microsoft.com/office/drawing/2014/main" id="{94C700B0-C100-0FAE-7947-D7298D8CA0F0}"/>
              </a:ext>
            </a:extLst>
          </p:cNvPr>
          <p:cNvSpPr/>
          <p:nvPr/>
        </p:nvSpPr>
        <p:spPr>
          <a:xfrm rot="10800000">
            <a:off x="6413416" y="2526416"/>
            <a:ext cx="2771982" cy="3059073"/>
          </a:xfrm>
          <a:prstGeom prst="flowChartOffpageConnector">
            <a:avLst/>
          </a:prstGeom>
          <a:solidFill>
            <a:srgbClr val="2DACE3">
              <a:alpha val="70000"/>
            </a:srgbClr>
          </a:solidFill>
          <a:ln>
            <a:noFill/>
          </a:ln>
          <a:effectLst>
            <a:outerShdw blurRad="50800" dist="38100" dir="2700000" algn="tl" rotWithShape="0">
              <a:prstClr val="black">
                <a:alpha val="40000"/>
              </a:prstClr>
            </a:outerShdw>
          </a:effectLst>
          <a:scene3d>
            <a:camera prst="orthographicFront"/>
            <a:lightRig rig="threePt" dir="t"/>
          </a:scene3d>
          <a:sp3d>
            <a:bevelT/>
            <a:bevelB/>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09875A3F-06D0-8F73-3D9C-A6D4A6CE60AD}"/>
              </a:ext>
            </a:extLst>
          </p:cNvPr>
          <p:cNvSpPr txBox="1"/>
          <p:nvPr/>
        </p:nvSpPr>
        <p:spPr>
          <a:xfrm>
            <a:off x="3545955" y="3308481"/>
            <a:ext cx="2034547" cy="1200329"/>
          </a:xfrm>
          <a:prstGeom prst="rect">
            <a:avLst/>
          </a:prstGeom>
          <a:noFill/>
        </p:spPr>
        <p:txBody>
          <a:bodyPr wrap="square" rtlCol="0">
            <a:spAutoFit/>
          </a:bodyPr>
          <a:lstStyle/>
          <a:p>
            <a:pPr algn="ctr"/>
            <a:r>
              <a:rPr lang="en-US" sz="2400" b="1" dirty="0">
                <a:solidFill>
                  <a:schemeClr val="bg1">
                    <a:lumMod val="95000"/>
                  </a:schemeClr>
                </a:solidFill>
              </a:rPr>
              <a:t>IEQ Focused Conference Sessions</a:t>
            </a:r>
          </a:p>
        </p:txBody>
      </p:sp>
      <p:sp>
        <p:nvSpPr>
          <p:cNvPr id="2" name="TextBox 1">
            <a:extLst>
              <a:ext uri="{FF2B5EF4-FFF2-40B4-BE49-F238E27FC236}">
                <a16:creationId xmlns:a16="http://schemas.microsoft.com/office/drawing/2014/main" id="{9DBB44F3-3613-E2FB-1541-E64692BDA772}"/>
              </a:ext>
            </a:extLst>
          </p:cNvPr>
          <p:cNvSpPr txBox="1"/>
          <p:nvPr/>
        </p:nvSpPr>
        <p:spPr>
          <a:xfrm>
            <a:off x="6673066" y="3234792"/>
            <a:ext cx="2252681" cy="1569660"/>
          </a:xfrm>
          <a:prstGeom prst="rect">
            <a:avLst/>
          </a:prstGeom>
          <a:noFill/>
        </p:spPr>
        <p:txBody>
          <a:bodyPr wrap="square" rtlCol="0">
            <a:spAutoFit/>
          </a:bodyPr>
          <a:lstStyle/>
          <a:p>
            <a:pPr algn="ctr"/>
            <a:r>
              <a:rPr lang="en-US" sz="2400" b="1" dirty="0">
                <a:solidFill>
                  <a:schemeClr val="bg1">
                    <a:lumMod val="95000"/>
                  </a:schemeClr>
                </a:solidFill>
              </a:rPr>
              <a:t>Presidential Design Challenge – IEQ</a:t>
            </a:r>
          </a:p>
        </p:txBody>
      </p:sp>
      <p:pic>
        <p:nvPicPr>
          <p:cNvPr id="4" name="Graphic 3" descr="Meeting with solid fill">
            <a:extLst>
              <a:ext uri="{FF2B5EF4-FFF2-40B4-BE49-F238E27FC236}">
                <a16:creationId xmlns:a16="http://schemas.microsoft.com/office/drawing/2014/main" id="{E29B980B-DE18-3B4E-2658-3AEBB6F3F7E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106028" y="4589949"/>
            <a:ext cx="914400" cy="914400"/>
          </a:xfrm>
          <a:prstGeom prst="rect">
            <a:avLst/>
          </a:prstGeom>
        </p:spPr>
      </p:pic>
      <p:pic>
        <p:nvPicPr>
          <p:cNvPr id="7" name="Graphic 6" descr="Trophy with solid fill">
            <a:extLst>
              <a:ext uri="{FF2B5EF4-FFF2-40B4-BE49-F238E27FC236}">
                <a16:creationId xmlns:a16="http://schemas.microsoft.com/office/drawing/2014/main" id="{697EE8C6-A8F7-AEBB-4C91-1D3365CABEE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475733" y="4804452"/>
            <a:ext cx="647348" cy="647672"/>
          </a:xfrm>
          <a:prstGeom prst="rect">
            <a:avLst/>
          </a:prstGeom>
        </p:spPr>
      </p:pic>
      <p:sp>
        <p:nvSpPr>
          <p:cNvPr id="3" name="TextBox 9">
            <a:extLst>
              <a:ext uri="{FF2B5EF4-FFF2-40B4-BE49-F238E27FC236}">
                <a16:creationId xmlns:a16="http://schemas.microsoft.com/office/drawing/2014/main" id="{48FC580E-B974-52DC-3A28-50F8ED66FE00}"/>
              </a:ext>
            </a:extLst>
          </p:cNvPr>
          <p:cNvSpPr txBox="1"/>
          <p:nvPr/>
        </p:nvSpPr>
        <p:spPr>
          <a:xfrm>
            <a:off x="1060707" y="1608682"/>
            <a:ext cx="7919442" cy="584775"/>
          </a:xfrm>
          <a:prstGeom prst="rect">
            <a:avLst/>
          </a:prstGeom>
          <a:noFill/>
          <a:effectLst>
            <a:outerShdw blurRad="50800" dist="38100" dir="2700000" algn="tl" rotWithShape="0">
              <a:prstClr val="black">
                <a:alpha val="40000"/>
              </a:prstClr>
            </a:outerShdw>
          </a:effectLst>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200" dirty="0">
                <a:solidFill>
                  <a:schemeClr val="bg1">
                    <a:lumMod val="95000"/>
                  </a:schemeClr>
                </a:solidFill>
                <a:latin typeface="Aptos Black" panose="020B0004020202020204" pitchFamily="34" charset="0"/>
              </a:rPr>
              <a:t>Collaboration</a:t>
            </a:r>
          </a:p>
        </p:txBody>
      </p:sp>
      <p:pic>
        <p:nvPicPr>
          <p:cNvPr id="5" name="Picture 4" descr="A white text on a black background&#10;&#10;AI-generated content may be incorrect.">
            <a:extLst>
              <a:ext uri="{FF2B5EF4-FFF2-40B4-BE49-F238E27FC236}">
                <a16:creationId xmlns:a16="http://schemas.microsoft.com/office/drawing/2014/main" id="{F3E9F32D-2A6E-EC16-1F64-CB171E0CD5E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609385" y="5909618"/>
            <a:ext cx="1004905" cy="695517"/>
          </a:xfrm>
          <a:prstGeom prst="rect">
            <a:avLst/>
          </a:prstGeom>
        </p:spPr>
      </p:pic>
    </p:spTree>
    <p:extLst>
      <p:ext uri="{BB962C8B-B14F-4D97-AF65-F5344CB8AC3E}">
        <p14:creationId xmlns:p14="http://schemas.microsoft.com/office/powerpoint/2010/main" val="19021646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E8DE2-C880-7054-69B4-778F1A8F3B4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DDE4265-5C3A-6711-6C1E-0F203519DA9B}"/>
              </a:ext>
            </a:extLst>
          </p:cNvPr>
          <p:cNvPicPr>
            <a:picLocks noGrp="1" noRot="1" noChangeAspect="1" noMove="1" noResize="1" noEditPoints="1" noAdjustHandles="1" noChangeArrowheads="1" noChangeShapeType="1" noCrop="1"/>
          </p:cNvPicPr>
          <p:nvPr/>
        </p:nvPicPr>
        <p:blipFill>
          <a:blip r:embed="rId3">
            <a:alphaModFix/>
            <a:extLst>
              <a:ext uri="{28A0092B-C50C-407E-A947-70E740481C1C}">
                <a14:useLocalDpi xmlns:a14="http://schemas.microsoft.com/office/drawing/2010/main" val="0"/>
              </a:ext>
            </a:extLst>
          </a:blip>
          <a:srcRect t="11560" b="11560"/>
          <a:stretch/>
        </p:blipFill>
        <p:spPr>
          <a:xfrm>
            <a:off x="0" y="0"/>
            <a:ext cx="12192000" cy="7022891"/>
          </a:xfrm>
          <a:prstGeom prst="rect">
            <a:avLst/>
          </a:prstGeom>
        </p:spPr>
      </p:pic>
      <p:pic>
        <p:nvPicPr>
          <p:cNvPr id="3" name="Picture 2" descr="A group of people posing for a picture in front of a waterfall&#10;&#10;AI-generated content may be incorrect.">
            <a:extLst>
              <a:ext uri="{FF2B5EF4-FFF2-40B4-BE49-F238E27FC236}">
                <a16:creationId xmlns:a16="http://schemas.microsoft.com/office/drawing/2014/main" id="{9E146C46-3792-6AF3-6EEF-F375B8F9BF58}"/>
              </a:ext>
            </a:extLst>
          </p:cNvPr>
          <p:cNvPicPr>
            <a:picLocks noChangeAspect="1"/>
          </p:cNvPicPr>
          <p:nvPr/>
        </p:nvPicPr>
        <p:blipFill>
          <a:blip r:embed="rId4">
            <a:extLst>
              <a:ext uri="{28A0092B-C50C-407E-A947-70E740481C1C}">
                <a14:useLocalDpi xmlns:a14="http://schemas.microsoft.com/office/drawing/2010/main" val="0"/>
              </a:ext>
            </a:extLst>
          </a:blip>
          <a:srcRect l="10566" t="-2925" r="19837" b="2925"/>
          <a:stretch/>
        </p:blipFill>
        <p:spPr>
          <a:xfrm>
            <a:off x="0" y="111610"/>
            <a:ext cx="6156960" cy="663478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6" name="TextBox 5">
            <a:extLst>
              <a:ext uri="{FF2B5EF4-FFF2-40B4-BE49-F238E27FC236}">
                <a16:creationId xmlns:a16="http://schemas.microsoft.com/office/drawing/2014/main" id="{E30DB791-CEF2-8031-FDD6-EADF11C9234C}"/>
              </a:ext>
            </a:extLst>
          </p:cNvPr>
          <p:cNvSpPr txBox="1"/>
          <p:nvPr/>
        </p:nvSpPr>
        <p:spPr>
          <a:xfrm>
            <a:off x="3078480" y="309686"/>
            <a:ext cx="2944719" cy="379930"/>
          </a:xfrm>
          <a:prstGeom prst="rect">
            <a:avLst/>
          </a:prstGeom>
          <a:solidFill>
            <a:schemeClr val="bg1"/>
          </a:solidFill>
          <a:effectLst>
            <a:innerShdw blurRad="114300">
              <a:prstClr val="black"/>
            </a:innerShdw>
          </a:effectLst>
        </p:spPr>
        <p:txBody>
          <a:bodyPr wrap="square" rtlCol="0">
            <a:spAutoFit/>
          </a:bodyPr>
          <a:lstStyle/>
          <a:p>
            <a:r>
              <a:rPr lang="en-US" dirty="0" err="1"/>
              <a:t>Skogafoss</a:t>
            </a:r>
            <a:r>
              <a:rPr lang="en-US" dirty="0"/>
              <a:t>, </a:t>
            </a:r>
            <a:r>
              <a:rPr lang="en-US" dirty="0" err="1"/>
              <a:t>Skogar</a:t>
            </a:r>
            <a:r>
              <a:rPr lang="en-US" dirty="0"/>
              <a:t>, Iceland</a:t>
            </a:r>
          </a:p>
        </p:txBody>
      </p:sp>
      <p:sp>
        <p:nvSpPr>
          <p:cNvPr id="2" name="TextBox 1">
            <a:extLst>
              <a:ext uri="{FF2B5EF4-FFF2-40B4-BE49-F238E27FC236}">
                <a16:creationId xmlns:a16="http://schemas.microsoft.com/office/drawing/2014/main" id="{0B06E0C7-8519-2B3E-BBB0-775F3AB69CFB}"/>
              </a:ext>
            </a:extLst>
          </p:cNvPr>
          <p:cNvSpPr txBox="1"/>
          <p:nvPr/>
        </p:nvSpPr>
        <p:spPr>
          <a:xfrm>
            <a:off x="6470727" y="1398559"/>
            <a:ext cx="5596582" cy="3764749"/>
          </a:xfrm>
          <a:prstGeom prst="rect">
            <a:avLst/>
          </a:prstGeom>
          <a:noFill/>
        </p:spPr>
        <p:txBody>
          <a:bodyPr wrap="square" rtlCol="0">
            <a:spAutoFit/>
          </a:bodyPr>
          <a:lstStyle/>
          <a:p>
            <a:pPr marL="0" marR="0">
              <a:lnSpc>
                <a:spcPct val="107000"/>
              </a:lnSpc>
              <a:spcAft>
                <a:spcPts val="800"/>
              </a:spcAft>
            </a:pPr>
            <a:r>
              <a:rPr lang="en-US" sz="2800" b="1"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t>It is our time to do another “good turn.” A time to prioritize the human experience within the built environment, ensuring that every space we create serves its most important purpose: to protect and nurture those who live and work within it.</a:t>
            </a:r>
          </a:p>
        </p:txBody>
      </p:sp>
      <p:pic>
        <p:nvPicPr>
          <p:cNvPr id="4" name="Picture 3" descr="A white text on a black background&#10;&#10;AI-generated content may be incorrect.">
            <a:extLst>
              <a:ext uri="{FF2B5EF4-FFF2-40B4-BE49-F238E27FC236}">
                <a16:creationId xmlns:a16="http://schemas.microsoft.com/office/drawing/2014/main" id="{B990BAAA-2472-9903-BCDB-5349AED11BA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09385" y="5909618"/>
            <a:ext cx="1004905" cy="695517"/>
          </a:xfrm>
          <a:prstGeom prst="rect">
            <a:avLst/>
          </a:prstGeom>
        </p:spPr>
      </p:pic>
    </p:spTree>
    <p:extLst>
      <p:ext uri="{BB962C8B-B14F-4D97-AF65-F5344CB8AC3E}">
        <p14:creationId xmlns:p14="http://schemas.microsoft.com/office/powerpoint/2010/main" val="34043888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16696A-85FB-6740-A208-E3AFE3016C0A}"/>
            </a:ext>
          </a:extLst>
        </p:cNvPr>
        <p:cNvGrpSpPr/>
        <p:nvPr/>
      </p:nvGrpSpPr>
      <p:grpSpPr>
        <a:xfrm>
          <a:off x="0" y="0"/>
          <a:ext cx="0" cy="0"/>
          <a:chOff x="0" y="0"/>
          <a:chExt cx="0" cy="0"/>
        </a:xfrm>
      </p:grpSpPr>
      <p:pic>
        <p:nvPicPr>
          <p:cNvPr id="3" name="Picture 2" descr="A cactus in a desert&#10;&#10;AI-generated content may be incorrect.">
            <a:extLst>
              <a:ext uri="{FF2B5EF4-FFF2-40B4-BE49-F238E27FC236}">
                <a16:creationId xmlns:a16="http://schemas.microsoft.com/office/drawing/2014/main" id="{CD4ED1D5-05E3-675B-9C22-CEEB5902E748}"/>
              </a:ext>
            </a:extLst>
          </p:cNvPr>
          <p:cNvPicPr/>
          <p:nvPr/>
        </p:nvPicPr>
        <p:blipFill>
          <a:blip r:embed="rId3">
            <a:alphaModFix amt="35000"/>
            <a:extLst>
              <a:ext uri="{28A0092B-C50C-407E-A947-70E740481C1C}">
                <a14:useLocalDpi xmlns:a14="http://schemas.microsoft.com/office/drawing/2010/main" val="0"/>
              </a:ext>
            </a:extLst>
          </a:blip>
          <a:srcRect t="9206" r="20775" b="13990"/>
          <a:stretch/>
        </p:blipFill>
        <p:spPr>
          <a:xfrm>
            <a:off x="4481708" y="-112476"/>
            <a:ext cx="7827523" cy="7022891"/>
          </a:xfrm>
          <a:prstGeom prst="rect">
            <a:avLst/>
          </a:prstGeom>
        </p:spPr>
      </p:pic>
      <p:pic>
        <p:nvPicPr>
          <p:cNvPr id="4" name="Picture 3">
            <a:extLst>
              <a:ext uri="{FF2B5EF4-FFF2-40B4-BE49-F238E27FC236}">
                <a16:creationId xmlns:a16="http://schemas.microsoft.com/office/drawing/2014/main" id="{ECB15216-61A0-469A-0CAF-A8C37E1B4C07}"/>
              </a:ext>
            </a:extLst>
          </p:cNvPr>
          <p:cNvPicPr>
            <a:picLocks noChangeAspect="1"/>
          </p:cNvPicPr>
          <p:nvPr/>
        </p:nvPicPr>
        <p:blipFill>
          <a:blip r:embed="rId4"/>
          <a:stretch>
            <a:fillRect/>
          </a:stretch>
        </p:blipFill>
        <p:spPr>
          <a:xfrm>
            <a:off x="-114793" y="-30030"/>
            <a:ext cx="6131517" cy="7022890"/>
          </a:xfrm>
          <a:prstGeom prst="rect">
            <a:avLst/>
          </a:prstGeom>
        </p:spPr>
      </p:pic>
      <p:pic>
        <p:nvPicPr>
          <p:cNvPr id="5" name="Picture 4">
            <a:extLst>
              <a:ext uri="{FF2B5EF4-FFF2-40B4-BE49-F238E27FC236}">
                <a16:creationId xmlns:a16="http://schemas.microsoft.com/office/drawing/2014/main" id="{553EA169-63E6-5A1A-5262-F75B843A8A9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63722" y="909853"/>
            <a:ext cx="1817984" cy="1258262"/>
          </a:xfrm>
          <a:prstGeom prst="rect">
            <a:avLst/>
          </a:prstGeom>
        </p:spPr>
      </p:pic>
      <p:sp>
        <p:nvSpPr>
          <p:cNvPr id="2" name="TextBox 1">
            <a:extLst>
              <a:ext uri="{FF2B5EF4-FFF2-40B4-BE49-F238E27FC236}">
                <a16:creationId xmlns:a16="http://schemas.microsoft.com/office/drawing/2014/main" id="{648088FD-0975-BD23-E8C5-562898D8E5DA}"/>
              </a:ext>
            </a:extLst>
          </p:cNvPr>
          <p:cNvSpPr txBox="1"/>
          <p:nvPr/>
        </p:nvSpPr>
        <p:spPr>
          <a:xfrm>
            <a:off x="7244811" y="2824863"/>
            <a:ext cx="4055806" cy="707886"/>
          </a:xfrm>
          <a:prstGeom prst="rect">
            <a:avLst/>
          </a:prstGeom>
          <a:noFill/>
        </p:spPr>
        <p:txBody>
          <a:bodyPr wrap="square" rtlCol="0">
            <a:spAutoFit/>
          </a:bodyPr>
          <a:lstStyle/>
          <a:p>
            <a:pPr algn="ctr"/>
            <a:r>
              <a:rPr lang="en-US" sz="4000" dirty="0">
                <a:solidFill>
                  <a:schemeClr val="tx1">
                    <a:lumMod val="95000"/>
                    <a:lumOff val="5000"/>
                  </a:schemeClr>
                </a:solidFill>
                <a:latin typeface="Aptos Black" panose="020B0004020202020204" pitchFamily="34" charset="0"/>
              </a:rPr>
              <a:t>Thank you! </a:t>
            </a:r>
          </a:p>
        </p:txBody>
      </p:sp>
      <p:sp>
        <p:nvSpPr>
          <p:cNvPr id="8" name="TextBox 7">
            <a:extLst>
              <a:ext uri="{FF2B5EF4-FFF2-40B4-BE49-F238E27FC236}">
                <a16:creationId xmlns:a16="http://schemas.microsoft.com/office/drawing/2014/main" id="{53284B4D-6E26-E126-F8BF-F37338000298}"/>
              </a:ext>
            </a:extLst>
          </p:cNvPr>
          <p:cNvSpPr txBox="1"/>
          <p:nvPr/>
        </p:nvSpPr>
        <p:spPr>
          <a:xfrm>
            <a:off x="7185818" y="4054876"/>
            <a:ext cx="4173793" cy="1569660"/>
          </a:xfrm>
          <a:prstGeom prst="rect">
            <a:avLst/>
          </a:prstGeom>
          <a:noFill/>
        </p:spPr>
        <p:txBody>
          <a:bodyPr wrap="square" rtlCol="0">
            <a:spAutoFit/>
          </a:bodyPr>
          <a:lstStyle/>
          <a:p>
            <a:pPr algn="ctr"/>
            <a:r>
              <a:rPr lang="en-US" sz="3200" b="1" dirty="0">
                <a:solidFill>
                  <a:schemeClr val="tx1">
                    <a:lumMod val="95000"/>
                    <a:lumOff val="5000"/>
                  </a:schemeClr>
                </a:solidFill>
              </a:rPr>
              <a:t>Visit</a:t>
            </a:r>
            <a:r>
              <a:rPr lang="en-US" sz="3200" b="1" dirty="0">
                <a:solidFill>
                  <a:schemeClr val="tx1">
                    <a:lumMod val="65000"/>
                    <a:lumOff val="35000"/>
                  </a:schemeClr>
                </a:solidFill>
              </a:rPr>
              <a:t> </a:t>
            </a:r>
            <a:r>
              <a:rPr lang="en-US" sz="3200" b="1" dirty="0">
                <a:solidFill>
                  <a:srgbClr val="00549B"/>
                </a:solidFill>
              </a:rPr>
              <a:t>ashrae.org/president </a:t>
            </a:r>
            <a:r>
              <a:rPr lang="en-US" sz="3200" b="1" dirty="0">
                <a:solidFill>
                  <a:schemeClr val="tx1">
                    <a:lumMod val="95000"/>
                    <a:lumOff val="5000"/>
                  </a:schemeClr>
                </a:solidFill>
              </a:rPr>
              <a:t>for resources.</a:t>
            </a:r>
          </a:p>
        </p:txBody>
      </p:sp>
      <p:sp>
        <p:nvSpPr>
          <p:cNvPr id="7" name="TextBox 6">
            <a:extLst>
              <a:ext uri="{FF2B5EF4-FFF2-40B4-BE49-F238E27FC236}">
                <a16:creationId xmlns:a16="http://schemas.microsoft.com/office/drawing/2014/main" id="{776D3A63-3C36-FBD0-E2C1-266D5F491F95}"/>
              </a:ext>
            </a:extLst>
          </p:cNvPr>
          <p:cNvSpPr txBox="1"/>
          <p:nvPr/>
        </p:nvSpPr>
        <p:spPr>
          <a:xfrm>
            <a:off x="1731701" y="6103793"/>
            <a:ext cx="4043555" cy="369332"/>
          </a:xfrm>
          <a:prstGeom prst="rect">
            <a:avLst/>
          </a:prstGeom>
          <a:solidFill>
            <a:schemeClr val="bg1"/>
          </a:solidFill>
          <a:effectLst>
            <a:innerShdw blurRad="114300">
              <a:prstClr val="black"/>
            </a:innerShdw>
          </a:effectLst>
        </p:spPr>
        <p:txBody>
          <a:bodyPr wrap="square" rtlCol="0">
            <a:spAutoFit/>
          </a:bodyPr>
          <a:lstStyle/>
          <a:p>
            <a:r>
              <a:rPr lang="en-US" dirty="0"/>
              <a:t>Cunningham Falls State Park, MD</a:t>
            </a:r>
          </a:p>
        </p:txBody>
      </p:sp>
    </p:spTree>
    <p:extLst>
      <p:ext uri="{BB962C8B-B14F-4D97-AF65-F5344CB8AC3E}">
        <p14:creationId xmlns:p14="http://schemas.microsoft.com/office/powerpoint/2010/main" val="5953764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29064</TotalTime>
  <Words>4771</Words>
  <Application>Microsoft Office PowerPoint</Application>
  <PresentationFormat>Widescreen</PresentationFormat>
  <Paragraphs>174</Paragraphs>
  <Slides>22</Slides>
  <Notes>22</Notes>
  <HiddenSlides>0</HiddenSlides>
  <MMClips>1</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22</vt:i4>
      </vt:variant>
    </vt:vector>
  </HeadingPairs>
  <TitlesOfParts>
    <vt:vector size="35" baseType="lpstr">
      <vt:lpstr>Aptos</vt:lpstr>
      <vt:lpstr>Aptos Black</vt:lpstr>
      <vt:lpstr>Aptos Display</vt:lpstr>
      <vt:lpstr>Aptos ExtraBold</vt:lpstr>
      <vt:lpstr>Arial</vt:lpstr>
      <vt:lpstr>Arial Narrow</vt:lpstr>
      <vt:lpstr>Montserrat</vt:lpstr>
      <vt:lpstr>Nunito</vt:lpstr>
      <vt:lpstr>PT Sans Narrow</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Most room air conditioners control on temperature alone and do a poor job of dehumidification resulting in excessive energy and an overcool the space.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ASHRAE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Wilson, Anne</dc:creator>
  <cp:lastModifiedBy>Buckley Washington, Karen</cp:lastModifiedBy>
  <cp:revision>264</cp:revision>
  <dcterms:created xsi:type="dcterms:W3CDTF">2025-02-26T16:15:58Z</dcterms:created>
  <dcterms:modified xsi:type="dcterms:W3CDTF">2025-06-12T11:32:28Z</dcterms:modified>
</cp:coreProperties>
</file>