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77" r:id="rId2"/>
    <p:sldId id="261" r:id="rId3"/>
    <p:sldId id="275" r:id="rId4"/>
    <p:sldId id="262" r:id="rId5"/>
    <p:sldId id="276" r:id="rId6"/>
    <p:sldId id="268" r:id="rId7"/>
    <p:sldId id="263" r:id="rId8"/>
    <p:sldId id="264" r:id="rId9"/>
    <p:sldId id="256" r:id="rId10"/>
    <p:sldId id="257" r:id="rId11"/>
    <p:sldId id="283" r:id="rId12"/>
    <p:sldId id="282" r:id="rId13"/>
    <p:sldId id="260" r:id="rId14"/>
    <p:sldId id="258" r:id="rId15"/>
    <p:sldId id="259" r:id="rId16"/>
    <p:sldId id="265" r:id="rId17"/>
    <p:sldId id="269" r:id="rId18"/>
    <p:sldId id="281" r:id="rId19"/>
    <p:sldId id="279" r:id="rId20"/>
    <p:sldId id="280" r:id="rId21"/>
    <p:sldId id="272"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9B"/>
    <a:srgbClr val="006EB6"/>
    <a:srgbClr val="02559B"/>
    <a:srgbClr val="0086D1"/>
    <a:srgbClr val="2AACE3"/>
    <a:srgbClr val="83C05A"/>
    <a:srgbClr val="2DACE3"/>
    <a:srgbClr val="0081D2"/>
    <a:srgbClr val="0000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7" autoAdjust="0"/>
    <p:restoredTop sz="68402" autoAdjust="0"/>
  </p:normalViewPr>
  <p:slideViewPr>
    <p:cSldViewPr snapToGrid="0">
      <p:cViewPr varScale="1">
        <p:scale>
          <a:sx n="56" d="100"/>
          <a:sy n="56" d="100"/>
        </p:scale>
        <p:origin x="1666" y="62"/>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és Sepulveda" userId="47fc95f8-c3d0-4958-8e94-d54012e38a9f" providerId="ADAL" clId="{6FDD18B8-2858-4B0A-8340-B6489010BA8F}"/>
    <pc:docChg chg="custSel modSld">
      <pc:chgData name="Andrés Sepulveda" userId="47fc95f8-c3d0-4958-8e94-d54012e38a9f" providerId="ADAL" clId="{6FDD18B8-2858-4B0A-8340-B6489010BA8F}" dt="2025-05-31T17:55:42.866" v="11" actId="20577"/>
      <pc:docMkLst>
        <pc:docMk/>
      </pc:docMkLst>
      <pc:sldChg chg="modSp mod">
        <pc:chgData name="Andrés Sepulveda" userId="47fc95f8-c3d0-4958-8e94-d54012e38a9f" providerId="ADAL" clId="{6FDD18B8-2858-4B0A-8340-B6489010BA8F}" dt="2025-05-31T17:55:42.866" v="11" actId="20577"/>
        <pc:sldMkLst>
          <pc:docMk/>
          <pc:sldMk cId="4021846624" sldId="259"/>
        </pc:sldMkLst>
        <pc:spChg chg="mod">
          <ac:chgData name="Andrés Sepulveda" userId="47fc95f8-c3d0-4958-8e94-d54012e38a9f" providerId="ADAL" clId="{6FDD18B8-2858-4B0A-8340-B6489010BA8F}" dt="2025-05-31T17:55:42.866" v="11" actId="20577"/>
          <ac:spMkLst>
            <pc:docMk/>
            <pc:sldMk cId="4021846624" sldId="259"/>
            <ac:spMk id="5" creationId="{3B8C3E87-3675-4AD6-218B-1607AABC66F5}"/>
          </ac:spMkLst>
        </pc:spChg>
      </pc:sldChg>
      <pc:sldChg chg="modNotesTx">
        <pc:chgData name="Andrés Sepulveda" userId="47fc95f8-c3d0-4958-8e94-d54012e38a9f" providerId="ADAL" clId="{6FDD18B8-2858-4B0A-8340-B6489010BA8F}" dt="2025-05-31T17:53:36.830" v="6" actId="313"/>
        <pc:sldMkLst>
          <pc:docMk/>
          <pc:sldMk cId="2998589783" sldId="261"/>
        </pc:sldMkLst>
      </pc:sldChg>
      <pc:sldChg chg="modSp mod">
        <pc:chgData name="Andrés Sepulveda" userId="47fc95f8-c3d0-4958-8e94-d54012e38a9f" providerId="ADAL" clId="{6FDD18B8-2858-4B0A-8340-B6489010BA8F}" dt="2025-05-31T17:53:17.669" v="0" actId="20577"/>
        <pc:sldMkLst>
          <pc:docMk/>
          <pc:sldMk cId="2412919002" sldId="277"/>
        </pc:sldMkLst>
        <pc:spChg chg="mod">
          <ac:chgData name="Andrés Sepulveda" userId="47fc95f8-c3d0-4958-8e94-d54012e38a9f" providerId="ADAL" clId="{6FDD18B8-2858-4B0A-8340-B6489010BA8F}" dt="2025-05-31T17:53:17.669" v="0" actId="20577"/>
          <ac:spMkLst>
            <pc:docMk/>
            <pc:sldMk cId="2412919002" sldId="277"/>
            <ac:spMk id="4" creationId="{C6FCEF3A-FAA2-94CE-D525-3805166ADAA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610FF-2060-4945-B82E-619140D5CCFF}" type="datetimeFigureOut">
              <a:rPr lang="en-US" smtClean="0"/>
              <a:t>5/31/2025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0FFFC-F11F-45F5-B9F6-C18DF1C80D49}" type="slidenum">
              <a:rPr lang="en-US" smtClean="0"/>
              <a:t>‹Nº›</a:t>
            </a:fld>
            <a:endParaRPr lang="en-US"/>
          </a:p>
        </p:txBody>
      </p:sp>
    </p:spTree>
    <p:extLst>
      <p:ext uri="{BB962C8B-B14F-4D97-AF65-F5344CB8AC3E}">
        <p14:creationId xmlns:p14="http://schemas.microsoft.com/office/powerpoint/2010/main" val="171100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a:t>
            </a:fld>
            <a:endParaRPr lang="en-US"/>
          </a:p>
        </p:txBody>
      </p:sp>
    </p:spTree>
    <p:extLst>
      <p:ext uri="{BB962C8B-B14F-4D97-AF65-F5344CB8AC3E}">
        <p14:creationId xmlns:p14="http://schemas.microsoft.com/office/powerpoint/2010/main" val="18824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J’ai toujours aimé les activités de plein air. Je dirais même que je suis un passionné de plein air. Petit, je passais de longues journées d’été avec mes amis à explorer les bois près de chez nous, à construire des cabanes dans les arbres et des abris primitifs avec des chutes de bois de construction, des rondins et des branches. Il nous est arrivé toutes sortes d’aventures. On peut donc dire que j’ai commencé très tôt à m’intéresser à l’environnement bâti. Je dois cependant admettre que mes structures n’étaient certainement pas conformes aux normes. Elles appartenaient au mouvement architectural « périlleux », et il m’est arrivé plusieurs fois de tomber d’un arbre. Au moins, mes premières structures étaient des structures à consommation énergétique nette zéro. J’étais manifestement en avance sur mon temps.</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a:t>
            </a:fld>
            <a:endParaRPr lang="en-US"/>
          </a:p>
        </p:txBody>
      </p:sp>
    </p:spTree>
    <p:extLst>
      <p:ext uri="{BB962C8B-B14F-4D97-AF65-F5344CB8AC3E}">
        <p14:creationId xmlns:p14="http://schemas.microsoft.com/office/powerpoint/2010/main" val="4016033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fr-FR" dirty="0"/>
              <a:t>Lorsque je suis devenu père, j’ai tenu à ce que mes fils, Alex et Colin, fassent l’expérience de la vie en plein air et des valeurs du scoutisme. En tant que chef de troupe, depuis leurs premières années de scouts tigres jusqu’à leur grade d’aigle, nous avons passé d’innombrables heures dans les bois, à camper sous des tentes en toile, et à vivre ensemble des aventures inoubliables.</a:t>
            </a:r>
          </a:p>
          <a:p>
            <a:pPr>
              <a:buNone/>
            </a:pPr>
            <a:r>
              <a:rPr lang="fr-FR" dirty="0"/>
              <a:t>Le scoutisme est une activité de plein air. En grandissant, les scouts acquièrent des compétences de survie qui leur permettent de se protéger et d’aider les autres en cas de danger. L’une des premières compétences enseignées dans le cadre du badge du mérite de survie en milieu naturel est la construction d’un abri d’urgence. </a:t>
            </a:r>
          </a:p>
          <a:p>
            <a:pPr>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3</a:t>
            </a:fld>
            <a:endParaRPr lang="en-US"/>
          </a:p>
        </p:txBody>
      </p:sp>
    </p:spTree>
    <p:extLst>
      <p:ext uri="{BB962C8B-B14F-4D97-AF65-F5344CB8AC3E}">
        <p14:creationId xmlns:p14="http://schemas.microsoft.com/office/powerpoint/2010/main" val="2552989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Pouvoir s’abriter est l’un des besoins humains les plus fondamentaux, essentiel à la survie, à la sécurité et au bien-être. Tout au long de leur histoire, les êtres humains ont cherché des abris pour se protéger des éléments, notamment des conditions météorologiques extrêmes, des prédateurs et des risques environnementaux. Dans sa forme la plus simple, l’abri offre une protection physique qui permet aux individus de se protéger de la pluie, du froid, de la chaleur et du vent. Toutefois, son importance ne se limite pas à la sécurité physique : il joue un rôle essentiel dans la sécurité émotionnelle et psychologique, ce qui renforce le sentiment de confort et de stabilité. </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Quel que soit l’endroit où l’on se trouve, à Los Angeles ou au Sri Lanka, un abri sûr et stable offre bien plus qu’une protection, il procure un sentiment d’appartenance et de pérennité. Il crée un espace dans lequel les individus peuvent se reposer et récupérer. Une maison, par exemple, est bien plus qu’une structure physique : c’est un lieu où s’exprime l’identité personnelle, un lieu dans lequel les gens se sentent maîtres de leur environnement, un lieu qui contribue à la santé mentale et à la stabilité émotionnelle. Sans un abri sûr, les individus sont beaucoup plus vulnérables aux problèmes de santé, à la violence et à la détresse émotionnelle, comme on peut le constater parmi les populations sans domicile ou déplacées.</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4</a:t>
            </a:fld>
            <a:endParaRPr lang="en-US"/>
          </a:p>
        </p:txBody>
      </p:sp>
    </p:spTree>
    <p:extLst>
      <p:ext uri="{BB962C8B-B14F-4D97-AF65-F5344CB8AC3E}">
        <p14:creationId xmlns:p14="http://schemas.microsoft.com/office/powerpoint/2010/main" val="120434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Un véritable abri constitue le fondement des communautés, permettant aux gens de s’engager dans des activités quotidiennes telles que le travail, les études et l’éducation des enfants. La capacité d’une société à fournir à ses membres un logement adéquat est le reflet direct de son bien-être général sur le plan économique et social. Les logements inadéquats, qu’ils soient surpeuplés, dangereux ou insalubres, peuvent menacer la santé publique, mais aussi entraver le progrès social et économique.</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Aujourd’hui, la notion d’abri ne se limite pas à un toit. Elle inclut les hôpitaux dans lesquels nous naissons, les maisons dans lesquelles nous nous sentons à l’aise, les écoles dans lesquelles nous apprenons et les bâtiments dans lesquels nous travaillons. Un logement bien conçu privilégie la qualité de l’environnement intérieur (QEI), garantissant une bonne qualité de l’air, un éclairage adéquat, un confort thermique, une bonne acoustique et un accès à une eau sûre, autant d’éléments essentiels à la santé et au confort. Disposer d’un logement sûr, stable et durable n’est pas seulement un besoin humain fondamental, c’est aussi un pilier essentiel de l’évolution de la société et du développement à long terme.</a:t>
            </a:r>
          </a:p>
          <a:p>
            <a:pPr marL="0" marR="0">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5</a:t>
            </a:fld>
            <a:endParaRPr lang="en-US"/>
          </a:p>
        </p:txBody>
      </p:sp>
    </p:spTree>
    <p:extLst>
      <p:ext uri="{BB962C8B-B14F-4D97-AF65-F5344CB8AC3E}">
        <p14:creationId xmlns:p14="http://schemas.microsoft.com/office/powerpoint/2010/main" val="135993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Les scouts ont pour slogan « Faites une bonne action chaque jour », ce qui signifie faire des actes de gentillesse chaque jour pour aider l’humanité. Leur devise est « toujours prêts ». À bien des égards, ces deux concepts me rappellent beaucoup ce que nous faisons en tant que membres de l’ASHRAE. En faisant progresser les arts et les sciences du CVC-R (chauffage, ventilation, climatisation et réfrigération, HVAC&amp;R), nous œuvrons au service de l’humanité. Notre objectif est de créer un environnement bâti sain et durable pour tous.</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Nous avons indéniablement remporté de nombreux succès :</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6</a:t>
            </a:fld>
            <a:endParaRPr lang="en-US"/>
          </a:p>
        </p:txBody>
      </p:sp>
    </p:spTree>
    <p:extLst>
      <p:ext uri="{BB962C8B-B14F-4D97-AF65-F5344CB8AC3E}">
        <p14:creationId xmlns:p14="http://schemas.microsoft.com/office/powerpoint/2010/main" val="3349239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Dans les années 1970, pendant l’embargo pétrolier, l’ASHRAE a été sollicitée pour aider à réduire la consommation d’énergie dans les bâtiments, et nous y sommes parvenus. En 50 ans d’existence du Standard ASHRAE 90.1, l’exigence minimale en matière d’efficacité énergétique des bâtiments a augmenté de plus de 60 % et l’efficacité des équipements s’est améliorée de plus de 50 %, voire plus. Aujourd’hui, nos conseils en matière de conception permettent de créer des bâtiments à consommation énergétique nette zéro pratiques et facilement réalisables. </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Dans les années 1980, lorsque les chercheurs ont découvert le lien entre la destruction de la couche d’ozone et les réfrigérants nocifs, l’ASHRAE a joué un rôle clé dans l’identification et l’abandon des réfrigérants CFC et HCFC, responsables de l’appauvrissement de la couche d’ozone, ce qui a permis à l’atmosphère de se régénérer.</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Ces dernières années, nous avons fait preuve d’une grande réactivité lors de la pandémie de COVID-19 en identifiant les voies de transmission et en fournissant des conseils aux responsables de bâtiments afin de minimiser les risques pour les occupants, ce qui a permis d’épargner de nombreuses vies. Les efforts de décarbonation que nous avons déployés au cours des quatre dernières années ont fait du concept de réduction des émissions de carbone sur l’ensemble du cycle de vie des bâtiments une priorité pour le secteur, ouvrant ainsi la voie à un avenir « zéro carbone ».</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Mais en avons-nous fait suffisamment pour véritablement tenir la promesse d’un environnement bâti sain ? Avons-nous vraiment créé un refuge dans tous les sens du terme?</a:t>
            </a:r>
          </a:p>
          <a:p>
            <a:pPr>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7</a:t>
            </a:fld>
            <a:endParaRPr lang="en-US"/>
          </a:p>
        </p:txBody>
      </p:sp>
    </p:spTree>
    <p:extLst>
      <p:ext uri="{BB962C8B-B14F-4D97-AF65-F5344CB8AC3E}">
        <p14:creationId xmlns:p14="http://schemas.microsoft.com/office/powerpoint/2010/main" val="3792122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b="0" kern="100" dirty="0">
                <a:effectLst/>
                <a:latin typeface="Aptos" panose="020B0004020202020204" pitchFamily="34" charset="0"/>
                <a:ea typeface="Aptos" panose="020B0004020202020204" pitchFamily="34" charset="0"/>
                <a:cs typeface="Times New Roman" panose="02020603050405020304" pitchFamily="18" charset="0"/>
              </a:rPr>
              <a:t>Malgré les progrès considérables accomplis dans le secteur, nous voyons encore des bâtiments conçus, construits ou exploités d’une manière qui compromet notre santé et notre bien-être au lieu de nous protéger, de nous offrir du confort et de nous aider à réaliser tout notre potentiel. Nos efforts pour atteindre des niveaux élevés d’efficacité énergétique dans les bâtiments ont parfois engendré des effets néfastes involontaires sur la qualité de l’environnement intérieur. Le syndrome des bâtiments insalubres observé au milieu des années 1980 est un exemple montrant qu’une mauvaise compréhension du contrôle de l’humidité, de la ventilation et du dégagement gazeux de composés organiques volatils contenus dans les matériaux de construction a favorisé le développement de moisissures, ce qui a entraîné l’apparition de maladies chez les occupants. Autre exemple, à la fin des années 1990, les exigences en matière de qualité de l’air extérieur ont été réduites à la suite de l’interdiction de fumer. L’objectif était d’améliorer l’efficacité énergétique, mais certains pensent que ces taux de ventilation plus faibles ont pu contribuer à la propagation de maladies infectieuses comme la grippe ou, quelques années plus tard, la pandémie de COVID-19.</a:t>
            </a:r>
          </a:p>
          <a:p>
            <a:pPr marL="0" marR="0">
              <a:lnSpc>
                <a:spcPct val="107000"/>
              </a:lnSpc>
              <a:spcAft>
                <a:spcPts val="800"/>
              </a:spcAft>
            </a:pPr>
            <a:r>
              <a:rPr lang="fr-FR" sz="1800" b="0" kern="100" dirty="0">
                <a:effectLst/>
                <a:latin typeface="Aptos" panose="020B0004020202020204" pitchFamily="34" charset="0"/>
                <a:ea typeface="Aptos" panose="020B0004020202020204" pitchFamily="34" charset="0"/>
                <a:cs typeface="Times New Roman" panose="02020603050405020304" pitchFamily="18" charset="0"/>
              </a:rPr>
              <a:t>« Faire une bonne action » peut parfois avoir des effets négatifs ou des répercussions inattendues. Néanmoins, l’ingénierie permet de tirer des leçons des difficultés rencontrées, d’affiner notre approche et de trouver une solution, et c’est précisément ce que l’ASHRAE fait avec succès. Après avoir réalisé des progrès considérables en matière de performance énergétique, il est temps d’accorder la même attention à la qualité de l’environnement intérieur (QEI).</a:t>
            </a:r>
          </a:p>
          <a:p>
            <a:pPr marL="0" marR="0">
              <a:lnSpc>
                <a:spcPct val="107000"/>
              </a:lnSpc>
              <a:spcAft>
                <a:spcPts val="800"/>
              </a:spcAft>
            </a:pPr>
            <a:endParaRPr lang="en-US" sz="18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8</a:t>
            </a:fld>
            <a:endParaRPr lang="en-US"/>
          </a:p>
        </p:txBody>
      </p:sp>
    </p:spTree>
    <p:extLst>
      <p:ext uri="{BB962C8B-B14F-4D97-AF65-F5344CB8AC3E}">
        <p14:creationId xmlns:p14="http://schemas.microsoft.com/office/powerpoint/2010/main" val="4076194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Quiconque a fait une randonnée rapide dans les bois ou dans son quartier par une fraîche matinée d’automne sait à quel point l’air frais et pur est bénéfique. Cela améliore la concentration et la conscience de soi, l’humeur et les performances physiques. </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Lorsque des scouts montent leur tente pour la nuit, ils apprennent qu’ils doivent toujours veiller à ce que l’ouverture soit orientée dans la direction opposée du feu de camp pour empêcher la fumée de pénétrer et permettre une bonne ventilation afin d’éviter la formation de condensation. Je ne manque jamais une occasion d’enseigner à mes scouts le Standard ASHRAE 62.2 et les règles d’une bonne ventilation lors de nos sorties. Bien sûr, certains scouts lèvent les yeux au ciel lorsque j’explique que le standard préconise un emplacement approprié des prises d’air et des taux de ventilation adéquats pour les bâtiments résidentiels. </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La qualité de l’air intérieur est tout aussi importante dans les bâtiments. Nous respirons environ 15 000 litres d’air par jour. Il n’est donc pas surprenant que la mauvaise qualité de l’air intérieur dans les bâtiments ait des répercussions considérables sur la santé à l’échelle mondiale, affectant des millions de personnes chaque année. L’Organisation Mondiale de la Santé (OMS) estime que 3,2 millions de décès par an sont imputables à la pollution intérieure, dont 237.000 décès d’enfants de moins de cinq ans. L’exposition prolongée aux polluants, aux allergènes et aux composés organiques volatils augmente le risque de maladie cardiaque, d’accident vasculaire cérébral, de cancer du poumon et d’infections des voies respiratoires inférieures. Les particules fines peuvent pénétrer profondément dans les tissus pulmonaires, entraînant des problèmes respiratoires chroniques et une réduction de la fonction pulmonaire, en particulier chez les enfants et les personnes âgées. La mauvaise qualité de l’air intérieur peut entraîner une augmentation de l’anxiété, de la dépression et de la fatigue, potentiellement due à l’exposition à des produits chimiques et à des niveaux d’oxygène réduits. Dans les pays à faibles et moyens revenus, le recours à des combustibles solides pour la cuisine et le chauffage augmente considérablement l’exposition des femmes et des enfants aux polluants nocifs.</a:t>
            </a:r>
          </a:p>
          <a:p>
            <a:pPr marL="0" marR="0">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9</a:t>
            </a:fld>
            <a:endParaRPr lang="en-US"/>
          </a:p>
        </p:txBody>
      </p:sp>
    </p:spTree>
    <p:extLst>
      <p:ext uri="{BB962C8B-B14F-4D97-AF65-F5344CB8AC3E}">
        <p14:creationId xmlns:p14="http://schemas.microsoft.com/office/powerpoint/2010/main" val="341189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5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Le confort thermique est un facteur important, que ce soit lors du choix d’un sac de couchage en prévision d’une froide nuit d’automne ou lorsqu’il s’agit d’optimiser la productivité des travailleurs dans un immeuble de bureaux. Nous assimilons souvent le confort thermique aux indications données par le thermostat. Cependant, les conseils de l’ASHRAE indiquent que de nombreux facteurs interviennent dans la façon dont les gens perçoivent la chaleur. Nous pouvons tous nous remémorer une « expérience de confort thermique », par exemple lorsque nous avons eu chaud un jour d’été et que nous avons cherché à nous rafraîchir à l’ombre d’un bosquet ou en marchant dans un parking souterrain. Vous êtes-vous déjà arrivé de vous promener sur un sentier et de voir un serpent ou une salamandre se réchauffer sur un rocher ou de vous asseoir en plein soleil pour vous réchauffer lors d’une fraîche matinée de printemps ?   C’est la puissance de la chaleur rayonnante et la raison pour laquelle la performance des bâtiments est si importante. On peut également citer l’exemple d’une brise légère qui, par une journée chaude et humide, apporte juste assez de fraîcheur pour que l’on se sente bien. C’est la puissance associée aux vitesses d’air élevées. Notre perception du confort thermique change également lorsque nous portons des vêtements différents et que nous pratiquons d’autres activités. </a:t>
            </a:r>
          </a:p>
          <a:p>
            <a:pPr marL="0" marR="0">
              <a:lnSpc>
                <a:spcPct val="105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Bien que les points de consigne de la température de l’air soient codifiés et faciles à comprendre, ils ne sont pas révélateurs du confort thermique. Au cours de mon année à la présidence, nous célèbrerons 60e anniversaire du Standard ASHRAE 55 :Thermal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Environmental</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Conditions for Human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Occupancy</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Des études montrent que lorsque les espaces sont conformes au Standard 55, l’inconfort est réduit et les environnements créés favorisent l’apprentissage et la productivité. La création d’espaces conformes, d’abord au niveau architectural, puis au niveau de la conception de l’enveloppe et des systèmes intérieurs, permet également de préserver un environnement confortable tout en utilisant le moins d’énergie possible pour maintenir des niveaux de température et d’humidité adaptés.</a:t>
            </a:r>
          </a:p>
        </p:txBody>
      </p:sp>
      <p:sp>
        <p:nvSpPr>
          <p:cNvPr id="4" name="Slide Number Placeholder 3"/>
          <p:cNvSpPr>
            <a:spLocks noGrp="1"/>
          </p:cNvSpPr>
          <p:nvPr>
            <p:ph type="sldNum" sz="quarter" idx="5"/>
          </p:nvPr>
        </p:nvSpPr>
        <p:spPr/>
        <p:txBody>
          <a:bodyPr/>
          <a:lstStyle/>
          <a:p>
            <a:fld id="{6530FFFC-F11F-45F5-B9F6-C18DF1C80D49}" type="slidenum">
              <a:rPr lang="en-US" smtClean="0"/>
              <a:t>10</a:t>
            </a:fld>
            <a:endParaRPr lang="en-US"/>
          </a:p>
        </p:txBody>
      </p:sp>
    </p:spTree>
    <p:extLst>
      <p:ext uri="{BB962C8B-B14F-4D97-AF65-F5344CB8AC3E}">
        <p14:creationId xmlns:p14="http://schemas.microsoft.com/office/powerpoint/2010/main" val="2250092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0C4C2-10E1-4964-B78F-3D9894633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1C73C-E378-62EC-6AA4-03A5DD8FA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1AE59-1F0F-DF67-FCC8-F84908852E74}"/>
              </a:ext>
            </a:extLst>
          </p:cNvPr>
          <p:cNvSpPr>
            <a:spLocks noGrp="1"/>
          </p:cNvSpPr>
          <p:nvPr>
            <p:ph type="body" idx="1"/>
          </p:nvPr>
        </p:nvSpPr>
        <p:spPr/>
        <p:txBody>
          <a:bodyPr/>
          <a:lstStyle/>
          <a:p>
            <a:pPr marL="0" marR="0">
              <a:lnSpc>
                <a:spcPct val="105000"/>
              </a:lnSpc>
              <a:spcAft>
                <a:spcPts val="800"/>
              </a:spcAft>
            </a:pPr>
            <a:r>
              <a:rPr lang="fr-FR" sz="1800" b="0" kern="100" dirty="0">
                <a:effectLst/>
                <a:latin typeface="Aptos" panose="020B0004020202020204" pitchFamily="34" charset="0"/>
                <a:ea typeface="Aptos" panose="020B0004020202020204" pitchFamily="34" charset="0"/>
                <a:cs typeface="Times New Roman" panose="02020603050405020304" pitchFamily="18" charset="0"/>
              </a:rPr>
              <a:t>Vous est-il déjà arrivé de vous rendre dans un hôtel, un immeuble de bureaux ou un palais des congrès par temps chaud et humide et de constater que les pièces étaient trop froides pour être confortables ? Vous avez peut-être même fini par mettre un manteau ou un pull.  Aujourd’hui, on constate souvent que les utilisateurs de climatiseurs baissent considérablement le thermostat ou le point de consigne du climatiseur afin de réguler le taux d’humidité de l’air. Cela entraîne un refroidissement excessif de l’air et, par conséquent, une consommation énergétique nettement plus élevée. Ce problème persiste même avec les climatiseurs les plus efficaces du marché. Il ne se limite pas au refroidissement des locaux dans les bâtiments, mais concerne de nombreux secteurs de la réfrigération. Même si nous optimisons continuellement les niveaux d’efficacité de nos produits pour atteindre et dépasser les taux d’efficacité, les améliorations ont surtout porté sur la gestion efficace de la température (ou charge sensible) et n’ont pas accordé beaucoup d’attention à la gestion de l’humidité (ou charge latente) dans les espaces intérieurs. Configurer l’équipement de façon à ce qu’il gère simultanément l’humidité et la température peut changer radicalement les choses. </a:t>
            </a:r>
            <a:endParaRPr lang="en-US" b="0" dirty="0"/>
          </a:p>
        </p:txBody>
      </p:sp>
      <p:sp>
        <p:nvSpPr>
          <p:cNvPr id="4" name="Slide Number Placeholder 3">
            <a:extLst>
              <a:ext uri="{FF2B5EF4-FFF2-40B4-BE49-F238E27FC236}">
                <a16:creationId xmlns:a16="http://schemas.microsoft.com/office/drawing/2014/main" id="{CBF69C1B-3D6A-32F9-27D8-29C43B0B56DA}"/>
              </a:ext>
            </a:extLst>
          </p:cNvPr>
          <p:cNvSpPr>
            <a:spLocks noGrp="1"/>
          </p:cNvSpPr>
          <p:nvPr>
            <p:ph type="sldNum" sz="quarter" idx="5"/>
          </p:nvPr>
        </p:nvSpPr>
        <p:spPr/>
        <p:txBody>
          <a:bodyPr/>
          <a:lstStyle/>
          <a:p>
            <a:fld id="{6530FFFC-F11F-45F5-B9F6-C18DF1C80D49}" type="slidenum">
              <a:rPr lang="en-US" smtClean="0"/>
              <a:t>11</a:t>
            </a:fld>
            <a:endParaRPr lang="en-US"/>
          </a:p>
        </p:txBody>
      </p:sp>
    </p:spTree>
    <p:extLst>
      <p:ext uri="{BB962C8B-B14F-4D97-AF65-F5344CB8AC3E}">
        <p14:creationId xmlns:p14="http://schemas.microsoft.com/office/powerpoint/2010/main" val="527201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78953d5ff6_0_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a:lnSpc>
                <a:spcPct val="105000"/>
              </a:lnSpc>
              <a:spcAft>
                <a:spcPts val="800"/>
              </a:spcAft>
            </a:pPr>
            <a:r>
              <a:rPr lang="fr-FR" sz="1200" kern="100" dirty="0">
                <a:effectLst/>
                <a:latin typeface="Aptos" panose="020B0004020202020204" pitchFamily="34" charset="0"/>
                <a:ea typeface="Aptos" panose="020B0004020202020204" pitchFamily="34" charset="0"/>
                <a:cs typeface="Times New Roman" panose="02020603050405020304" pitchFamily="18" charset="0"/>
              </a:rPr>
              <a:t>Une démonstration en conditions réelles où l’obtention d’un confort thermique optimal peut s’avérer très rentable en termes d’efficacité énergétique a été faite lors du concours « Global </a:t>
            </a:r>
            <a:r>
              <a:rPr lang="fr-FR" sz="1200" kern="100" dirty="0" err="1">
                <a:effectLst/>
                <a:latin typeface="Aptos" panose="020B0004020202020204" pitchFamily="34" charset="0"/>
                <a:ea typeface="Aptos" panose="020B0004020202020204" pitchFamily="34" charset="0"/>
                <a:cs typeface="Times New Roman" panose="02020603050405020304" pitchFamily="18" charset="0"/>
              </a:rPr>
              <a:t>Cooling</a:t>
            </a:r>
            <a:r>
              <a:rPr lang="fr-FR" sz="1200" kern="100" dirty="0">
                <a:effectLst/>
                <a:latin typeface="Aptos" panose="020B0004020202020204" pitchFamily="34" charset="0"/>
                <a:ea typeface="Aptos" panose="020B0004020202020204" pitchFamily="34" charset="0"/>
                <a:cs typeface="Times New Roman" panose="02020603050405020304" pitchFamily="18" charset="0"/>
              </a:rPr>
              <a:t> </a:t>
            </a:r>
            <a:r>
              <a:rPr lang="fr-FR" sz="1200" kern="100" dirty="0" err="1">
                <a:effectLst/>
                <a:latin typeface="Aptos" panose="020B0004020202020204" pitchFamily="34" charset="0"/>
                <a:ea typeface="Aptos" panose="020B0004020202020204" pitchFamily="34" charset="0"/>
                <a:cs typeface="Times New Roman" panose="02020603050405020304" pitchFamily="18" charset="0"/>
              </a:rPr>
              <a:t>Prize</a:t>
            </a:r>
            <a:r>
              <a:rPr lang="fr-FR" sz="1200" kern="100" dirty="0">
                <a:effectLst/>
                <a:latin typeface="Aptos" panose="020B0004020202020204" pitchFamily="34" charset="0"/>
                <a:ea typeface="Aptos" panose="020B0004020202020204" pitchFamily="34" charset="0"/>
                <a:cs typeface="Times New Roman" panose="02020603050405020304" pitchFamily="18" charset="0"/>
              </a:rPr>
              <a:t> » organisé par le « Rocky </a:t>
            </a:r>
            <a:r>
              <a:rPr lang="fr-FR" sz="1200" kern="100" dirty="0" err="1">
                <a:effectLst/>
                <a:latin typeface="Aptos" panose="020B0004020202020204" pitchFamily="34" charset="0"/>
                <a:ea typeface="Aptos" panose="020B0004020202020204" pitchFamily="34" charset="0"/>
                <a:cs typeface="Times New Roman" panose="02020603050405020304" pitchFamily="18" charset="0"/>
              </a:rPr>
              <a:t>Mountain</a:t>
            </a:r>
            <a:r>
              <a:rPr lang="fr-FR" sz="1200" kern="100" dirty="0">
                <a:effectLst/>
                <a:latin typeface="Aptos" panose="020B0004020202020204" pitchFamily="34" charset="0"/>
                <a:ea typeface="Aptos" panose="020B0004020202020204" pitchFamily="34" charset="0"/>
                <a:cs typeface="Times New Roman" panose="02020603050405020304" pitchFamily="18" charset="0"/>
              </a:rPr>
              <a:t> Institute ». Le concours a révélé qu’en cessant d’utiliser la température comme seul indicateur de régulation dans des conditions où la gestion de l’humidité est essentielle, les climatiseurs sont en mesure d’assurer une déshumidification efficace et efficiente sans refroidir l’espace de manière excessive. Des tests approfondis en laboratoire ainsi que neuf mois d’essais sur le terrain à </a:t>
            </a:r>
            <a:r>
              <a:rPr lang="fr-FR" sz="1200" kern="100" dirty="0" err="1">
                <a:effectLst/>
                <a:latin typeface="Aptos" panose="020B0004020202020204" pitchFamily="34" charset="0"/>
                <a:ea typeface="Aptos" panose="020B0004020202020204" pitchFamily="34" charset="0"/>
                <a:cs typeface="Times New Roman" panose="02020603050405020304" pitchFamily="18" charset="0"/>
              </a:rPr>
              <a:t>Palava</a:t>
            </a:r>
            <a:r>
              <a:rPr lang="fr-FR" sz="1200" kern="100" dirty="0">
                <a:effectLst/>
                <a:latin typeface="Aptos" panose="020B0004020202020204" pitchFamily="34" charset="0"/>
                <a:ea typeface="Aptos" panose="020B0004020202020204" pitchFamily="34" charset="0"/>
                <a:cs typeface="Times New Roman" panose="02020603050405020304" pitchFamily="18" charset="0"/>
              </a:rPr>
              <a:t> City, en Inde, ont montré que les climatiseurs optimisés pour les conditions réelles qui contrôlent à la fois l’humidité et la température réduisent de plus de 50 % la quantité d’énergie nécessaire pour répondre aux besoins de confort par rapport aux produits courants disponibles sur le marché indien.  Plus de 40 % de ces économies d’énergie ont été réalisées uniquement grâce à la suppression du refroidissement excessif. </a:t>
            </a:r>
            <a:endParaRPr dirty="0"/>
          </a:p>
        </p:txBody>
      </p:sp>
      <p:sp>
        <p:nvSpPr>
          <p:cNvPr id="158" name="Google Shape;158;g278953d5ff6_0_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buNone/>
            </a:pPr>
            <a:r>
              <a:rPr lang="fr-FR" sz="1800" b="0" dirty="0">
                <a:effectLst/>
                <a:latin typeface="Aptos" panose="020B0004020202020204" pitchFamily="34" charset="0"/>
                <a:ea typeface="Aptos" panose="020B0004020202020204" pitchFamily="34" charset="0"/>
                <a:cs typeface="Times New Roman" panose="02020603050405020304" pitchFamily="18" charset="0"/>
              </a:rPr>
              <a:t>Combien de personnes parmi vous ont déjà été confrontées au bruit dans les nouveaux environnements de travail de type « bureau ouvert » ? Ou ont été dérangés par le bruit d’une centrale de traitement de l’air ou d’un compresseur de climatisation ?</a:t>
            </a:r>
          </a:p>
          <a:p>
            <a:pPr marL="0" marR="0">
              <a:buNone/>
            </a:pPr>
            <a:r>
              <a:rPr lang="fr-FR" sz="1800" b="0" dirty="0">
                <a:effectLst/>
                <a:latin typeface="Aptos" panose="020B0004020202020204" pitchFamily="34" charset="0"/>
                <a:ea typeface="Aptos" panose="020B0004020202020204" pitchFamily="34" charset="0"/>
                <a:cs typeface="Times New Roman" panose="02020603050405020304" pitchFamily="18" charset="0"/>
              </a:rPr>
              <a:t>L’acoustique joue un rôle essentiel dans l’aménagement de l’environnement intérieur et a une incidence directe sur le confort, la santé et la productivité globale des occupants. Dans les espaces intérieurs tels que les bureaux, les écoles et les habitations, une mauvaise conception acoustique peut entraîner des bruits excessifs, des échos et une réverbération des sons, ce qui peut être une source d’inconfort, de stress et de baisse de la concentration. Dans les environnements de travail, des niveaux sonores élevés peuvent gêner la communication, nuire à la concentration et réduire la productivité. Le bruit constitue le principal sujet de plainte dans les bureaux ouverts, 70 % des employés affirmant que le bruit sur le lieu de travail nuit à leur capacité de concentration, selon une étude de l´ »</a:t>
            </a:r>
            <a:r>
              <a:rPr lang="fr-FR" sz="1800" b="0" dirty="0" err="1">
                <a:effectLst/>
                <a:latin typeface="Aptos" panose="020B0004020202020204" pitchFamily="34" charset="0"/>
                <a:ea typeface="Aptos" panose="020B0004020202020204" pitchFamily="34" charset="0"/>
                <a:cs typeface="Times New Roman" panose="02020603050405020304" pitchFamily="18" charset="0"/>
              </a:rPr>
              <a:t>Occupational</a:t>
            </a:r>
            <a:r>
              <a:rPr lang="fr-FR" sz="1800" b="0" dirty="0">
                <a:effectLst/>
                <a:latin typeface="Aptos" panose="020B0004020202020204" pitchFamily="34" charset="0"/>
                <a:ea typeface="Aptos" panose="020B0004020202020204" pitchFamily="34" charset="0"/>
                <a:cs typeface="Times New Roman" panose="02020603050405020304" pitchFamily="18" charset="0"/>
              </a:rPr>
              <a:t> </a:t>
            </a:r>
            <a:r>
              <a:rPr lang="fr-FR" sz="1800" b="0" dirty="0" err="1">
                <a:effectLst/>
                <a:latin typeface="Aptos" panose="020B0004020202020204" pitchFamily="34" charset="0"/>
                <a:ea typeface="Aptos" panose="020B0004020202020204" pitchFamily="34" charset="0"/>
                <a:cs typeface="Times New Roman" panose="02020603050405020304" pitchFamily="18" charset="0"/>
              </a:rPr>
              <a:t>Health</a:t>
            </a:r>
            <a:r>
              <a:rPr lang="fr-FR" sz="1800" b="0" dirty="0">
                <a:effectLst/>
                <a:latin typeface="Aptos" panose="020B0004020202020204" pitchFamily="34" charset="0"/>
                <a:ea typeface="Aptos" panose="020B0004020202020204" pitchFamily="34" charset="0"/>
                <a:cs typeface="Times New Roman" panose="02020603050405020304" pitchFamily="18" charset="0"/>
              </a:rPr>
              <a:t> ». Une autre étude indique que vous pourriez faire partie des 66 % de personnes qui subissent une baisse de productivité ou un niveau de stress élevé ayant un impact négatif sur leur santé. En créant des bâtiments sains intégrant une excellente performance acoustique, vos espaces accueilleront des occupants commettant 48 % d’erreurs en moins dans les tâches nécessitant de la concentration.</a:t>
            </a:r>
          </a:p>
          <a:p>
            <a:pPr marL="0" marR="0">
              <a:buNone/>
            </a:pPr>
            <a:r>
              <a:rPr lang="fr-FR" sz="1800" b="0" dirty="0">
                <a:effectLst/>
                <a:latin typeface="Aptos" panose="020B0004020202020204" pitchFamily="34" charset="0"/>
                <a:ea typeface="Aptos" panose="020B0004020202020204" pitchFamily="34" charset="0"/>
                <a:cs typeface="Times New Roman" panose="02020603050405020304" pitchFamily="18" charset="0"/>
              </a:rPr>
              <a:t>Dans les établissements d’enseignement, une mauvaise acoustique peut nuire à l’intelligibilité de la parole, ce qui empêche les élèves de comprendre correctement les cours. Une gestion efficace de l’acoustique améliore non seulement la clarté et la communication, mais favorise également le bien-être mental en réduisant le stress et la fatigue liés au bruit.</a:t>
            </a:r>
          </a:p>
          <a:p>
            <a:pPr marL="0" marR="0">
              <a:buNone/>
            </a:pPr>
            <a:r>
              <a:rPr lang="fr-FR" sz="1800" b="0" dirty="0">
                <a:effectLst/>
                <a:latin typeface="Aptos" panose="020B0004020202020204" pitchFamily="34" charset="0"/>
                <a:ea typeface="Aptos" panose="020B0004020202020204" pitchFamily="34" charset="0"/>
                <a:cs typeface="Times New Roman" panose="02020603050405020304" pitchFamily="18" charset="0"/>
              </a:rPr>
              <a:t>Par ailleurs, une bonne acoustique peut contribuer de manière significative à la fonctionnalité globale des espaces intérieurs. Une bonne conception acoustique favorise également la création d’environnements reposants dans des lieux tels que les hôtels ou les immeubles résidentiels, dans lesquels le contrôle du bruit a une incidence directe sur la qualité du sommeil et la relaxation. </a:t>
            </a:r>
          </a:p>
          <a:p>
            <a:pPr marL="0" marR="0">
              <a:buNone/>
            </a:pPr>
            <a:r>
              <a:rPr lang="fr-FR" sz="1800" b="0" dirty="0">
                <a:effectLst/>
                <a:latin typeface="Aptos" panose="020B0004020202020204" pitchFamily="34" charset="0"/>
                <a:ea typeface="Aptos" panose="020B0004020202020204" pitchFamily="34" charset="0"/>
                <a:cs typeface="Times New Roman" panose="02020603050405020304" pitchFamily="18" charset="0"/>
              </a:rPr>
              <a:t>Au cours des nombreux camps que j’ai encadré, j’ai fait mes propres recherches en matière d’acoustique. J’ai découvert </a:t>
            </a:r>
            <a:r>
              <a:rPr lang="fr-FR" sz="1800" b="1" dirty="0">
                <a:effectLst/>
                <a:latin typeface="Aptos" panose="020B0004020202020204" pitchFamily="34" charset="0"/>
                <a:ea typeface="Aptos" panose="020B0004020202020204" pitchFamily="34" charset="0"/>
                <a:cs typeface="Times New Roman" panose="02020603050405020304" pitchFamily="18" charset="0"/>
              </a:rPr>
              <a:t>que 95 % des collégiens ont du mal à s’endormir dans les tentes à la tombée de la nuit à cause du bruit des grillons et des grenouilles !</a:t>
            </a:r>
          </a:p>
        </p:txBody>
      </p:sp>
      <p:sp>
        <p:nvSpPr>
          <p:cNvPr id="4" name="Slide Number Placeholder 3"/>
          <p:cNvSpPr>
            <a:spLocks noGrp="1"/>
          </p:cNvSpPr>
          <p:nvPr>
            <p:ph type="sldNum" sz="quarter" idx="5"/>
          </p:nvPr>
        </p:nvSpPr>
        <p:spPr/>
        <p:txBody>
          <a:bodyPr/>
          <a:lstStyle/>
          <a:p>
            <a:fld id="{6530FFFC-F11F-45F5-B9F6-C18DF1C80D49}" type="slidenum">
              <a:rPr lang="en-US" smtClean="0"/>
              <a:t>13</a:t>
            </a:fld>
            <a:endParaRPr lang="en-US"/>
          </a:p>
        </p:txBody>
      </p:sp>
    </p:spTree>
    <p:extLst>
      <p:ext uri="{BB962C8B-B14F-4D97-AF65-F5344CB8AC3E}">
        <p14:creationId xmlns:p14="http://schemas.microsoft.com/office/powerpoint/2010/main" val="2344108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fr-FR" sz="1800" b="0" kern="100" dirty="0">
                <a:effectLst/>
                <a:latin typeface="Aptos" panose="020B0004020202020204" pitchFamily="34" charset="0"/>
                <a:ea typeface="Aptos" panose="020B0004020202020204" pitchFamily="34" charset="0"/>
                <a:cs typeface="Times New Roman" panose="02020603050405020304" pitchFamily="18" charset="0"/>
              </a:rPr>
              <a:t>Avez-vous déjà remarqué qu’un magnifique lever ou coucher de soleil peut modifier instantanément votre humeur ? Que je l’observe depuis une falaise rocheuse sur un sentier ou sur le trajet du travail, ce spectacle peut changer instantanément mon humeur, et je m’arrête toujours pour l’admirer.</a:t>
            </a:r>
          </a:p>
          <a:p>
            <a:pPr marL="0" marR="0">
              <a:lnSpc>
                <a:spcPct val="107000"/>
              </a:lnSpc>
              <a:spcAft>
                <a:spcPts val="800"/>
              </a:spcAft>
              <a:buNone/>
            </a:pPr>
            <a:r>
              <a:rPr lang="fr-FR" sz="1800" b="0" kern="100" dirty="0">
                <a:effectLst/>
                <a:latin typeface="Aptos" panose="020B0004020202020204" pitchFamily="34" charset="0"/>
                <a:ea typeface="Aptos" panose="020B0004020202020204" pitchFamily="34" charset="0"/>
                <a:cs typeface="Times New Roman" panose="02020603050405020304" pitchFamily="18" charset="0"/>
              </a:rPr>
              <a:t>L’éclairage et la lumière du jour jouent un rôle crucial dans la préservation de la santé et de la productivité dans les environnements intérieurs. L’exposition à une lumière équilibrée contribue au respect du rythme circadien de l’organisme, qui régule les cycles veille-sommeil, l’humeur et le bien-être général. Des conditions d’éclairage appropriées peuvent améliorer la qualité du sommeil, stimuler les fonctions biologiques et contribuer à atténuer les symptômes de fatigue, de stress et de troubles de l’humeur. À l’inverse, un éclairage inadéquat ou mal conçu - qu’il soit trop faible, trop lumineux ou de qualité spectrale insuffisante - peut entraîner une fatigue oculaire, des maux de tête et une augmentation du niveau de stress, ce qui a des répercussions négatives sur la santé mentale et physique.</a:t>
            </a:r>
          </a:p>
          <a:p>
            <a:pPr marL="0" marR="0">
              <a:lnSpc>
                <a:spcPct val="107000"/>
              </a:lnSpc>
              <a:spcAft>
                <a:spcPts val="800"/>
              </a:spcAft>
              <a:buNone/>
            </a:pPr>
            <a:r>
              <a:rPr lang="fr-FR" sz="1800" b="0" kern="100" dirty="0">
                <a:effectLst/>
                <a:latin typeface="Aptos" panose="020B0004020202020204" pitchFamily="34" charset="0"/>
                <a:ea typeface="Aptos" panose="020B0004020202020204" pitchFamily="34" charset="0"/>
                <a:cs typeface="Times New Roman" panose="02020603050405020304" pitchFamily="18" charset="0"/>
              </a:rPr>
              <a:t>Outre les avantages en termes de santé, un éclairage bien conçu améliore la concentration, les fonctions cognitives et les performances globales au travail. Des études montrent que les environnements présentant des niveaux d’éclairage et une composition spectrale appropriés contribuent à une plus grande vigilance, à une réduction des erreurs et à une plus grande satisfaction au travail. Les solutions d’éclairage dynamique qui varient tout au long de la journée en fonction des rythmes biologiques naturels peuvent favoriser la concentration et atténuer les baisses d’énergie souvent observées dans les espaces de travail mal éclairés. Une conception raisonnée de l’éclairage, qui intègre à la fois la lumière du jour et une lumière électrique de haute qualité, est essentielle pour créer des environnements intérieurs favorisant le bien-être, le confort et l’efficacité. </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14</a:t>
            </a:fld>
            <a:endParaRPr lang="en-US"/>
          </a:p>
        </p:txBody>
      </p:sp>
    </p:spTree>
    <p:extLst>
      <p:ext uri="{BB962C8B-B14F-4D97-AF65-F5344CB8AC3E}">
        <p14:creationId xmlns:p14="http://schemas.microsoft.com/office/powerpoint/2010/main" val="1743789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Dernier point, aucun scout ou randonneur ne passera du temps dans les bois sans avoir accès à de l’eau potable, même si cela signifie devoir purifier l’eau soi-même. Lorsque nous concevons des bâtiments, nous sommes nombreux à tenir pour acquis le fait que l’eau qui arrive dans nos bâtiments est propre et saine. En effet, l’accès à l’eau potable devrait être un droit humain fondamental ! Ce n’est malheureusement pas le cas dans les pays en développement, et nous constatons que ce n’est pas non plus le cas dans les pays développés. </a:t>
            </a:r>
          </a:p>
          <a:p>
            <a:r>
              <a:rPr lang="fr-FR" dirty="0"/>
              <a:t>Les approvisionnements en eau contaminée peuvent entraîner de graves problèmes de santé tels que des maladies respiratoires et gastro-intestinales ou des maladies chroniques provoquées par des métaux lourds ou des produits chimiques. Les infrastructures vieillissantes, les mauvaises pratiques de traitement de l’eau et les dispositifs de réduction du débit qui prolongent la stagnation de l’eau dans les canalisations ont entraîné une augmentation de l’incidence des cas de maladies d’origine hydrique, tant dans les pays développés que dans les pays en développement. Une étude réalisée en 2022 par les autorités de la municipalité de Hamilton, dans le New Jersey, a révélé la présence de légionelles dans le réseau d’alimentation en eau de 50 % des habitations testées. Nos hôpitaux, nos écoles, nos bureaux et nos centres de soins pour personnes âgées sont reliés au même réseau. Nous devons surveiller et traiter l’eau qui entre dans nos bâtiments comme nous le faisons pour l’air. La qualité de l’approvisionnement en eau est devenue un facteur essentiel de la qualité de l’environnement intérieur.</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15</a:t>
            </a:fld>
            <a:endParaRPr lang="en-US"/>
          </a:p>
        </p:txBody>
      </p:sp>
    </p:spTree>
    <p:extLst>
      <p:ext uri="{BB962C8B-B14F-4D97-AF65-F5344CB8AC3E}">
        <p14:creationId xmlns:p14="http://schemas.microsoft.com/office/powerpoint/2010/main" val="529854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fr-FR" dirty="0"/>
              <a:t>La vision de l’ASHRAE est d’offrir « un environnement bâti sain et durable pour tous ». Nous sommes tous très fiers du travail accompli par l’ASHRAE pour protéger notre climat et notre environnement extérieur en améliorant l’efficacité énergétique, en éliminant les réfrigérants qui détruisent la couche d’ozone, en préservant les ressources et en décarbonant les bâtiments. Nous avons relevé le défi dans le passé et contribué à résoudre les problèmes difficiles en période de grande nécessité. C’est un jour nouveau qui commence et il est temps de faire une nouvelle « bonne action ». Nous pouvons mettre à profit un demi-siècle de progrès en matière de performance énergétique des bâtiments et déployer aujourd’hui les mêmes efforts pour la climatisation et l’environnement intérieurs. Nous devons devenir des défenseurs d’un environnement intérieur sain !</a:t>
            </a:r>
          </a:p>
          <a:p>
            <a:pPr>
              <a:buNone/>
            </a:pPr>
            <a:r>
              <a:rPr lang="fr-FR" dirty="0"/>
              <a:t>Il n’y a aucune raison pour que nous ne puissions pas combiner les deux, mais cela nécessitera d’adopter une approche équilibrée. Les méthodes et la technologie existent, il n’y a pas de grand obstacle à surmonter en matière d’innovation. </a:t>
            </a:r>
          </a:p>
          <a:p>
            <a:pPr>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16</a:t>
            </a:fld>
            <a:endParaRPr lang="en-US"/>
          </a:p>
        </p:txBody>
      </p:sp>
    </p:spTree>
    <p:extLst>
      <p:ext uri="{BB962C8B-B14F-4D97-AF65-F5344CB8AC3E}">
        <p14:creationId xmlns:p14="http://schemas.microsoft.com/office/powerpoint/2010/main" val="2853785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En résumé, l’équilibre entre l’efficacité énergétique et une bonne QEI garantit que les bâtiments sont non seulement respectueux de l’environnement, mais également propices à la santé et à la productivité de leurs occupants, créant ainsi une situation gagnant-gagnant tant pour les populations que pour la planète. </a:t>
            </a:r>
          </a:p>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Mais avant tout, nous devons être « toujours prêts ». Lorsque nous partons, Alex, Colin et moi, pour une randonnée ou une autre aventure en plein air, nous prenons toujours une carte et des sacs à dos soigneusement préparés. L'objectif de ma présidence au cours des 12 prochains mois sera de nous aider à être tout aussi bien préparés pour notre important parcours en matière de qualité de l’environnement intérieur (QEI). </a:t>
            </a:r>
          </a:p>
          <a:p>
            <a:pPr marL="0" marR="0">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17</a:t>
            </a:fld>
            <a:endParaRPr lang="en-US"/>
          </a:p>
        </p:txBody>
      </p:sp>
    </p:spTree>
    <p:extLst>
      <p:ext uri="{BB962C8B-B14F-4D97-AF65-F5344CB8AC3E}">
        <p14:creationId xmlns:p14="http://schemas.microsoft.com/office/powerpoint/2010/main" val="1748908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47C26-27EE-0F54-00F5-9D75FEBB2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9F6566-3B6C-3162-CB5B-C7883FDB38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6FD6C2-682C-6171-3C14-12DBF0FC3443}"/>
              </a:ext>
            </a:extLst>
          </p:cNvPr>
          <p:cNvSpPr>
            <a:spLocks noGrp="1"/>
          </p:cNvSpPr>
          <p:nvPr>
            <p:ph type="body" idx="1"/>
          </p:nvPr>
        </p:nvSpPr>
        <p:spPr/>
        <p:txBody>
          <a:bodyPr/>
          <a:lstStyle/>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Tout d’abord, nous avons besoin d’une bonne carte. Nous allons donc élaborer une feuille de route pluriannuelle complète pour des bâtiments sains qui décrit les avancées nécessaires en matière de conception, d’exploitation et d’entretien des bâtiments pour assurer un environnement intérieur de qualité supérieure. Cette feuille de route constituera un document d’orientation pour le secteur, avec des objectifs clairs et des mesures concrètes pour améliorer la QEI tout en préservant l’efficacité énergétique. La feuille de route permettra de :</a:t>
            </a:r>
          </a:p>
          <a:p>
            <a:pPr marL="0" marR="0" indent="0">
              <a:lnSpc>
                <a:spcPct val="107000"/>
              </a:lnSpc>
              <a:spcAft>
                <a:spcPts val="800"/>
              </a:spcAft>
              <a:buFont typeface="Arial" panose="020B0604020202020204" pitchFamily="34" charset="0"/>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Recenser et documenter les pratiques exemplaires du secteur qui permettent de concilier efficacement la santé des occupants et les performances énergétiques.</a:t>
            </a:r>
          </a:p>
          <a:p>
            <a:pPr marL="0" marR="0" indent="0">
              <a:lnSpc>
                <a:spcPct val="107000"/>
              </a:lnSpc>
              <a:spcAft>
                <a:spcPts val="800"/>
              </a:spcAft>
              <a:buFont typeface="Arial" panose="020B0604020202020204" pitchFamily="34" charset="0"/>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Répertorier les lacunes en matière de recherche et des standards. Bien que l’ASHRAE soit depuis longtemps considérée comme un précurseur dans le domaine de la construction, nous constatons que de nouvelles recherches sont nécessaires pour relever les nouveaux défis en matière de QEI. La feuille de route permettra de faire ressortir les domaines dans lesquels des études plus approfondies sont nécessaires et d’orienter les futurs efforts de recherche.</a:t>
            </a:r>
          </a:p>
          <a:p>
            <a:pPr marL="0" marR="0" indent="0">
              <a:lnSpc>
                <a:spcPct val="107000"/>
              </a:lnSpc>
              <a:spcAft>
                <a:spcPts val="800"/>
              </a:spcAft>
              <a:buFont typeface="Arial" panose="020B0604020202020204" pitchFamily="34" charset="0"/>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Fixer des priorités pour améliorer la conception des systèmes.</a:t>
            </a:r>
          </a:p>
          <a:p>
            <a:pPr marL="0" marR="0" indent="0">
              <a:lnSpc>
                <a:spcPct val="107000"/>
              </a:lnSpc>
              <a:spcAft>
                <a:spcPts val="800"/>
              </a:spcAft>
              <a:buFont typeface="Arial" panose="020B0604020202020204" pitchFamily="34" charset="0"/>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Assurer la mise en œuvre pratique. </a:t>
            </a:r>
          </a:p>
        </p:txBody>
      </p:sp>
      <p:sp>
        <p:nvSpPr>
          <p:cNvPr id="4" name="Slide Number Placeholder 3">
            <a:extLst>
              <a:ext uri="{FF2B5EF4-FFF2-40B4-BE49-F238E27FC236}">
                <a16:creationId xmlns:a16="http://schemas.microsoft.com/office/drawing/2014/main" id="{7DB476B0-E91B-3F1B-8ACC-5D1AAA809129}"/>
              </a:ext>
            </a:extLst>
          </p:cNvPr>
          <p:cNvSpPr>
            <a:spLocks noGrp="1"/>
          </p:cNvSpPr>
          <p:nvPr>
            <p:ph type="sldNum" sz="quarter" idx="5"/>
          </p:nvPr>
        </p:nvSpPr>
        <p:spPr/>
        <p:txBody>
          <a:bodyPr/>
          <a:lstStyle/>
          <a:p>
            <a:fld id="{6530FFFC-F11F-45F5-B9F6-C18DF1C80D49}" type="slidenum">
              <a:rPr lang="en-US" smtClean="0"/>
              <a:t>18</a:t>
            </a:fld>
            <a:endParaRPr lang="en-US"/>
          </a:p>
        </p:txBody>
      </p:sp>
    </p:spTree>
    <p:extLst>
      <p:ext uri="{BB962C8B-B14F-4D97-AF65-F5344CB8AC3E}">
        <p14:creationId xmlns:p14="http://schemas.microsoft.com/office/powerpoint/2010/main" val="1898231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0B461-6238-7244-08A8-FD80515794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030CA-4B49-DA7C-CFF1-2D189A6968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BEAC23-164C-362E-9E13-9278C3A1CA15}"/>
              </a:ext>
            </a:extLst>
          </p:cNvPr>
          <p:cNvSpPr>
            <a:spLocks noGrp="1"/>
          </p:cNvSpPr>
          <p:nvPr>
            <p:ph type="body" idx="1"/>
          </p:nvPr>
        </p:nvSpPr>
        <p:spPr/>
        <p:txBody>
          <a:bodyPr/>
          <a:lstStyle/>
          <a:p>
            <a:pPr marL="342900" marR="0" lvl="0" indent="-342900">
              <a:lnSpc>
                <a:spcPct val="107000"/>
              </a:lnSpc>
              <a:spcAft>
                <a:spcPts val="800"/>
              </a:spcAft>
              <a:buFont typeface="Symbol" panose="05050102010706020507" pitchFamily="18" charset="2"/>
              <a:buChar cha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Ensuite, l’éducation et l’accessibilité sont des éléments essentiels pour faire de la QEI un élément central de la conception et de la gestion des bâtiments. L’ASHRAE développera une série d’outils et de ressources simples à utiliser afin de fournir aux professionnels du bâtiment les connaissances et les conseils dont ils ont besoin pour améliorer efficacement les environnements intérieurs. Ces ressources comprennent :</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Une plateforme web en ligne de formation à la QEI en tant que hub centralisé de ressources et de contenu centralisé.</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Des listes de contrôle de la QEI téléchargeables, conçues pour évaluer et améliorer la qualité de l’environnement intérieur dans les bâtiments neufs et existants.</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Une série de vidéos informatives présentant les concepts de QEI à l’intention des concepteurs de bâtiments. Ces vidéos seront conçues pour sensibiliser les professionnels du bâtiment, mais également les propriétaires, les locataires et les gestionnaires d’installations à l’importance d’un environnement intérieur sain.</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	Des séances « ASHRAE Tech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Hour</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de l’ASHRAE » pour fournir des analyses plus approfondies dans des domaines tels que la gestion de la qualité de l’air intérieur, le contrôle de l’humidité, l’acoustique et l’atténuation des risques liés à l’approvisionnement en eau.</a:t>
            </a:r>
          </a:p>
          <a:p>
            <a:pPr marL="342900" marR="0" lvl="0" indent="-342900">
              <a:lnSpc>
                <a:spcPct val="107000"/>
              </a:lnSpc>
              <a:spcAft>
                <a:spcPts val="800"/>
              </a:spcAft>
              <a:buFont typeface="Symbol" panose="05050102010706020507" pitchFamily="18" charset="2"/>
              <a:buChar cha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8FFFC3DB-1433-00A1-7E7D-87A014EC7255}"/>
              </a:ext>
            </a:extLst>
          </p:cNvPr>
          <p:cNvSpPr>
            <a:spLocks noGrp="1"/>
          </p:cNvSpPr>
          <p:nvPr>
            <p:ph type="sldNum" sz="quarter" idx="5"/>
          </p:nvPr>
        </p:nvSpPr>
        <p:spPr/>
        <p:txBody>
          <a:bodyPr/>
          <a:lstStyle/>
          <a:p>
            <a:fld id="{6530FFFC-F11F-45F5-B9F6-C18DF1C80D49}" type="slidenum">
              <a:rPr lang="en-US" smtClean="0"/>
              <a:t>19</a:t>
            </a:fld>
            <a:endParaRPr lang="en-US"/>
          </a:p>
        </p:txBody>
      </p:sp>
    </p:spTree>
    <p:extLst>
      <p:ext uri="{BB962C8B-B14F-4D97-AF65-F5344CB8AC3E}">
        <p14:creationId xmlns:p14="http://schemas.microsoft.com/office/powerpoint/2010/main" val="1910334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B0D53-EEDC-089B-12AC-B08BFFA24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8E2A7-5D6C-CA95-FEF0-DE6C347BAD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02EC2-9598-ECFE-0865-E846C66E94EF}"/>
              </a:ext>
            </a:extLst>
          </p:cNvPr>
          <p:cNvSpPr>
            <a:spLocks noGrp="1"/>
          </p:cNvSpPr>
          <p:nvPr>
            <p:ph type="body" idx="1"/>
          </p:nvPr>
        </p:nvSpPr>
        <p:spPr/>
        <p:txBody>
          <a:bodyPr/>
          <a:lstStyle/>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Enfin, nous sommes conscients que la collaboration est au cœur du travail de l’ASHRAE. Afin de favoriser cette collaboration, l’ASHRAE organisera et financera des événements réunissant des experts, des élaborateurs de politiques publiques et des professionnels afin de partager des connaissances et de faire progresser la qualité de l’environnement intérieur.</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Dans le cadre de la «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ASHRAE´s</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IEQ 2025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Conference</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 nous organiserons un séminaire et un atelier d’une journée sur le thème de la qualité de l’eau et à son impact sur la salubrité de l’environnement intérieur. Cet événement traitera des contaminants d’origine hydrique, de l’atténuation des risques liés à la légionellose et des stratégies visant à garantir la potabilité de l’eau et la salubrité du réseau de distribution d’eau dans les bâtiments. Outre la qualité de l’eau, le séminaire se penchera sur les défis liés à la QEI de certains types de bâtiments spécifiques, notamment les écoles et les établissements de soins pour personnes âgées, où la santé et la sécurité des occupants sont particulièrement importantes.</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Enfin, le «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Presidential</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Design Challenge » de l’ASHRAE fera de la qualité de l’environnement intérieur le thème central de cette année pour la société. Le défi de cette année encouragera les </a:t>
            </a:r>
            <a:r>
              <a:rPr lang="fr-FR" sz="1800" kern="100" dirty="0" err="1">
                <a:effectLst/>
                <a:latin typeface="Aptos" panose="020B0004020202020204" pitchFamily="34" charset="0"/>
                <a:ea typeface="Aptos" panose="020B0004020202020204" pitchFamily="34" charset="0"/>
                <a:cs typeface="Times New Roman" panose="02020603050405020304" pitchFamily="18" charset="0"/>
              </a:rPr>
              <a:t>Chapters</a:t>
            </a:r>
            <a:r>
              <a:rPr lang="fr-FR" sz="1800" kern="100" dirty="0">
                <a:effectLst/>
                <a:latin typeface="Aptos" panose="020B0004020202020204" pitchFamily="34" charset="0"/>
                <a:ea typeface="Aptos" panose="020B0004020202020204" pitchFamily="34" charset="0"/>
                <a:cs typeface="Times New Roman" panose="02020603050405020304" pitchFamily="18" charset="0"/>
              </a:rPr>
              <a:t> à développer des solutions innovantes qui améliorent la qualité de l’air, le confort thermique, l’éclairage, l’acoustique et le bien-être général des occupants, tout en maintenant une bonne efficacité énergétique.</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Ces initiatives contribueront à diffuser largement le message de l’ASHRAE, qui stipule que les environnements intérieurs sains ne sont pas un luxe, mais une nécessité. En impliquant un large éventail de parties prenantes, nous accélérerons l’adoption de pratiques de conception et d’exploitation centrées sur la QEI dans l’ensemble du secteur.</a:t>
            </a:r>
          </a:p>
          <a:p>
            <a:pPr marL="0" marR="0">
              <a:lnSpc>
                <a:spcPct val="107000"/>
              </a:lnSpc>
              <a:spcAft>
                <a:spcPts val="800"/>
              </a:spcAft>
              <a:buNone/>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4" name="Slide Number Placeholder 3">
            <a:extLst>
              <a:ext uri="{FF2B5EF4-FFF2-40B4-BE49-F238E27FC236}">
                <a16:creationId xmlns:a16="http://schemas.microsoft.com/office/drawing/2014/main" id="{620A4E0D-2E1D-5535-6ACA-C2B00C114957}"/>
              </a:ext>
            </a:extLst>
          </p:cNvPr>
          <p:cNvSpPr>
            <a:spLocks noGrp="1"/>
          </p:cNvSpPr>
          <p:nvPr>
            <p:ph type="sldNum" sz="quarter" idx="5"/>
          </p:nvPr>
        </p:nvSpPr>
        <p:spPr/>
        <p:txBody>
          <a:bodyPr/>
          <a:lstStyle/>
          <a:p>
            <a:fld id="{6530FFFC-F11F-45F5-B9F6-C18DF1C80D49}" type="slidenum">
              <a:rPr lang="en-US" smtClean="0"/>
              <a:t>20</a:t>
            </a:fld>
            <a:endParaRPr lang="en-US"/>
          </a:p>
        </p:txBody>
      </p:sp>
    </p:spTree>
    <p:extLst>
      <p:ext uri="{BB962C8B-B14F-4D97-AF65-F5344CB8AC3E}">
        <p14:creationId xmlns:p14="http://schemas.microsoft.com/office/powerpoint/2010/main" val="2918211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fr-FR" sz="1800" kern="100" dirty="0">
                <a:effectLst/>
                <a:latin typeface="Aptos" panose="020B0004020202020204" pitchFamily="34" charset="0"/>
                <a:ea typeface="Aptos" panose="020B0004020202020204" pitchFamily="34" charset="0"/>
                <a:cs typeface="Times New Roman" panose="02020603050405020304" pitchFamily="18" charset="0"/>
              </a:rPr>
              <a:t>La construction d’un abri d’urgence dans les bois nécessite une planification minutieuse, une attention particulière à l’environnement et une compréhension approfondie de ce qui nous permet de rester en sécurité et en bonne santé. Nous devons adopter la même approche dans la conception et la gestion des bâtiments modernes. Notre travail dans le secteur de l’environnement bâti doit s’appuyer sur nos grandes réussites en matière d’efficacité énergétique et de réduction des émissions de carbone. Nous devons également veiller à ce que les bâtiments favorisent le bien-être et améliorent la productivité. Les défis à relever pour améliorer la qualité de l’environnement intérieur - en conciliant l’efficacité énergétique et les besoins des occupants - ne sont pas insurmontables. Nous avons développé les connaissances et les outils nécessaires pour créer des bâtiments économes en énergie et neutres en carbone. Le même constat peut être fait pour les connaissances et les outils qui permettent de créer des bâtiments salubres, confortables et sûrs. Il nous suffit de mettre au point une procédure qui les réunisse toutes dans une approche globale. Ainsi, l’avenir de notre environnement bâti peut être aussi réfléchi et efficace que les abris que j’imaginais et que j’essayais de construire dans les bois lorsque j’étais enfant. Il est temps pour nous de faire une « bonne action ». C’est le moment de placer l’expérience humaine au cœur de l’environnement bâti, en veillant à ce que chaque espace que nous créons serve son objectif le plus important : protéger et nourrir ceux qui y vivent et y travaillent.</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21</a:t>
            </a:fld>
            <a:endParaRPr lang="en-US"/>
          </a:p>
        </p:txBody>
      </p:sp>
    </p:spTree>
    <p:extLst>
      <p:ext uri="{BB962C8B-B14F-4D97-AF65-F5344CB8AC3E}">
        <p14:creationId xmlns:p14="http://schemas.microsoft.com/office/powerpoint/2010/main" val="3081528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55264-BD5F-5C5F-F0D0-C71DB055CD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DB6F805-A5D5-23F6-716D-98698A58F6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A2661C7-6546-339E-C542-823E3DCB08ED}"/>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5" name="Footer Placeholder 4">
            <a:extLst>
              <a:ext uri="{FF2B5EF4-FFF2-40B4-BE49-F238E27FC236}">
                <a16:creationId xmlns:a16="http://schemas.microsoft.com/office/drawing/2014/main" id="{AA47B69B-649A-E78C-364A-0B5D8A6E29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F8C487-F4E4-D6AB-9104-93E8C72D334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417545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AAAE5-4AB4-250A-069D-89D0164086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0A33C74-2517-95FC-3F46-DA6C321A73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8A54DD-9CCE-BB77-2BED-EBEECEFABCC5}"/>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5" name="Footer Placeholder 4">
            <a:extLst>
              <a:ext uri="{FF2B5EF4-FFF2-40B4-BE49-F238E27FC236}">
                <a16:creationId xmlns:a16="http://schemas.microsoft.com/office/drawing/2014/main" id="{37F5D863-A821-0794-3022-85F447DCC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73338-1506-7234-1475-B37B79863851}"/>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1130893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EEC46-E29E-CBF8-839E-A4122BEFAF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FB7AB-1A80-DF09-ADBB-4C623EB2CA8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348EC3-E9BA-5B70-9BBC-956CA4F732EB}"/>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5" name="Footer Placeholder 4">
            <a:extLst>
              <a:ext uri="{FF2B5EF4-FFF2-40B4-BE49-F238E27FC236}">
                <a16:creationId xmlns:a16="http://schemas.microsoft.com/office/drawing/2014/main" id="{ACFBA36F-98C1-DA08-3DD1-C57C83BEB9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50FE4C-EAA9-1CB2-D397-BFA3E06058D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84476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0C6F-9690-9953-8FC0-877C56DD8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3FD8B0-49D5-622B-574D-E3F5624226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591685-980F-7BCD-59C9-266E2F1D54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0F601B-E2DA-DB17-F4F9-EBDF561AA071}"/>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6" name="Footer Placeholder 5">
            <a:extLst>
              <a:ext uri="{FF2B5EF4-FFF2-40B4-BE49-F238E27FC236}">
                <a16:creationId xmlns:a16="http://schemas.microsoft.com/office/drawing/2014/main" id="{E34CEBEC-E29B-A877-D197-E9FE4FAF23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F70E75-3845-8F75-6A70-FE49C9E270F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1028696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41250-762B-64B1-E448-BB94333FF98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09FCF1-3951-E1B7-CBE5-59DAF3ABF1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F79061-E6ED-0086-8180-F3880A2845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4B25D3-2455-200C-7465-A38F7CBF40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0930D0-096C-D9A8-5760-CE23264E02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791EBB4-EC7C-CCF2-D466-77E7AAB9D156}"/>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8" name="Footer Placeholder 7">
            <a:extLst>
              <a:ext uri="{FF2B5EF4-FFF2-40B4-BE49-F238E27FC236}">
                <a16:creationId xmlns:a16="http://schemas.microsoft.com/office/drawing/2014/main" id="{51509D6A-6373-5A8B-16E8-48C290C5571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D27E46-0752-57B7-F520-C89A1B07F02C}"/>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02893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44AE-1BC5-39B3-55A8-D03A11CB42C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F782EB-BCA5-580F-FCBE-FD4B5EE6EE48}"/>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4" name="Footer Placeholder 3">
            <a:extLst>
              <a:ext uri="{FF2B5EF4-FFF2-40B4-BE49-F238E27FC236}">
                <a16:creationId xmlns:a16="http://schemas.microsoft.com/office/drawing/2014/main" id="{1755DCBF-3CEE-D46A-0C81-AF8C4EDF076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D00E9D-710A-F5A3-9AE3-1239328DA132}"/>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352494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91288F-3235-F82C-B18A-C9EB88CBB6EB}"/>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3" name="Footer Placeholder 2">
            <a:extLst>
              <a:ext uri="{FF2B5EF4-FFF2-40B4-BE49-F238E27FC236}">
                <a16:creationId xmlns:a16="http://schemas.microsoft.com/office/drawing/2014/main" id="{8E33BC56-11E9-3DF6-D886-7BA4316E07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19066A-298D-36BA-EB28-81D038F03C65}"/>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105974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996A5-2045-F936-4569-73666DB5FB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FFDA06-54B4-776B-3D7E-020F197367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1E35AD-9417-24EF-6E0F-44E37F213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7D0AC0-700C-1843-892E-988248ED4977}"/>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6" name="Footer Placeholder 5">
            <a:extLst>
              <a:ext uri="{FF2B5EF4-FFF2-40B4-BE49-F238E27FC236}">
                <a16:creationId xmlns:a16="http://schemas.microsoft.com/office/drawing/2014/main" id="{E7B39BF4-7EBC-0BDB-B9BD-6D22B6A2BD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67C47D-88F7-56DA-95BE-015FF2524A9B}"/>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2381860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D5DEA-271D-ACEF-3FD9-0147C16E11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ABF256-61EE-8F4F-E780-D2DACD1D8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E7941C-1375-F90F-326B-969DA188D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9D5398-C9A1-0B0E-634A-20C018BD6813}"/>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6" name="Footer Placeholder 5">
            <a:extLst>
              <a:ext uri="{FF2B5EF4-FFF2-40B4-BE49-F238E27FC236}">
                <a16:creationId xmlns:a16="http://schemas.microsoft.com/office/drawing/2014/main" id="{09D801BC-51C8-943E-F23C-C645C44F12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06CFAB-C1CB-0275-57CA-5D2FD2DA2283}"/>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32452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6C80F-9327-B18C-BE69-0F1C6C9BFA3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611A05-13A8-5432-43D5-67A2CA7A71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6DB921-C3AF-D97B-D4A6-621EAA93B46A}"/>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5" name="Footer Placeholder 4">
            <a:extLst>
              <a:ext uri="{FF2B5EF4-FFF2-40B4-BE49-F238E27FC236}">
                <a16:creationId xmlns:a16="http://schemas.microsoft.com/office/drawing/2014/main" id="{6FFAAD05-503A-8EFD-D7E0-E05E95C2CF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726847-5D57-7632-0670-10651829ACFA}"/>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46279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6D186F-2C91-0696-EA60-3EF02D6E3C0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FB9D4B-E224-6D15-ABC8-D6EFCDFD221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4B49F4-BC88-D5E2-B696-14358AABB024}"/>
              </a:ext>
            </a:extLst>
          </p:cNvPr>
          <p:cNvSpPr>
            <a:spLocks noGrp="1"/>
          </p:cNvSpPr>
          <p:nvPr>
            <p:ph type="dt" sz="half" idx="10"/>
          </p:nvPr>
        </p:nvSpPr>
        <p:spPr/>
        <p:txBody>
          <a:bodyPr/>
          <a:lstStyle/>
          <a:p>
            <a:fld id="{0BEE9AA9-9529-4CB8-A4E1-5B42F7A65A88}" type="datetimeFigureOut">
              <a:rPr lang="en-US" smtClean="0"/>
              <a:t>5/31/2025</a:t>
            </a:fld>
            <a:endParaRPr lang="en-US"/>
          </a:p>
        </p:txBody>
      </p:sp>
      <p:sp>
        <p:nvSpPr>
          <p:cNvPr id="5" name="Footer Placeholder 4">
            <a:extLst>
              <a:ext uri="{FF2B5EF4-FFF2-40B4-BE49-F238E27FC236}">
                <a16:creationId xmlns:a16="http://schemas.microsoft.com/office/drawing/2014/main" id="{8C9F012A-E4A3-06E4-C0A7-90C4DCF458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46AC2C-F72E-C735-C04C-992819AB3EB2}"/>
              </a:ext>
            </a:extLst>
          </p:cNvPr>
          <p:cNvSpPr>
            <a:spLocks noGrp="1"/>
          </p:cNvSpPr>
          <p:nvPr>
            <p:ph type="sldNum" sz="quarter" idx="12"/>
          </p:nvPr>
        </p:nvSpPr>
        <p:spPr/>
        <p:txBody>
          <a:bodyPr/>
          <a:lstStyle/>
          <a:p>
            <a:fld id="{383E51DF-2519-4E9A-8CCB-7DD207132077}" type="slidenum">
              <a:rPr lang="en-US" smtClean="0"/>
              <a:t>‹Nº›</a:t>
            </a:fld>
            <a:endParaRPr lang="en-US"/>
          </a:p>
        </p:txBody>
      </p:sp>
    </p:spTree>
    <p:extLst>
      <p:ext uri="{BB962C8B-B14F-4D97-AF65-F5344CB8AC3E}">
        <p14:creationId xmlns:p14="http://schemas.microsoft.com/office/powerpoint/2010/main" val="968762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35"/>
        <p:cNvGrpSpPr/>
        <p:nvPr/>
      </p:nvGrpSpPr>
      <p:grpSpPr>
        <a:xfrm>
          <a:off x="0" y="0"/>
          <a:ext cx="0" cy="0"/>
          <a:chOff x="0" y="0"/>
          <a:chExt cx="0" cy="0"/>
        </a:xfrm>
      </p:grpSpPr>
      <p:sp>
        <p:nvSpPr>
          <p:cNvPr id="36" name="Google Shape;36;p21"/>
          <p:cNvSpPr txBox="1">
            <a:spLocks noGrp="1"/>
          </p:cNvSpPr>
          <p:nvPr>
            <p:ph type="title"/>
          </p:nvPr>
        </p:nvSpPr>
        <p:spPr>
          <a:xfrm>
            <a:off x="357101" y="104099"/>
            <a:ext cx="11477801" cy="812813"/>
          </a:xfrm>
          <a:prstGeom prst="rect">
            <a:avLst/>
          </a:prstGeom>
          <a:noFill/>
          <a:ln>
            <a:noFill/>
          </a:ln>
        </p:spPr>
        <p:txBody>
          <a:bodyPr spcFirstLastPara="1" wrap="square" lIns="91425" tIns="91425" rIns="91425" bIns="91425" anchor="ctr" anchorCtr="0">
            <a:noAutofit/>
          </a:bodyPr>
          <a:lstStyle>
            <a:lvl1pPr marR="0" lvl="0" algn="ctr">
              <a:lnSpc>
                <a:spcPct val="90000"/>
              </a:lnSpc>
              <a:spcBef>
                <a:spcPts val="0"/>
              </a:spcBef>
              <a:spcAft>
                <a:spcPts val="0"/>
              </a:spcAft>
              <a:buClr>
                <a:srgbClr val="15253D"/>
              </a:buClr>
              <a:buSzPts val="3000"/>
              <a:buFont typeface="Arial Narrow"/>
              <a:buNone/>
              <a:defRPr sz="3000" b="1" i="0" u="none" strike="noStrike" cap="none">
                <a:solidFill>
                  <a:srgbClr val="15253D"/>
                </a:solidFill>
                <a:latin typeface="Arial Narrow"/>
                <a:ea typeface="Arial Narrow"/>
                <a:cs typeface="Arial Narrow"/>
                <a:sym typeface="Arial Narrow"/>
              </a:defRPr>
            </a:lvl1pPr>
            <a:lvl2pPr lvl="1"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2pPr>
            <a:lvl3pPr lvl="2"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3pPr>
            <a:lvl4pPr lvl="3"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4pPr>
            <a:lvl5pPr lvl="4"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5pPr>
            <a:lvl6pPr lvl="5"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6pPr>
            <a:lvl7pPr lvl="6"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7pPr>
            <a:lvl8pPr lvl="7"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8pPr>
            <a:lvl9pPr lvl="8"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9pPr>
          </a:lstStyle>
          <a:p>
            <a:endParaRPr/>
          </a:p>
        </p:txBody>
      </p:sp>
      <p:sp>
        <p:nvSpPr>
          <p:cNvPr id="37" name="Google Shape;37;p21"/>
          <p:cNvSpPr txBox="1">
            <a:spLocks noGrp="1"/>
          </p:cNvSpPr>
          <p:nvPr>
            <p:ph type="sldNum" idx="12"/>
          </p:nvPr>
        </p:nvSpPr>
        <p:spPr>
          <a:xfrm>
            <a:off x="114090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US" smtClean="0"/>
              <a:pPr/>
              <a:t>‹Nº›</a:t>
            </a:fld>
            <a:endParaRPr lang="en-US"/>
          </a:p>
        </p:txBody>
      </p:sp>
    </p:spTree>
    <p:extLst>
      <p:ext uri="{BB962C8B-B14F-4D97-AF65-F5344CB8AC3E}">
        <p14:creationId xmlns:p14="http://schemas.microsoft.com/office/powerpoint/2010/main" val="1338746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4BB1B9-6F54-FA2D-7B78-019F1B823F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8CCA871-869B-A3D4-15E0-C153654AE3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38E542-44B6-9CD7-64F0-70B8B03F8E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BEE9AA9-9529-4CB8-A4E1-5B42F7A65A88}" type="datetimeFigureOut">
              <a:rPr lang="en-US" smtClean="0"/>
              <a:t>5/31/2025</a:t>
            </a:fld>
            <a:endParaRPr lang="en-US"/>
          </a:p>
        </p:txBody>
      </p:sp>
      <p:sp>
        <p:nvSpPr>
          <p:cNvPr id="5" name="Footer Placeholder 4">
            <a:extLst>
              <a:ext uri="{FF2B5EF4-FFF2-40B4-BE49-F238E27FC236}">
                <a16:creationId xmlns:a16="http://schemas.microsoft.com/office/drawing/2014/main" id="{1D3AE0E6-8CA3-E313-FE12-8698FD620D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742B494-CA77-0530-118F-D8B7BD4EBD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3E51DF-2519-4E9A-8CCB-7DD207132077}" type="slidenum">
              <a:rPr lang="en-US" smtClean="0"/>
              <a:t>‹Nº›</a:t>
            </a:fld>
            <a:endParaRPr lang="en-US"/>
          </a:p>
        </p:txBody>
      </p:sp>
    </p:spTree>
    <p:extLst>
      <p:ext uri="{BB962C8B-B14F-4D97-AF65-F5344CB8AC3E}">
        <p14:creationId xmlns:p14="http://schemas.microsoft.com/office/powerpoint/2010/main" val="3903766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jpeg"/><Relationship Id="rId7"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41.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5.jp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jpg"/><Relationship Id="rId7" Type="http://schemas.openxmlformats.org/officeDocument/2006/relationships/image" Target="../media/image52.sv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1.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svg"/></Relationships>
</file>

<file path=ppt/slides/_rels/slide1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eg"/><Relationship Id="rId7" Type="http://schemas.openxmlformats.org/officeDocument/2006/relationships/image" Target="../media/image61.sv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0.png"/><Relationship Id="rId11" Type="http://schemas.openxmlformats.org/officeDocument/2006/relationships/image" Target="../media/image65.svg"/><Relationship Id="rId5" Type="http://schemas.openxmlformats.org/officeDocument/2006/relationships/image" Target="../media/image59.sv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svg"/></Relationships>
</file>

<file path=ppt/slides/_rels/slide20.xml.rels><?xml version="1.0" encoding="UTF-8" standalone="yes"?>
<Relationships xmlns="http://schemas.openxmlformats.org/package/2006/relationships"><Relationship Id="rId3" Type="http://schemas.openxmlformats.org/officeDocument/2006/relationships/image" Target="../media/image66.jpg"/><Relationship Id="rId7" Type="http://schemas.openxmlformats.org/officeDocument/2006/relationships/image" Target="../media/image70.sv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sv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2E1460-28AA-34AD-6AFE-81C731D4FDAD}"/>
              </a:ext>
            </a:extLst>
          </p:cNvPr>
          <p:cNvSpPr txBox="1"/>
          <p:nvPr/>
        </p:nvSpPr>
        <p:spPr>
          <a:xfrm>
            <a:off x="2480153" y="6208578"/>
            <a:ext cx="3419606" cy="369332"/>
          </a:xfrm>
          <a:prstGeom prst="rect">
            <a:avLst/>
          </a:prstGeom>
          <a:solidFill>
            <a:schemeClr val="bg1"/>
          </a:solidFill>
        </p:spPr>
        <p:txBody>
          <a:bodyPr wrap="square" rtlCol="0">
            <a:spAutoFit/>
          </a:bodyPr>
          <a:lstStyle/>
          <a:p>
            <a:r>
              <a:rPr lang="en-US" dirty="0"/>
              <a:t>Little Roundtop, Gettysburg, PA</a:t>
            </a:r>
          </a:p>
        </p:txBody>
      </p:sp>
      <p:pic>
        <p:nvPicPr>
          <p:cNvPr id="12" name="Video 10" title="Camping In The Night">
            <a:hlinkClick r:id="" action="ppaction://media"/>
            <a:extLst>
              <a:ext uri="{FF2B5EF4-FFF2-40B4-BE49-F238E27FC236}">
                <a16:creationId xmlns:a16="http://schemas.microsoft.com/office/drawing/2014/main" id="{A300EB3E-735C-7A9A-36BA-A7D8B58BDE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574635" y="11875"/>
            <a:ext cx="10903860" cy="6858000"/>
          </a:xfrm>
          <a:prstGeom prst="rect">
            <a:avLst/>
          </a:prstGeom>
        </p:spPr>
      </p:pic>
      <p:sp>
        <p:nvSpPr>
          <p:cNvPr id="4" name="TextBox 3">
            <a:extLst>
              <a:ext uri="{FF2B5EF4-FFF2-40B4-BE49-F238E27FC236}">
                <a16:creationId xmlns:a16="http://schemas.microsoft.com/office/drawing/2014/main" id="{C6FCEF3A-FAA2-94CE-D525-3805166ADAA0}"/>
              </a:ext>
            </a:extLst>
          </p:cNvPr>
          <p:cNvSpPr txBox="1"/>
          <p:nvPr/>
        </p:nvSpPr>
        <p:spPr>
          <a:xfrm>
            <a:off x="6728386" y="875844"/>
            <a:ext cx="4306529" cy="1200329"/>
          </a:xfrm>
          <a:prstGeom prst="rect">
            <a:avLst/>
          </a:prstGeom>
          <a:noFill/>
        </p:spPr>
        <p:txBody>
          <a:bodyPr wrap="square" rtlCol="0">
            <a:spAutoFit/>
          </a:bodyPr>
          <a:lstStyle/>
          <a:p>
            <a:pPr algn="ctr"/>
            <a:r>
              <a:rPr lang="fr-FR" sz="3600" b="1" dirty="0">
                <a:solidFill>
                  <a:schemeClr val="bg1"/>
                </a:solidFill>
                <a:effectLst/>
                <a:latin typeface="Aptos Black" panose="020B0004020202020204" pitchFamily="34" charset="0"/>
                <a:ea typeface="Aptos" panose="020B0004020202020204" pitchFamily="34" charset="0"/>
              </a:rPr>
              <a:t>Bâtiments Sains : conçus pour la vie</a:t>
            </a:r>
            <a:endParaRPr lang="en-US" dirty="0">
              <a:solidFill>
                <a:schemeClr val="bg1"/>
              </a:solidFill>
            </a:endParaRPr>
          </a:p>
        </p:txBody>
      </p:sp>
      <p:pic>
        <p:nvPicPr>
          <p:cNvPr id="5" name="Picture 4">
            <a:extLst>
              <a:ext uri="{FF2B5EF4-FFF2-40B4-BE49-F238E27FC236}">
                <a16:creationId xmlns:a16="http://schemas.microsoft.com/office/drawing/2014/main" id="{AA622612-563E-7DF7-85D1-2F1A854AB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13317" y="3138747"/>
            <a:ext cx="1472630" cy="1019236"/>
          </a:xfrm>
          <a:prstGeom prst="rect">
            <a:avLst/>
          </a:prstGeom>
          <a:ln>
            <a:noFill/>
          </a:ln>
        </p:spPr>
      </p:pic>
      <p:sp>
        <p:nvSpPr>
          <p:cNvPr id="6" name="TextBox 5">
            <a:extLst>
              <a:ext uri="{FF2B5EF4-FFF2-40B4-BE49-F238E27FC236}">
                <a16:creationId xmlns:a16="http://schemas.microsoft.com/office/drawing/2014/main" id="{D52327DB-44B2-ABA7-6876-13EA3627BDB1}"/>
              </a:ext>
            </a:extLst>
          </p:cNvPr>
          <p:cNvSpPr txBox="1"/>
          <p:nvPr/>
        </p:nvSpPr>
        <p:spPr>
          <a:xfrm>
            <a:off x="6883245" y="2487564"/>
            <a:ext cx="3996813" cy="2092881"/>
          </a:xfrm>
          <a:prstGeom prst="rect">
            <a:avLst/>
          </a:prstGeom>
          <a:noFill/>
        </p:spPr>
        <p:txBody>
          <a:bodyPr wrap="square" rtlCol="0">
            <a:spAutoFit/>
          </a:bodyPr>
          <a:lstStyle/>
          <a:p>
            <a:pPr marL="0" marR="0" algn="ctr"/>
            <a:r>
              <a:rPr lang="en-US" sz="2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Bill McQuade, P.E., CDP, Fellow ASHRAE, LEED AP</a:t>
            </a:r>
            <a:endParaRPr lang="en-US" sz="2800" dirty="0">
              <a:solidFill>
                <a:schemeClr val="bg1"/>
              </a:solidFill>
              <a:effectLst/>
              <a:latin typeface="Courier New" panose="02070309020205020404" pitchFamily="49" charset="0"/>
              <a:ea typeface="Times New Roman" panose="02020603050405020304" pitchFamily="18" charset="0"/>
              <a:cs typeface="Times New Roman" panose="02020603050405020304" pitchFamily="18" charset="0"/>
            </a:endParaRPr>
          </a:p>
          <a:p>
            <a:pPr marL="0" marR="0" algn="ctr"/>
            <a:r>
              <a:rPr lang="en-US" sz="2800" b="1" dirty="0">
                <a:solidFill>
                  <a:schemeClr val="bg1"/>
                </a:solidFill>
                <a:effectLst/>
                <a:latin typeface="Calibri" panose="020F0502020204030204" pitchFamily="34" charset="0"/>
                <a:ea typeface="Times New Roman" panose="02020603050405020304" pitchFamily="18" charset="0"/>
                <a:cs typeface="Courier New" panose="02070309020205020404" pitchFamily="49" charset="0"/>
              </a:rPr>
              <a:t>2025-26 ASHRAE </a:t>
            </a:r>
            <a:r>
              <a:rPr lang="en-US" sz="2800" b="1" dirty="0" err="1">
                <a:solidFill>
                  <a:schemeClr val="bg1"/>
                </a:solidFill>
                <a:effectLst/>
                <a:latin typeface="Calibri" panose="020F0502020204030204" pitchFamily="34" charset="0"/>
                <a:ea typeface="Times New Roman" panose="02020603050405020304" pitchFamily="18" charset="0"/>
                <a:cs typeface="Courier New" panose="02070309020205020404" pitchFamily="49" charset="0"/>
              </a:rPr>
              <a:t>Président</a:t>
            </a:r>
            <a:endParaRPr lang="en-US" sz="2800" dirty="0">
              <a:solidFill>
                <a:schemeClr val="bg1"/>
              </a:solidFill>
              <a:effectLst/>
              <a:latin typeface="Courier New" panose="02070309020205020404" pitchFamily="49" charset="0"/>
              <a:ea typeface="Times New Roman" panose="02020603050405020304" pitchFamily="18" charset="0"/>
              <a:cs typeface="Times New Roman" panose="02020603050405020304" pitchFamily="18" charset="0"/>
            </a:endParaRPr>
          </a:p>
          <a:p>
            <a:endParaRPr lang="en-US" dirty="0">
              <a:solidFill>
                <a:schemeClr val="bg1"/>
              </a:solidFill>
            </a:endParaRPr>
          </a:p>
        </p:txBody>
      </p:sp>
      <p:sp>
        <p:nvSpPr>
          <p:cNvPr id="7" name="TextBox 6">
            <a:extLst>
              <a:ext uri="{FF2B5EF4-FFF2-40B4-BE49-F238E27FC236}">
                <a16:creationId xmlns:a16="http://schemas.microsoft.com/office/drawing/2014/main" id="{59915B4D-4201-CF81-8DA3-AA4BE4D0A81E}"/>
              </a:ext>
            </a:extLst>
          </p:cNvPr>
          <p:cNvSpPr txBox="1"/>
          <p:nvPr/>
        </p:nvSpPr>
        <p:spPr>
          <a:xfrm>
            <a:off x="6728386" y="257994"/>
            <a:ext cx="4151672" cy="523220"/>
          </a:xfrm>
          <a:prstGeom prst="rect">
            <a:avLst/>
          </a:prstGeom>
          <a:noFill/>
        </p:spPr>
        <p:txBody>
          <a:bodyPr wrap="square" rtlCol="0">
            <a:spAutoFit/>
          </a:bodyPr>
          <a:lstStyle/>
          <a:p>
            <a:r>
              <a:rPr lang="en-US" sz="2800" dirty="0" err="1">
                <a:solidFill>
                  <a:schemeClr val="bg1"/>
                </a:solidFill>
              </a:rPr>
              <a:t>Présentation</a:t>
            </a:r>
            <a:r>
              <a:rPr lang="en-US" sz="2800" dirty="0">
                <a:solidFill>
                  <a:schemeClr val="bg1"/>
                </a:solidFill>
              </a:rPr>
              <a:t> du </a:t>
            </a:r>
            <a:r>
              <a:rPr lang="en-US" sz="2800" dirty="0" err="1">
                <a:solidFill>
                  <a:schemeClr val="bg1"/>
                </a:solidFill>
              </a:rPr>
              <a:t>Président</a:t>
            </a:r>
            <a:endParaRPr lang="en-US" sz="2800" dirty="0">
              <a:solidFill>
                <a:schemeClr val="bg1"/>
              </a:solidFill>
            </a:endParaRPr>
          </a:p>
        </p:txBody>
      </p:sp>
      <p:sp>
        <p:nvSpPr>
          <p:cNvPr id="9" name="TextBox 8">
            <a:extLst>
              <a:ext uri="{FF2B5EF4-FFF2-40B4-BE49-F238E27FC236}">
                <a16:creationId xmlns:a16="http://schemas.microsoft.com/office/drawing/2014/main" id="{07A50ED3-F33D-4657-EB28-358AFE78CFED}"/>
              </a:ext>
            </a:extLst>
          </p:cNvPr>
          <p:cNvSpPr txBox="1"/>
          <p:nvPr/>
        </p:nvSpPr>
        <p:spPr>
          <a:xfrm>
            <a:off x="2480153" y="6297819"/>
            <a:ext cx="3419606" cy="369332"/>
          </a:xfrm>
          <a:prstGeom prst="rect">
            <a:avLst/>
          </a:prstGeom>
          <a:solidFill>
            <a:schemeClr val="bg1"/>
          </a:solidFill>
        </p:spPr>
        <p:txBody>
          <a:bodyPr wrap="square" rtlCol="0">
            <a:spAutoFit/>
          </a:bodyPr>
          <a:lstStyle/>
          <a:p>
            <a:r>
              <a:rPr lang="en-US" dirty="0"/>
              <a:t>Little Roundtop, Gettysburg,  PA</a:t>
            </a:r>
          </a:p>
        </p:txBody>
      </p:sp>
      <p:pic>
        <p:nvPicPr>
          <p:cNvPr id="2" name="Picture 1">
            <a:extLst>
              <a:ext uri="{FF2B5EF4-FFF2-40B4-BE49-F238E27FC236}">
                <a16:creationId xmlns:a16="http://schemas.microsoft.com/office/drawing/2014/main" id="{51A1097B-226E-9C8F-D3CC-850560225E6A}"/>
              </a:ext>
            </a:extLst>
          </p:cNvPr>
          <p:cNvPicPr>
            <a:picLocks noChangeAspect="1"/>
          </p:cNvPicPr>
          <p:nvPr/>
        </p:nvPicPr>
        <p:blipFill>
          <a:blip r:embed="rId7"/>
          <a:stretch>
            <a:fillRect/>
          </a:stretch>
        </p:blipFill>
        <p:spPr>
          <a:xfrm>
            <a:off x="0" y="0"/>
            <a:ext cx="6131517" cy="6858000"/>
          </a:xfrm>
          <a:prstGeom prst="rect">
            <a:avLst/>
          </a:prstGeom>
        </p:spPr>
      </p:pic>
    </p:spTree>
    <p:extLst>
      <p:ext uri="{BB962C8B-B14F-4D97-AF65-F5344CB8AC3E}">
        <p14:creationId xmlns:p14="http://schemas.microsoft.com/office/powerpoint/2010/main" val="241291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4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57000"/>
          </a:schemeClr>
        </a:solidFill>
        <a:effectLst/>
      </p:bgPr>
    </p:bg>
    <p:spTree>
      <p:nvGrpSpPr>
        <p:cNvPr id="1" name=""/>
        <p:cNvGrpSpPr/>
        <p:nvPr/>
      </p:nvGrpSpPr>
      <p:grpSpPr>
        <a:xfrm>
          <a:off x="0" y="0"/>
          <a:ext cx="0" cy="0"/>
          <a:chOff x="0" y="0"/>
          <a:chExt cx="0" cy="0"/>
        </a:xfrm>
      </p:grpSpPr>
      <p:pic>
        <p:nvPicPr>
          <p:cNvPr id="6" name="Picture 5" descr="A sign on a tree&#10;&#10;AI-generated content may be incorrect.">
            <a:extLst>
              <a:ext uri="{FF2B5EF4-FFF2-40B4-BE49-F238E27FC236}">
                <a16:creationId xmlns:a16="http://schemas.microsoft.com/office/drawing/2014/main" id="{D728DE5A-E877-3A4F-EC62-2E9D02DC3A2B}"/>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31697" b="13668"/>
          <a:stretch/>
        </p:blipFill>
        <p:spPr>
          <a:xfrm>
            <a:off x="-354260" y="-438912"/>
            <a:ext cx="12546260" cy="7296912"/>
          </a:xfrm>
          <a:prstGeom prst="rect">
            <a:avLst/>
          </a:prstGeom>
          <a:effectLst>
            <a:outerShdw blurRad="50800" dist="50800" dir="5400000" algn="ctr" rotWithShape="0">
              <a:srgbClr val="000000">
                <a:alpha val="5000"/>
              </a:srgbClr>
            </a:outerShdw>
          </a:effectLst>
        </p:spPr>
      </p:pic>
      <p:pic>
        <p:nvPicPr>
          <p:cNvPr id="2" name="Picture 1">
            <a:extLst>
              <a:ext uri="{FF2B5EF4-FFF2-40B4-BE49-F238E27FC236}">
                <a16:creationId xmlns:a16="http://schemas.microsoft.com/office/drawing/2014/main" id="{46CB3946-BFAC-2C07-9192-96A81BE0A079}"/>
              </a:ext>
            </a:extLst>
          </p:cNvPr>
          <p:cNvPicPr>
            <a:picLocks noChangeAspect="1"/>
          </p:cNvPicPr>
          <p:nvPr/>
        </p:nvPicPr>
        <p:blipFill>
          <a:blip r:embed="rId4"/>
          <a:stretch>
            <a:fillRect/>
          </a:stretch>
        </p:blipFill>
        <p:spPr>
          <a:xfrm>
            <a:off x="-182881" y="1804596"/>
            <a:ext cx="5820949" cy="4251960"/>
          </a:xfrm>
          <a:prstGeom prst="rect">
            <a:avLst/>
          </a:prstGeom>
        </p:spPr>
      </p:pic>
      <p:pic>
        <p:nvPicPr>
          <p:cNvPr id="3" name="Picture 2">
            <a:extLst>
              <a:ext uri="{FF2B5EF4-FFF2-40B4-BE49-F238E27FC236}">
                <a16:creationId xmlns:a16="http://schemas.microsoft.com/office/drawing/2014/main" id="{76850F87-03C5-BB6B-73AD-B3CAFB0A9D45}"/>
              </a:ext>
            </a:extLst>
          </p:cNvPr>
          <p:cNvPicPr>
            <a:picLocks noChangeAspect="1"/>
          </p:cNvPicPr>
          <p:nvPr/>
        </p:nvPicPr>
        <p:blipFill>
          <a:blip r:embed="rId5"/>
          <a:stretch>
            <a:fillRect/>
          </a:stretch>
        </p:blipFill>
        <p:spPr>
          <a:xfrm>
            <a:off x="5872109" y="1804596"/>
            <a:ext cx="6271260" cy="4251960"/>
          </a:xfrm>
          <a:prstGeom prst="rect">
            <a:avLst/>
          </a:prstGeom>
        </p:spPr>
      </p:pic>
      <p:sp>
        <p:nvSpPr>
          <p:cNvPr id="5" name="TextBox 4">
            <a:extLst>
              <a:ext uri="{FF2B5EF4-FFF2-40B4-BE49-F238E27FC236}">
                <a16:creationId xmlns:a16="http://schemas.microsoft.com/office/drawing/2014/main" id="{296AFD82-60E0-3B83-99DD-BCC9192DFE37}"/>
              </a:ext>
            </a:extLst>
          </p:cNvPr>
          <p:cNvSpPr txBox="1"/>
          <p:nvPr/>
        </p:nvSpPr>
        <p:spPr>
          <a:xfrm>
            <a:off x="0" y="5483991"/>
            <a:ext cx="5086203" cy="369332"/>
          </a:xfrm>
          <a:prstGeom prst="rect">
            <a:avLst/>
          </a:prstGeom>
          <a:solidFill>
            <a:schemeClr val="bg1"/>
          </a:solidFill>
        </p:spPr>
        <p:txBody>
          <a:bodyPr wrap="square" rtlCol="0">
            <a:spAutoFit/>
          </a:bodyPr>
          <a:lstStyle/>
          <a:p>
            <a:r>
              <a:rPr lang="en-US" dirty="0" err="1"/>
              <a:t>Sentier</a:t>
            </a:r>
            <a:r>
              <a:rPr lang="en-US" dirty="0"/>
              <a:t> des </a:t>
            </a:r>
            <a:r>
              <a:rPr lang="en-US" dirty="0" err="1"/>
              <a:t>Appalaches</a:t>
            </a:r>
            <a:r>
              <a:rPr lang="en-US" dirty="0"/>
              <a:t>, Comté de Dauphin</a:t>
            </a:r>
          </a:p>
        </p:txBody>
      </p:sp>
    </p:spTree>
    <p:extLst>
      <p:ext uri="{BB962C8B-B14F-4D97-AF65-F5344CB8AC3E}">
        <p14:creationId xmlns:p14="http://schemas.microsoft.com/office/powerpoint/2010/main" val="2998589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23A10A4-3D22-E48B-4082-C44279D837B8}"/>
              </a:ext>
            </a:extLst>
          </p:cNvPr>
          <p:cNvPicPr>
            <a:picLocks noChangeAspect="1"/>
          </p:cNvPicPr>
          <p:nvPr/>
        </p:nvPicPr>
        <p:blipFill>
          <a:blip r:embed="rId3"/>
          <a:stretch>
            <a:fillRect/>
          </a:stretch>
        </p:blipFill>
        <p:spPr>
          <a:xfrm>
            <a:off x="0" y="0"/>
            <a:ext cx="12192000" cy="7673340"/>
          </a:xfrm>
          <a:prstGeom prst="rect">
            <a:avLst/>
          </a:prstGeom>
        </p:spPr>
      </p:pic>
      <p:pic>
        <p:nvPicPr>
          <p:cNvPr id="7" name="Picture 6">
            <a:extLst>
              <a:ext uri="{FF2B5EF4-FFF2-40B4-BE49-F238E27FC236}">
                <a16:creationId xmlns:a16="http://schemas.microsoft.com/office/drawing/2014/main" id="{B1C332C2-9E03-BCCE-E3FE-180AFB24DD1B}"/>
              </a:ext>
            </a:extLst>
          </p:cNvPr>
          <p:cNvPicPr>
            <a:picLocks noChangeAspect="1"/>
          </p:cNvPicPr>
          <p:nvPr/>
        </p:nvPicPr>
        <p:blipFill>
          <a:blip r:embed="rId4"/>
          <a:stretch>
            <a:fillRect/>
          </a:stretch>
        </p:blipFill>
        <p:spPr>
          <a:xfrm>
            <a:off x="930841" y="358345"/>
            <a:ext cx="1749855" cy="1749855"/>
          </a:xfrm>
          <a:prstGeom prst="rect">
            <a:avLst/>
          </a:prstGeom>
          <a:scene3d>
            <a:camera prst="orthographicFront"/>
            <a:lightRig rig="threePt" dir="t"/>
          </a:scene3d>
          <a:sp3d>
            <a:bevelT/>
            <a:bevelB/>
          </a:sp3d>
        </p:spPr>
      </p:pic>
      <p:pic>
        <p:nvPicPr>
          <p:cNvPr id="18" name="Picture 17">
            <a:extLst>
              <a:ext uri="{FF2B5EF4-FFF2-40B4-BE49-F238E27FC236}">
                <a16:creationId xmlns:a16="http://schemas.microsoft.com/office/drawing/2014/main" id="{C6501BA2-24F3-2A9F-FB8F-7B95100ED89D}"/>
              </a:ext>
            </a:extLst>
          </p:cNvPr>
          <p:cNvPicPr>
            <a:picLocks noChangeAspect="1"/>
          </p:cNvPicPr>
          <p:nvPr/>
        </p:nvPicPr>
        <p:blipFill>
          <a:blip r:embed="rId5"/>
          <a:stretch>
            <a:fillRect/>
          </a:stretch>
        </p:blipFill>
        <p:spPr>
          <a:xfrm>
            <a:off x="9497378" y="306388"/>
            <a:ext cx="1763781" cy="2214579"/>
          </a:xfrm>
          <a:prstGeom prst="rect">
            <a:avLst/>
          </a:prstGeom>
          <a:scene3d>
            <a:camera prst="orthographicFront"/>
            <a:lightRig rig="threePt" dir="t"/>
          </a:scene3d>
          <a:sp3d>
            <a:bevelT/>
            <a:bevelB/>
          </a:sp3d>
        </p:spPr>
      </p:pic>
      <p:pic>
        <p:nvPicPr>
          <p:cNvPr id="20" name="Picture 19">
            <a:extLst>
              <a:ext uri="{FF2B5EF4-FFF2-40B4-BE49-F238E27FC236}">
                <a16:creationId xmlns:a16="http://schemas.microsoft.com/office/drawing/2014/main" id="{98385904-5AE3-C1F9-2F6A-10FBA66DAE52}"/>
              </a:ext>
            </a:extLst>
          </p:cNvPr>
          <p:cNvPicPr>
            <a:picLocks noChangeAspect="1"/>
          </p:cNvPicPr>
          <p:nvPr/>
        </p:nvPicPr>
        <p:blipFill>
          <a:blip r:embed="rId6"/>
          <a:stretch>
            <a:fillRect/>
          </a:stretch>
        </p:blipFill>
        <p:spPr>
          <a:xfrm>
            <a:off x="8496828" y="2571718"/>
            <a:ext cx="3223260" cy="4069080"/>
          </a:xfrm>
          <a:prstGeom prst="rect">
            <a:avLst/>
          </a:prstGeom>
        </p:spPr>
      </p:pic>
      <p:pic>
        <p:nvPicPr>
          <p:cNvPr id="21" name="Picture 20">
            <a:extLst>
              <a:ext uri="{FF2B5EF4-FFF2-40B4-BE49-F238E27FC236}">
                <a16:creationId xmlns:a16="http://schemas.microsoft.com/office/drawing/2014/main" id="{127C3D11-53A9-F57F-4F8D-79E3B3AAF8DF}"/>
              </a:ext>
            </a:extLst>
          </p:cNvPr>
          <p:cNvPicPr>
            <a:picLocks noChangeAspect="1"/>
          </p:cNvPicPr>
          <p:nvPr/>
        </p:nvPicPr>
        <p:blipFill>
          <a:blip r:embed="rId7"/>
          <a:stretch>
            <a:fillRect/>
          </a:stretch>
        </p:blipFill>
        <p:spPr>
          <a:xfrm>
            <a:off x="233202" y="2484088"/>
            <a:ext cx="3253740" cy="4244340"/>
          </a:xfrm>
          <a:prstGeom prst="rect">
            <a:avLst/>
          </a:prstGeom>
        </p:spPr>
      </p:pic>
      <p:pic>
        <p:nvPicPr>
          <p:cNvPr id="22" name="Picture 21">
            <a:extLst>
              <a:ext uri="{FF2B5EF4-FFF2-40B4-BE49-F238E27FC236}">
                <a16:creationId xmlns:a16="http://schemas.microsoft.com/office/drawing/2014/main" id="{09EFD7A9-D33E-E0B7-AD4F-1B6215C58536}"/>
              </a:ext>
            </a:extLst>
          </p:cNvPr>
          <p:cNvPicPr>
            <a:picLocks noChangeAspect="1"/>
          </p:cNvPicPr>
          <p:nvPr/>
        </p:nvPicPr>
        <p:blipFill>
          <a:blip r:embed="rId8"/>
          <a:stretch>
            <a:fillRect/>
          </a:stretch>
        </p:blipFill>
        <p:spPr>
          <a:xfrm>
            <a:off x="3695173" y="358345"/>
            <a:ext cx="4244340" cy="4983480"/>
          </a:xfrm>
          <a:prstGeom prst="rect">
            <a:avLst/>
          </a:prstGeom>
        </p:spPr>
      </p:pic>
    </p:spTree>
    <p:extLst>
      <p:ext uri="{BB962C8B-B14F-4D97-AF65-F5344CB8AC3E}">
        <p14:creationId xmlns:p14="http://schemas.microsoft.com/office/powerpoint/2010/main" val="1635655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1185F1-57FD-2CA3-6EF5-01F2B91D2C4D}"/>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7048500" y="-79651"/>
            <a:ext cx="5143500" cy="6858000"/>
          </a:xfrm>
          <a:prstGeom prst="rect">
            <a:avLst/>
          </a:prstGeom>
        </p:spPr>
      </p:pic>
      <p:sp>
        <p:nvSpPr>
          <p:cNvPr id="4" name="TextBox 3">
            <a:extLst>
              <a:ext uri="{FF2B5EF4-FFF2-40B4-BE49-F238E27FC236}">
                <a16:creationId xmlns:a16="http://schemas.microsoft.com/office/drawing/2014/main" id="{0BB55446-D6DC-5A11-9499-932A269EA029}"/>
              </a:ext>
            </a:extLst>
          </p:cNvPr>
          <p:cNvSpPr txBox="1"/>
          <p:nvPr/>
        </p:nvSpPr>
        <p:spPr>
          <a:xfrm>
            <a:off x="8763925" y="1964354"/>
            <a:ext cx="3078865" cy="1815882"/>
          </a:xfrm>
          <a:prstGeom prst="rect">
            <a:avLst/>
          </a:prstGeom>
          <a:noFill/>
        </p:spPr>
        <p:txBody>
          <a:bodyPr wrap="square" rtlCol="0">
            <a:spAutoFit/>
          </a:bodyPr>
          <a:lstStyle/>
          <a:p>
            <a:r>
              <a:rPr lang="fr-FR" sz="2800" dirty="0"/>
              <a:t>Nécessaire pour</a:t>
            </a:r>
          </a:p>
          <a:p>
            <a:r>
              <a:rPr lang="fr-FR" sz="2800" dirty="0"/>
              <a:t>la survie, la sécurité</a:t>
            </a:r>
          </a:p>
          <a:p>
            <a:r>
              <a:rPr lang="fr-FR" sz="2800" dirty="0"/>
              <a:t>et le bien-être</a:t>
            </a:r>
          </a:p>
        </p:txBody>
      </p:sp>
      <p:sp>
        <p:nvSpPr>
          <p:cNvPr id="5" name="TextBox 4">
            <a:extLst>
              <a:ext uri="{FF2B5EF4-FFF2-40B4-BE49-F238E27FC236}">
                <a16:creationId xmlns:a16="http://schemas.microsoft.com/office/drawing/2014/main" id="{FC73F745-6B13-7770-C9A9-295892017D60}"/>
              </a:ext>
            </a:extLst>
          </p:cNvPr>
          <p:cNvSpPr txBox="1"/>
          <p:nvPr/>
        </p:nvSpPr>
        <p:spPr>
          <a:xfrm>
            <a:off x="9002298" y="3788064"/>
            <a:ext cx="3078865" cy="1815882"/>
          </a:xfrm>
          <a:prstGeom prst="rect">
            <a:avLst/>
          </a:prstGeom>
          <a:noFill/>
        </p:spPr>
        <p:txBody>
          <a:bodyPr wrap="square" rtlCol="0">
            <a:spAutoFit/>
          </a:bodyPr>
          <a:lstStyle/>
          <a:p>
            <a:r>
              <a:rPr lang="fr-FR" sz="2800" dirty="0"/>
              <a:t>et essentiel pour</a:t>
            </a:r>
          </a:p>
          <a:p>
            <a:r>
              <a:rPr lang="fr-FR" sz="2800" dirty="0"/>
              <a:t>la sécurité émotionnelle</a:t>
            </a:r>
          </a:p>
          <a:p>
            <a:r>
              <a:rPr lang="fr-FR" sz="2800" dirty="0"/>
              <a:t>et psychologique</a:t>
            </a:r>
          </a:p>
        </p:txBody>
      </p:sp>
      <p:pic>
        <p:nvPicPr>
          <p:cNvPr id="8" name="Graphic 7" descr="Tent with solid fill">
            <a:extLst>
              <a:ext uri="{FF2B5EF4-FFF2-40B4-BE49-F238E27FC236}">
                <a16:creationId xmlns:a16="http://schemas.microsoft.com/office/drawing/2014/main" id="{83413E2E-CE5F-4CFD-A8EB-6713061B91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88097" y="2063858"/>
            <a:ext cx="914400" cy="914400"/>
          </a:xfrm>
          <a:prstGeom prst="rect">
            <a:avLst/>
          </a:prstGeom>
        </p:spPr>
      </p:pic>
      <p:sp>
        <p:nvSpPr>
          <p:cNvPr id="12" name="TextBox 11">
            <a:extLst>
              <a:ext uri="{FF2B5EF4-FFF2-40B4-BE49-F238E27FC236}">
                <a16:creationId xmlns:a16="http://schemas.microsoft.com/office/drawing/2014/main" id="{AE5A4875-A56F-247F-5759-72772866330D}"/>
              </a:ext>
            </a:extLst>
          </p:cNvPr>
          <p:cNvSpPr txBox="1"/>
          <p:nvPr/>
        </p:nvSpPr>
        <p:spPr>
          <a:xfrm>
            <a:off x="8681483" y="794347"/>
            <a:ext cx="2825707" cy="707886"/>
          </a:xfrm>
          <a:prstGeom prst="rect">
            <a:avLst/>
          </a:prstGeom>
          <a:noFill/>
        </p:spPr>
        <p:txBody>
          <a:bodyPr wrap="square">
            <a:spAutoFit/>
          </a:bodyPr>
          <a:lstStyle/>
          <a:p>
            <a:r>
              <a:rPr lang="en-US" sz="4000" b="1" dirty="0" err="1">
                <a:solidFill>
                  <a:schemeClr val="tx1">
                    <a:lumMod val="85000"/>
                    <a:lumOff val="15000"/>
                  </a:schemeClr>
                </a:solidFill>
                <a:latin typeface="Aptos Black" panose="020B0004020202020204" pitchFamily="34" charset="0"/>
              </a:rPr>
              <a:t>L'abri</a:t>
            </a:r>
            <a:r>
              <a:rPr lang="en-US" sz="4000" b="1" dirty="0">
                <a:solidFill>
                  <a:schemeClr val="tx1">
                    <a:lumMod val="85000"/>
                    <a:lumOff val="15000"/>
                  </a:schemeClr>
                </a:solidFill>
                <a:latin typeface="Aptos Black" panose="020B0004020202020204" pitchFamily="34" charset="0"/>
              </a:rPr>
              <a:t> </a:t>
            </a:r>
            <a:r>
              <a:rPr lang="en-US" sz="4000" b="1" dirty="0" err="1">
                <a:solidFill>
                  <a:schemeClr val="tx1">
                    <a:lumMod val="85000"/>
                    <a:lumOff val="15000"/>
                  </a:schemeClr>
                </a:solidFill>
                <a:latin typeface="Aptos Black" panose="020B0004020202020204" pitchFamily="34" charset="0"/>
              </a:rPr>
              <a:t>est</a:t>
            </a:r>
            <a:r>
              <a:rPr lang="en-US" sz="4000" b="1" dirty="0">
                <a:solidFill>
                  <a:schemeClr val="tx1">
                    <a:lumMod val="85000"/>
                    <a:lumOff val="15000"/>
                  </a:schemeClr>
                </a:solidFill>
                <a:latin typeface="Aptos Black" panose="020B0004020202020204" pitchFamily="34" charset="0"/>
              </a:rPr>
              <a:t>:</a:t>
            </a:r>
          </a:p>
        </p:txBody>
      </p:sp>
      <p:grpSp>
        <p:nvGrpSpPr>
          <p:cNvPr id="14" name="Group 13">
            <a:extLst>
              <a:ext uri="{FF2B5EF4-FFF2-40B4-BE49-F238E27FC236}">
                <a16:creationId xmlns:a16="http://schemas.microsoft.com/office/drawing/2014/main" id="{A421B6EB-77C6-2E98-37DE-56C4669879CF}"/>
              </a:ext>
            </a:extLst>
          </p:cNvPr>
          <p:cNvGrpSpPr/>
          <p:nvPr/>
        </p:nvGrpSpPr>
        <p:grpSpPr>
          <a:xfrm>
            <a:off x="7588097" y="4095186"/>
            <a:ext cx="1175828" cy="914400"/>
            <a:chOff x="8095494" y="3800733"/>
            <a:chExt cx="1256851" cy="1256851"/>
          </a:xfrm>
          <a:solidFill>
            <a:schemeClr val="tx1">
              <a:lumMod val="85000"/>
              <a:lumOff val="15000"/>
            </a:schemeClr>
          </a:solidFill>
        </p:grpSpPr>
        <p:pic>
          <p:nvPicPr>
            <p:cNvPr id="10" name="Graphic 9" descr="Dog House with solid fill">
              <a:extLst>
                <a:ext uri="{FF2B5EF4-FFF2-40B4-BE49-F238E27FC236}">
                  <a16:creationId xmlns:a16="http://schemas.microsoft.com/office/drawing/2014/main" id="{74986B34-BB74-D97A-5063-192D6628802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95494" y="3800733"/>
              <a:ext cx="1256851" cy="1256851"/>
            </a:xfrm>
            <a:prstGeom prst="rect">
              <a:avLst/>
            </a:prstGeom>
          </p:spPr>
        </p:pic>
        <p:sp>
          <p:nvSpPr>
            <p:cNvPr id="13" name="Rectangle 12">
              <a:extLst>
                <a:ext uri="{FF2B5EF4-FFF2-40B4-BE49-F238E27FC236}">
                  <a16:creationId xmlns:a16="http://schemas.microsoft.com/office/drawing/2014/main" id="{39BF3091-3910-4B70-A6FF-FE9C2373FFBE}"/>
                </a:ext>
              </a:extLst>
            </p:cNvPr>
            <p:cNvSpPr/>
            <p:nvPr/>
          </p:nvSpPr>
          <p:spPr>
            <a:xfrm>
              <a:off x="8530542" y="4317357"/>
              <a:ext cx="347240" cy="185195"/>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pic>
        <p:nvPicPr>
          <p:cNvPr id="15" name="Picture 14">
            <a:extLst>
              <a:ext uri="{FF2B5EF4-FFF2-40B4-BE49-F238E27FC236}">
                <a16:creationId xmlns:a16="http://schemas.microsoft.com/office/drawing/2014/main" id="{798526ED-C793-45D0-19F0-E30EFD48C4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10754" y="5891216"/>
            <a:ext cx="981787" cy="679514"/>
          </a:xfrm>
          <a:prstGeom prst="rect">
            <a:avLst/>
          </a:prstGeom>
        </p:spPr>
      </p:pic>
      <p:pic>
        <p:nvPicPr>
          <p:cNvPr id="7" name="Picture 6">
            <a:extLst>
              <a:ext uri="{FF2B5EF4-FFF2-40B4-BE49-F238E27FC236}">
                <a16:creationId xmlns:a16="http://schemas.microsoft.com/office/drawing/2014/main" id="{64995D5C-8EEE-166C-F5BA-25ED1649BF8A}"/>
              </a:ext>
            </a:extLst>
          </p:cNvPr>
          <p:cNvPicPr>
            <a:picLocks noChangeAspect="1"/>
          </p:cNvPicPr>
          <p:nvPr/>
        </p:nvPicPr>
        <p:blipFill>
          <a:blip r:embed="rId9"/>
          <a:stretch>
            <a:fillRect/>
          </a:stretch>
        </p:blipFill>
        <p:spPr>
          <a:xfrm>
            <a:off x="-702726" y="-106680"/>
            <a:ext cx="7928197" cy="6964680"/>
          </a:xfrm>
          <a:prstGeom prst="rect">
            <a:avLst/>
          </a:prstGeom>
        </p:spPr>
      </p:pic>
    </p:spTree>
    <p:extLst>
      <p:ext uri="{BB962C8B-B14F-4D97-AF65-F5344CB8AC3E}">
        <p14:creationId xmlns:p14="http://schemas.microsoft.com/office/powerpoint/2010/main" val="3757020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B6145C3-D7E5-2806-1E1C-A4809B7F58AE}"/>
              </a:ext>
            </a:extLst>
          </p:cNvPr>
          <p:cNvPicPr>
            <a:picLocks noChangeAspect="1"/>
          </p:cNvPicPr>
          <p:nvPr/>
        </p:nvPicPr>
        <p:blipFill>
          <a:blip r:embed="rId3"/>
          <a:stretch>
            <a:fillRect/>
          </a:stretch>
        </p:blipFill>
        <p:spPr>
          <a:xfrm>
            <a:off x="2540" y="0"/>
            <a:ext cx="5113020" cy="6858000"/>
          </a:xfrm>
          <a:prstGeom prst="rect">
            <a:avLst/>
          </a:prstGeom>
        </p:spPr>
      </p:pic>
      <p:sp>
        <p:nvSpPr>
          <p:cNvPr id="5" name="TextBox 4">
            <a:extLst>
              <a:ext uri="{FF2B5EF4-FFF2-40B4-BE49-F238E27FC236}">
                <a16:creationId xmlns:a16="http://schemas.microsoft.com/office/drawing/2014/main" id="{ADA0CD67-0F07-20FE-DAB5-83315BEDA123}"/>
              </a:ext>
            </a:extLst>
          </p:cNvPr>
          <p:cNvSpPr txBox="1"/>
          <p:nvPr/>
        </p:nvSpPr>
        <p:spPr>
          <a:xfrm>
            <a:off x="260790" y="425196"/>
            <a:ext cx="4762471" cy="2246769"/>
          </a:xfrm>
          <a:prstGeom prst="rect">
            <a:avLst/>
          </a:prstGeom>
          <a:noFill/>
        </p:spPr>
        <p:txBody>
          <a:bodyPr wrap="square" rtlCol="0">
            <a:spAutoFit/>
          </a:bodyPr>
          <a:lstStyle/>
          <a:p>
            <a:r>
              <a:rPr lang="fr-FR" sz="2800" dirty="0">
                <a:solidFill>
                  <a:schemeClr val="tx1">
                    <a:lumMod val="95000"/>
                    <a:lumOff val="5000"/>
                  </a:schemeClr>
                </a:solidFill>
                <a:latin typeface="Aptos ExtraBold" panose="020F0502020204030204" pitchFamily="34" charset="0"/>
              </a:rPr>
              <a:t>Un véritable abri inclut</a:t>
            </a:r>
          </a:p>
          <a:p>
            <a:r>
              <a:rPr lang="fr-FR" sz="2800" dirty="0">
                <a:solidFill>
                  <a:schemeClr val="tx1">
                    <a:lumMod val="95000"/>
                    <a:lumOff val="5000"/>
                  </a:schemeClr>
                </a:solidFill>
                <a:latin typeface="Aptos ExtraBold" panose="020F0502020204030204" pitchFamily="34" charset="0"/>
              </a:rPr>
              <a:t>tous les aspects de la qualité environnementale intérieure:</a:t>
            </a:r>
          </a:p>
          <a:p>
            <a:endParaRPr lang="en-US" sz="2800" dirty="0">
              <a:solidFill>
                <a:schemeClr val="tx1">
                  <a:lumMod val="95000"/>
                  <a:lumOff val="5000"/>
                </a:schemeClr>
              </a:solidFill>
              <a:latin typeface="Aptos ExtraBold" panose="020F0502020204030204" pitchFamily="34" charset="0"/>
            </a:endParaRPr>
          </a:p>
        </p:txBody>
      </p:sp>
      <p:sp>
        <p:nvSpPr>
          <p:cNvPr id="6" name="TextBox 5">
            <a:extLst>
              <a:ext uri="{FF2B5EF4-FFF2-40B4-BE49-F238E27FC236}">
                <a16:creationId xmlns:a16="http://schemas.microsoft.com/office/drawing/2014/main" id="{3F55DA21-368E-187B-8D25-2340422B399C}"/>
              </a:ext>
            </a:extLst>
          </p:cNvPr>
          <p:cNvSpPr txBox="1"/>
          <p:nvPr/>
        </p:nvSpPr>
        <p:spPr>
          <a:xfrm>
            <a:off x="1002891" y="1976283"/>
            <a:ext cx="3854117" cy="3714671"/>
          </a:xfrm>
          <a:prstGeom prst="rect">
            <a:avLst/>
          </a:prstGeom>
          <a:noFill/>
        </p:spPr>
        <p:txBody>
          <a:bodyPr wrap="square" rtlCol="0">
            <a:spAutoFit/>
          </a:bodyPr>
          <a:lstStyle/>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fr-FR" sz="3200" dirty="0">
                <a:solidFill>
                  <a:schemeClr val="tx1">
                    <a:lumMod val="95000"/>
                    <a:lumOff val="5000"/>
                  </a:schemeClr>
                </a:solidFill>
                <a:latin typeface="+mj-lt"/>
              </a:rPr>
              <a:t>Qualité de l'air</a:t>
            </a:r>
          </a:p>
          <a:p>
            <a:pPr>
              <a:lnSpc>
                <a:spcPct val="150000"/>
              </a:lnSpc>
              <a:buFont typeface="Wingdings" panose="05000000000000000000" pitchFamily="2" charset="2"/>
              <a:buChar char="ü"/>
            </a:pPr>
            <a:r>
              <a:rPr lang="fr-FR" sz="3200" dirty="0">
                <a:solidFill>
                  <a:schemeClr val="tx1">
                    <a:lumMod val="95000"/>
                    <a:lumOff val="5000"/>
                  </a:schemeClr>
                </a:solidFill>
                <a:latin typeface="+mj-lt"/>
              </a:rPr>
              <a:t>Éclairage</a:t>
            </a:r>
          </a:p>
          <a:p>
            <a:pPr>
              <a:lnSpc>
                <a:spcPct val="150000"/>
              </a:lnSpc>
              <a:buFont typeface="Wingdings" panose="05000000000000000000" pitchFamily="2" charset="2"/>
              <a:buChar char="ü"/>
            </a:pPr>
            <a:r>
              <a:rPr lang="fr-FR" sz="3200" dirty="0">
                <a:solidFill>
                  <a:schemeClr val="tx1">
                    <a:lumMod val="95000"/>
                    <a:lumOff val="5000"/>
                  </a:schemeClr>
                </a:solidFill>
                <a:latin typeface="+mj-lt"/>
              </a:rPr>
              <a:t>Confort thermique</a:t>
            </a:r>
          </a:p>
          <a:p>
            <a:pPr>
              <a:lnSpc>
                <a:spcPct val="150000"/>
              </a:lnSpc>
              <a:buFont typeface="Wingdings" panose="05000000000000000000" pitchFamily="2" charset="2"/>
              <a:buChar char="ü"/>
            </a:pPr>
            <a:r>
              <a:rPr lang="fr-FR" sz="3200" dirty="0">
                <a:solidFill>
                  <a:schemeClr val="tx1">
                    <a:lumMod val="95000"/>
                    <a:lumOff val="5000"/>
                  </a:schemeClr>
                </a:solidFill>
                <a:latin typeface="+mj-lt"/>
              </a:rPr>
              <a:t>Acoustique</a:t>
            </a:r>
          </a:p>
          <a:p>
            <a:pPr>
              <a:lnSpc>
                <a:spcPct val="150000"/>
              </a:lnSpc>
              <a:buFont typeface="Wingdings" panose="05000000000000000000" pitchFamily="2" charset="2"/>
              <a:buChar char="ü"/>
            </a:pPr>
            <a:r>
              <a:rPr lang="fr-FR" sz="3200" dirty="0">
                <a:solidFill>
                  <a:schemeClr val="tx1">
                    <a:lumMod val="95000"/>
                    <a:lumOff val="5000"/>
                  </a:schemeClr>
                </a:solidFill>
                <a:latin typeface="+mj-lt"/>
              </a:rPr>
              <a:t>Eau potable sûre</a:t>
            </a:r>
          </a:p>
        </p:txBody>
      </p:sp>
      <p:pic>
        <p:nvPicPr>
          <p:cNvPr id="7" name="Picture 6">
            <a:extLst>
              <a:ext uri="{FF2B5EF4-FFF2-40B4-BE49-F238E27FC236}">
                <a16:creationId xmlns:a16="http://schemas.microsoft.com/office/drawing/2014/main" id="{B5E6143A-8219-5B54-88C6-2439A38777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790" y="5968448"/>
            <a:ext cx="981787" cy="679514"/>
          </a:xfrm>
          <a:prstGeom prst="rect">
            <a:avLst/>
          </a:prstGeom>
        </p:spPr>
      </p:pic>
      <p:pic>
        <p:nvPicPr>
          <p:cNvPr id="9" name="Picture 8">
            <a:extLst>
              <a:ext uri="{FF2B5EF4-FFF2-40B4-BE49-F238E27FC236}">
                <a16:creationId xmlns:a16="http://schemas.microsoft.com/office/drawing/2014/main" id="{43410B0F-B807-CF74-6937-D761BC6B0F85}"/>
              </a:ext>
            </a:extLst>
          </p:cNvPr>
          <p:cNvPicPr>
            <a:picLocks noChangeAspect="1"/>
          </p:cNvPicPr>
          <p:nvPr/>
        </p:nvPicPr>
        <p:blipFill>
          <a:blip r:embed="rId5"/>
          <a:stretch>
            <a:fillRect/>
          </a:stretch>
        </p:blipFill>
        <p:spPr>
          <a:xfrm>
            <a:off x="5115560" y="0"/>
            <a:ext cx="7068680" cy="6858000"/>
          </a:xfrm>
          <a:prstGeom prst="rect">
            <a:avLst/>
          </a:prstGeom>
        </p:spPr>
      </p:pic>
    </p:spTree>
    <p:extLst>
      <p:ext uri="{BB962C8B-B14F-4D97-AF65-F5344CB8AC3E}">
        <p14:creationId xmlns:p14="http://schemas.microsoft.com/office/powerpoint/2010/main" val="1740880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4FC8D-AFC0-52E5-597A-56BA9084716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8AC8073-B82A-75A0-C571-197F8E5AD3B9}"/>
              </a:ext>
            </a:extLst>
          </p:cNvPr>
          <p:cNvPicPr>
            <a:picLocks noChangeAspect="1"/>
          </p:cNvPicPr>
          <p:nvPr/>
        </p:nvPicPr>
        <p:blipFill>
          <a:blip r:embed="rId3"/>
          <a:stretch>
            <a:fillRect/>
          </a:stretch>
        </p:blipFill>
        <p:spPr>
          <a:xfrm>
            <a:off x="8135232" y="0"/>
            <a:ext cx="4053840" cy="6858000"/>
          </a:xfrm>
          <a:prstGeom prst="rect">
            <a:avLst/>
          </a:prstGeom>
        </p:spPr>
      </p:pic>
      <p:sp>
        <p:nvSpPr>
          <p:cNvPr id="4" name="TextBox 3">
            <a:extLst>
              <a:ext uri="{FF2B5EF4-FFF2-40B4-BE49-F238E27FC236}">
                <a16:creationId xmlns:a16="http://schemas.microsoft.com/office/drawing/2014/main" id="{F60E1181-B710-8DB2-B3B4-DDB9D5E92335}"/>
              </a:ext>
            </a:extLst>
          </p:cNvPr>
          <p:cNvSpPr txBox="1"/>
          <p:nvPr/>
        </p:nvSpPr>
        <p:spPr>
          <a:xfrm>
            <a:off x="9166123" y="1515848"/>
            <a:ext cx="2020529" cy="3785652"/>
          </a:xfrm>
          <a:prstGeom prst="rect">
            <a:avLst/>
          </a:prstGeom>
          <a:noFill/>
        </p:spPr>
        <p:txBody>
          <a:bodyPr wrap="square" rtlCol="0">
            <a:spAutoFit/>
          </a:bodyPr>
          <a:lstStyle/>
          <a:p>
            <a:r>
              <a:rPr lang="fr-FR" sz="4000" dirty="0">
                <a:solidFill>
                  <a:schemeClr val="tx1">
                    <a:lumMod val="65000"/>
                    <a:lumOff val="35000"/>
                  </a:schemeClr>
                </a:solidFill>
                <a:latin typeface="Aptos Black" panose="020B0004020202020204" pitchFamily="34" charset="0"/>
              </a:rPr>
              <a:t>Faites une bonne action chaque jour.</a:t>
            </a:r>
            <a:endParaRPr lang="en-US" sz="4000" dirty="0">
              <a:solidFill>
                <a:schemeClr val="tx1">
                  <a:lumMod val="65000"/>
                  <a:lumOff val="35000"/>
                </a:schemeClr>
              </a:solidFill>
              <a:latin typeface="Aptos Black" panose="020B0004020202020204" pitchFamily="34" charset="0"/>
            </a:endParaRPr>
          </a:p>
        </p:txBody>
      </p:sp>
      <p:pic>
        <p:nvPicPr>
          <p:cNvPr id="5" name="Picture 4">
            <a:extLst>
              <a:ext uri="{FF2B5EF4-FFF2-40B4-BE49-F238E27FC236}">
                <a16:creationId xmlns:a16="http://schemas.microsoft.com/office/drawing/2014/main" id="{950EE863-D3FE-B99C-A30F-2F8CB29328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24358" y="5894706"/>
            <a:ext cx="981787" cy="679514"/>
          </a:xfrm>
          <a:prstGeom prst="rect">
            <a:avLst/>
          </a:prstGeom>
        </p:spPr>
      </p:pic>
      <p:pic>
        <p:nvPicPr>
          <p:cNvPr id="6" name="Picture 5" descr="A group of badges on a table&#10;&#10;AI-generated content may be incorrect.">
            <a:extLst>
              <a:ext uri="{FF2B5EF4-FFF2-40B4-BE49-F238E27FC236}">
                <a16:creationId xmlns:a16="http://schemas.microsoft.com/office/drawing/2014/main" id="{564776ED-B4B6-D621-FDB6-AF6755213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8135232"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848069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2747B5-A758-3B9B-312A-4D6D5593F194}"/>
              </a:ext>
            </a:extLst>
          </p:cNvPr>
          <p:cNvPicPr>
            <a:picLocks noChangeAspect="1"/>
          </p:cNvPicPr>
          <p:nvPr/>
        </p:nvPicPr>
        <p:blipFill>
          <a:blip r:embed="rId3"/>
          <a:stretch>
            <a:fillRect/>
          </a:stretch>
        </p:blipFill>
        <p:spPr>
          <a:xfrm>
            <a:off x="103572" y="0"/>
            <a:ext cx="12256067" cy="6858000"/>
          </a:xfrm>
          <a:prstGeom prst="rect">
            <a:avLst/>
          </a:prstGeom>
        </p:spPr>
      </p:pic>
      <p:pic>
        <p:nvPicPr>
          <p:cNvPr id="1026" name="Picture 2" descr="No photo description available.">
            <a:extLst>
              <a:ext uri="{FF2B5EF4-FFF2-40B4-BE49-F238E27FC236}">
                <a16:creationId xmlns:a16="http://schemas.microsoft.com/office/drawing/2014/main" id="{025AB524-5530-0E67-871C-B02D14DB1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673" y="1065964"/>
            <a:ext cx="3315255" cy="47883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ASHRAE Standard 241, Control of Infectious Aerosols | ashrae.org">
            <a:extLst>
              <a:ext uri="{FF2B5EF4-FFF2-40B4-BE49-F238E27FC236}">
                <a16:creationId xmlns:a16="http://schemas.microsoft.com/office/drawing/2014/main" id="{E9D29EB5-7D2F-A7FE-EAD1-13A5660AF4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6492" y="1065964"/>
            <a:ext cx="3315255" cy="4767577"/>
          </a:xfrm>
          <a:prstGeom prst="rect">
            <a:avLst/>
          </a:prstGeom>
          <a:gradFill>
            <a:gsLst>
              <a:gs pos="0">
                <a:schemeClr val="accent1">
                  <a:lumMod val="5000"/>
                  <a:lumOff val="95000"/>
                </a:schemeClr>
              </a:gs>
              <a:gs pos="74000">
                <a:schemeClr val="accent1">
                  <a:lumMod val="45000"/>
                  <a:lumOff val="55000"/>
                </a:schemeClr>
              </a:gs>
              <a:gs pos="83000">
                <a:srgbClr val="0081D2"/>
              </a:gs>
              <a:gs pos="100000">
                <a:srgbClr val="02559B"/>
              </a:gs>
            </a:gsLst>
            <a:lin ang="5400000" scaled="1"/>
          </a:gradFill>
          <a:ln>
            <a:noFill/>
          </a:ln>
          <a:effectLst>
            <a:outerShdw blurRad="292100" dist="139700" dir="2700000" algn="tl" rotWithShape="0">
              <a:srgbClr val="333333">
                <a:alpha val="65000"/>
              </a:srgbClr>
            </a:outerShdw>
          </a:effectLst>
        </p:spPr>
      </p:pic>
      <p:pic>
        <p:nvPicPr>
          <p:cNvPr id="13" name="Picture 12" descr="A cover of a book&#10;&#10;AI-generated content may be incorrect.">
            <a:extLst>
              <a:ext uri="{FF2B5EF4-FFF2-40B4-BE49-F238E27FC236}">
                <a16:creationId xmlns:a16="http://schemas.microsoft.com/office/drawing/2014/main" id="{9289F46A-B555-AA0C-2D8D-391105CDCA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0310" y="1045210"/>
            <a:ext cx="3315254" cy="4762982"/>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BFE7662B-E567-3FD5-9803-63ECE7CCCF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82867" y="231325"/>
            <a:ext cx="981787" cy="679514"/>
          </a:xfrm>
          <a:prstGeom prst="rect">
            <a:avLst/>
          </a:prstGeom>
        </p:spPr>
      </p:pic>
    </p:spTree>
    <p:extLst>
      <p:ext uri="{BB962C8B-B14F-4D97-AF65-F5344CB8AC3E}">
        <p14:creationId xmlns:p14="http://schemas.microsoft.com/office/powerpoint/2010/main" val="371511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ree next to a body of water&#10;&#10;AI-generated content may be incorrect.">
            <a:extLst>
              <a:ext uri="{FF2B5EF4-FFF2-40B4-BE49-F238E27FC236}">
                <a16:creationId xmlns:a16="http://schemas.microsoft.com/office/drawing/2014/main" id="{6BBA878C-111C-8DFE-5D90-336C7E8CC0C7}"/>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9813" r="958" b="15906"/>
          <a:stretch/>
        </p:blipFill>
        <p:spPr>
          <a:xfrm>
            <a:off x="0" y="0"/>
            <a:ext cx="12192000" cy="6858000"/>
          </a:xfrm>
          <a:prstGeom prst="rect">
            <a:avLst/>
          </a:prstGeom>
        </p:spPr>
      </p:pic>
      <p:pic>
        <p:nvPicPr>
          <p:cNvPr id="3" name="Picture 2" descr="A timeline of cigarettes and cigarettes&#10;&#10;AI-generated content may be incorrect.">
            <a:extLst>
              <a:ext uri="{FF2B5EF4-FFF2-40B4-BE49-F238E27FC236}">
                <a16:creationId xmlns:a16="http://schemas.microsoft.com/office/drawing/2014/main" id="{55CCB426-82B1-E4E0-BBAF-78728E1F3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6403" y="215189"/>
            <a:ext cx="8015167" cy="6427621"/>
          </a:xfrm>
          <a:prstGeom prst="rect">
            <a:avLst/>
          </a:prstGeom>
          <a:noFill/>
        </p:spPr>
      </p:pic>
      <p:pic>
        <p:nvPicPr>
          <p:cNvPr id="7" name="Picture 6" descr="A blue hexagon with blue text&#10;&#10;AI-generated content may be incorrect.">
            <a:extLst>
              <a:ext uri="{FF2B5EF4-FFF2-40B4-BE49-F238E27FC236}">
                <a16:creationId xmlns:a16="http://schemas.microsoft.com/office/drawing/2014/main" id="{CA006879-6768-9BE9-B96F-7DCD582E99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0187" y="5719935"/>
            <a:ext cx="993888" cy="666117"/>
          </a:xfrm>
          <a:prstGeom prst="rect">
            <a:avLst/>
          </a:prstGeom>
        </p:spPr>
      </p:pic>
      <p:sp>
        <p:nvSpPr>
          <p:cNvPr id="13" name="TextBox 12">
            <a:extLst>
              <a:ext uri="{FF2B5EF4-FFF2-40B4-BE49-F238E27FC236}">
                <a16:creationId xmlns:a16="http://schemas.microsoft.com/office/drawing/2014/main" id="{870700C3-B849-4215-8CC2-BE0663AA1B6C}"/>
              </a:ext>
            </a:extLst>
          </p:cNvPr>
          <p:cNvSpPr txBox="1"/>
          <p:nvPr/>
        </p:nvSpPr>
        <p:spPr>
          <a:xfrm>
            <a:off x="1716403" y="779231"/>
            <a:ext cx="2562702" cy="1200329"/>
          </a:xfrm>
          <a:prstGeom prst="rect">
            <a:avLst/>
          </a:prstGeom>
          <a:noFill/>
        </p:spPr>
        <p:txBody>
          <a:bodyPr wrap="square" rtlCol="0">
            <a:spAutoFit/>
          </a:bodyPr>
          <a:lstStyle/>
          <a:p>
            <a:pPr algn="ctr"/>
            <a:r>
              <a:rPr lang="en-US" sz="2400" b="1" dirty="0">
                <a:solidFill>
                  <a:schemeClr val="tx1">
                    <a:lumMod val="65000"/>
                    <a:lumOff val="35000"/>
                  </a:schemeClr>
                </a:solidFill>
                <a:latin typeface="Arial" panose="020B0604020202020204" pitchFamily="34" charset="0"/>
                <a:cs typeface="Arial" panose="020B0604020202020204" pitchFamily="34" charset="0"/>
              </a:rPr>
              <a:t>Syndrome du </a:t>
            </a:r>
            <a:r>
              <a:rPr lang="en-US" sz="2400" b="1" dirty="0" err="1">
                <a:solidFill>
                  <a:schemeClr val="tx1">
                    <a:lumMod val="65000"/>
                    <a:lumOff val="35000"/>
                  </a:schemeClr>
                </a:solidFill>
                <a:latin typeface="Arial" panose="020B0604020202020204" pitchFamily="34" charset="0"/>
                <a:cs typeface="Arial" panose="020B0604020202020204" pitchFamily="34" charset="0"/>
              </a:rPr>
              <a:t>Bâtiment</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Malade</a:t>
            </a:r>
            <a:endParaRPr lang="en-US" sz="24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2B090070-81B1-3588-8C75-23CB83321BAD}"/>
              </a:ext>
            </a:extLst>
          </p:cNvPr>
          <p:cNvSpPr txBox="1"/>
          <p:nvPr/>
        </p:nvSpPr>
        <p:spPr>
          <a:xfrm>
            <a:off x="4397092" y="4342440"/>
            <a:ext cx="2562702" cy="954107"/>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sz="2800" b="1" dirty="0" err="1">
                <a:solidFill>
                  <a:schemeClr val="tx1">
                    <a:lumMod val="65000"/>
                    <a:lumOff val="35000"/>
                  </a:schemeClr>
                </a:solidFill>
                <a:latin typeface="Arial" panose="020B0604020202020204" pitchFamily="34" charset="0"/>
                <a:cs typeface="Arial" panose="020B0604020202020204" pitchFamily="34" charset="0"/>
              </a:rPr>
              <a:t>Fumer</a:t>
            </a:r>
            <a:r>
              <a:rPr lang="en-US" sz="2800" b="1" dirty="0">
                <a:solidFill>
                  <a:schemeClr val="tx1">
                    <a:lumMod val="65000"/>
                    <a:lumOff val="35000"/>
                  </a:schemeClr>
                </a:solidFill>
                <a:latin typeface="Arial" panose="020B0604020202020204" pitchFamily="34" charset="0"/>
                <a:cs typeface="Arial" panose="020B0604020202020204" pitchFamily="34" charset="0"/>
              </a:rPr>
              <a:t> à </a:t>
            </a:r>
            <a:r>
              <a:rPr lang="en-US" sz="2800" b="1" dirty="0" err="1">
                <a:solidFill>
                  <a:schemeClr val="tx1">
                    <a:lumMod val="65000"/>
                    <a:lumOff val="35000"/>
                  </a:schemeClr>
                </a:solidFill>
                <a:latin typeface="Arial" panose="020B0604020202020204" pitchFamily="34" charset="0"/>
                <a:cs typeface="Arial" panose="020B0604020202020204" pitchFamily="34" charset="0"/>
              </a:rPr>
              <a:t>l'intérieur</a:t>
            </a:r>
            <a:endParaRPr lang="en-US" sz="28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6541F142-5D7A-C09F-3293-5A4C2D88A4A1}"/>
              </a:ext>
            </a:extLst>
          </p:cNvPr>
          <p:cNvSpPr txBox="1"/>
          <p:nvPr/>
        </p:nvSpPr>
        <p:spPr>
          <a:xfrm>
            <a:off x="7222665" y="1517895"/>
            <a:ext cx="2025379" cy="461665"/>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dirty="0">
                <a:solidFill>
                  <a:schemeClr val="tx1">
                    <a:lumMod val="65000"/>
                    <a:lumOff val="35000"/>
                  </a:schemeClr>
                </a:solidFill>
              </a:rPr>
              <a:t>Covid-19</a:t>
            </a:r>
          </a:p>
        </p:txBody>
      </p:sp>
    </p:spTree>
    <p:extLst>
      <p:ext uri="{BB962C8B-B14F-4D97-AF65-F5344CB8AC3E}">
        <p14:creationId xmlns:p14="http://schemas.microsoft.com/office/powerpoint/2010/main" val="1937976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67A5290-FB4C-A69F-DCE1-1DF09B30248B}"/>
              </a:ext>
            </a:extLst>
          </p:cNvPr>
          <p:cNvPicPr>
            <a:picLocks noChangeAspect="1"/>
          </p:cNvPicPr>
          <p:nvPr/>
        </p:nvPicPr>
        <p:blipFill>
          <a:blip r:embed="rId3"/>
          <a:stretch>
            <a:fillRect/>
          </a:stretch>
        </p:blipFill>
        <p:spPr>
          <a:xfrm>
            <a:off x="-381797" y="-38285"/>
            <a:ext cx="12573797" cy="6896285"/>
          </a:xfrm>
          <a:prstGeom prst="rect">
            <a:avLst/>
          </a:prstGeom>
        </p:spPr>
      </p:pic>
      <p:sp>
        <p:nvSpPr>
          <p:cNvPr id="8" name="TextBox 7">
            <a:extLst>
              <a:ext uri="{FF2B5EF4-FFF2-40B4-BE49-F238E27FC236}">
                <a16:creationId xmlns:a16="http://schemas.microsoft.com/office/drawing/2014/main" id="{722DE2C3-8292-BB21-9246-33A3FDD8CE94}"/>
              </a:ext>
            </a:extLst>
          </p:cNvPr>
          <p:cNvSpPr txBox="1"/>
          <p:nvPr/>
        </p:nvSpPr>
        <p:spPr>
          <a:xfrm>
            <a:off x="75419" y="4217718"/>
            <a:ext cx="5717346" cy="2386294"/>
          </a:xfrm>
          <a:prstGeom prst="rect">
            <a:avLst/>
          </a:prstGeom>
          <a:noFill/>
        </p:spPr>
        <p:txBody>
          <a:bodyPr wrap="square">
            <a:spAutoFit/>
          </a:bodyPr>
          <a:lstStyle/>
          <a:p>
            <a:pPr marR="0">
              <a:lnSpc>
                <a:spcPct val="107000"/>
              </a:lnSpc>
              <a:spcAft>
                <a:spcPts val="800"/>
              </a:spcAft>
            </a:pPr>
            <a:r>
              <a:rPr lang="fr-FR"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Une mauvaise qualité de l'air intérieur est une cause majeure de problèmes de santé. L'Organisation Mondiale de la Santé (OMS) estime que 3,2 millions de décès annuels sont attribuables à la pollution de l'air intérieur, causée par des facteurs tels que la mauvaise ventilation, les polluants et les allergènes.</a:t>
            </a:r>
            <a:endParaRPr lang="en-US" sz="2000" kern="100" dirty="0">
              <a:solidFill>
                <a:schemeClr val="tx1">
                  <a:lumMod val="65000"/>
                  <a:lumOff val="35000"/>
                </a:schemeClr>
              </a:solidFill>
              <a:latin typeface="Aptos" panose="020B0004020202020204" pitchFamily="34" charset="0"/>
              <a:ea typeface="Aptos" panose="020B000402020202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269204F0-2C4D-EF2D-5A73-8DB1B6EDBAF4}"/>
              </a:ext>
            </a:extLst>
          </p:cNvPr>
          <p:cNvSpPr txBox="1"/>
          <p:nvPr/>
        </p:nvSpPr>
        <p:spPr>
          <a:xfrm>
            <a:off x="75418" y="1597048"/>
            <a:ext cx="5717345" cy="2715615"/>
          </a:xfrm>
          <a:prstGeom prst="rect">
            <a:avLst/>
          </a:prstGeom>
          <a:noFill/>
        </p:spPr>
        <p:txBody>
          <a:bodyPr wrap="square">
            <a:spAutoFit/>
          </a:bodyPr>
          <a:lstStyle/>
          <a:p>
            <a:pPr marR="0">
              <a:lnSpc>
                <a:spcPct val="107000"/>
              </a:lnSpc>
              <a:spcAft>
                <a:spcPts val="800"/>
              </a:spcAft>
            </a:pPr>
            <a:r>
              <a:rPr lang="fr-FR"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Les travailleurs dans des bureaux avec une mauvaise qualité de l'air intérieur (QAI) signalent 50 % de fatigue et d'inconfort en plus par rapport à ceux dans des environnements bien ventilés. Une ventilation améliorée a montré qu'elle augmentait la productivité de 11 %, selon une étude publiée dans la revue </a:t>
            </a:r>
            <a:r>
              <a:rPr lang="fr-FR"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Environmental</a:t>
            </a:r>
            <a:r>
              <a:rPr lang="fr-FR"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fr-FR"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Health</a:t>
            </a:r>
            <a:r>
              <a:rPr lang="fr-FR"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Perspectives (</a:t>
            </a:r>
            <a:r>
              <a:rPr lang="fr-FR" sz="2000" kern="100" dirty="0" err="1">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Seppänen</a:t>
            </a:r>
            <a:r>
              <a:rPr lang="fr-FR"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et al., 2006).</a:t>
            </a:r>
            <a:endParaRPr lang="en-US"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07AD5350-8331-B2DE-CDA8-0C173E506D9F}"/>
              </a:ext>
            </a:extLst>
          </p:cNvPr>
          <p:cNvSpPr txBox="1"/>
          <p:nvPr/>
        </p:nvSpPr>
        <p:spPr>
          <a:xfrm>
            <a:off x="742694" y="553533"/>
            <a:ext cx="4121914" cy="584775"/>
          </a:xfrm>
          <a:prstGeom prst="rect">
            <a:avLst/>
          </a:prstGeom>
          <a:noFill/>
        </p:spPr>
        <p:txBody>
          <a:bodyPr wrap="square" rtlCol="0">
            <a:spAutoFit/>
          </a:bodyPr>
          <a:lstStyle/>
          <a:p>
            <a:r>
              <a:rPr lang="en-US" sz="3200" b="1" dirty="0">
                <a:solidFill>
                  <a:schemeClr val="tx1">
                    <a:lumMod val="95000"/>
                    <a:lumOff val="5000"/>
                  </a:schemeClr>
                </a:solidFill>
                <a:latin typeface="Aptos Black" panose="020B0004020202020204" pitchFamily="34" charset="0"/>
                <a:cs typeface="Arial" panose="020B0604020202020204" pitchFamily="34" charset="0"/>
              </a:rPr>
              <a:t>Indoor Air Quality</a:t>
            </a:r>
          </a:p>
        </p:txBody>
      </p:sp>
      <p:cxnSp>
        <p:nvCxnSpPr>
          <p:cNvPr id="3" name="Straight Connector 2">
            <a:extLst>
              <a:ext uri="{FF2B5EF4-FFF2-40B4-BE49-F238E27FC236}">
                <a16:creationId xmlns:a16="http://schemas.microsoft.com/office/drawing/2014/main" id="{FE18C6D9-1AD3-0A47-F49E-8CA44CB99E6C}"/>
              </a:ext>
            </a:extLst>
          </p:cNvPr>
          <p:cNvCxnSpPr/>
          <p:nvPr/>
        </p:nvCxnSpPr>
        <p:spPr>
          <a:xfrm flipH="1">
            <a:off x="458779" y="1142025"/>
            <a:ext cx="434848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7" name="Picture 6" descr="A blue hexagon with blue text&#10;&#10;AI-generated content may be incorrect.">
            <a:extLst>
              <a:ext uri="{FF2B5EF4-FFF2-40B4-BE49-F238E27FC236}">
                <a16:creationId xmlns:a16="http://schemas.microsoft.com/office/drawing/2014/main" id="{1EA04A0E-2090-1FC7-289F-3FCD137C2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8928" y="297670"/>
            <a:ext cx="993888" cy="687889"/>
          </a:xfrm>
          <a:prstGeom prst="rect">
            <a:avLst/>
          </a:prstGeom>
        </p:spPr>
      </p:pic>
      <p:pic>
        <p:nvPicPr>
          <p:cNvPr id="10" name="Picture 9">
            <a:extLst>
              <a:ext uri="{FF2B5EF4-FFF2-40B4-BE49-F238E27FC236}">
                <a16:creationId xmlns:a16="http://schemas.microsoft.com/office/drawing/2014/main" id="{04C0543C-0159-57C0-7B6F-FB252C313AE9}"/>
              </a:ext>
            </a:extLst>
          </p:cNvPr>
          <p:cNvPicPr>
            <a:picLocks noChangeAspect="1"/>
          </p:cNvPicPr>
          <p:nvPr/>
        </p:nvPicPr>
        <p:blipFill>
          <a:blip r:embed="rId5"/>
          <a:stretch>
            <a:fillRect/>
          </a:stretch>
        </p:blipFill>
        <p:spPr>
          <a:xfrm>
            <a:off x="5868182" y="1605902"/>
            <a:ext cx="6248400" cy="4754880"/>
          </a:xfrm>
          <a:prstGeom prst="rect">
            <a:avLst/>
          </a:prstGeom>
        </p:spPr>
      </p:pic>
      <p:sp>
        <p:nvSpPr>
          <p:cNvPr id="2" name="TextBox 1">
            <a:extLst>
              <a:ext uri="{FF2B5EF4-FFF2-40B4-BE49-F238E27FC236}">
                <a16:creationId xmlns:a16="http://schemas.microsoft.com/office/drawing/2014/main" id="{96ECEEA7-DD7B-B32E-750C-2147CBAA0E66}"/>
              </a:ext>
            </a:extLst>
          </p:cNvPr>
          <p:cNvSpPr txBox="1"/>
          <p:nvPr/>
        </p:nvSpPr>
        <p:spPr>
          <a:xfrm>
            <a:off x="6719796" y="5847053"/>
            <a:ext cx="5155212" cy="369332"/>
          </a:xfrm>
          <a:prstGeom prst="rect">
            <a:avLst/>
          </a:prstGeom>
          <a:solidFill>
            <a:schemeClr val="bg1"/>
          </a:solidFill>
        </p:spPr>
        <p:txBody>
          <a:bodyPr wrap="square" rtlCol="0">
            <a:spAutoFit/>
          </a:bodyPr>
          <a:lstStyle/>
          <a:p>
            <a:r>
              <a:rPr lang="en-US" dirty="0" err="1"/>
              <a:t>Réserve</a:t>
            </a:r>
            <a:r>
              <a:rPr lang="en-US" dirty="0"/>
              <a:t> Scout </a:t>
            </a:r>
            <a:r>
              <a:rPr lang="en-US" dirty="0" err="1"/>
              <a:t>Sinoquipe</a:t>
            </a:r>
            <a:r>
              <a:rPr lang="en-US" dirty="0"/>
              <a:t>, Comté de Fulton, PA</a:t>
            </a:r>
          </a:p>
        </p:txBody>
      </p:sp>
    </p:spTree>
    <p:extLst>
      <p:ext uri="{BB962C8B-B14F-4D97-AF65-F5344CB8AC3E}">
        <p14:creationId xmlns:p14="http://schemas.microsoft.com/office/powerpoint/2010/main" val="633390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812BBDF-CC69-F7CA-3350-CA61059A9CA1}"/>
              </a:ext>
            </a:extLst>
          </p:cNvPr>
          <p:cNvPicPr>
            <a:picLocks noChangeAspect="1"/>
          </p:cNvPicPr>
          <p:nvPr/>
        </p:nvPicPr>
        <p:blipFill>
          <a:blip r:embed="rId3"/>
          <a:stretch>
            <a:fillRect/>
          </a:stretch>
        </p:blipFill>
        <p:spPr>
          <a:xfrm>
            <a:off x="32512" y="3053411"/>
            <a:ext cx="12192000" cy="3886200"/>
          </a:xfrm>
          <a:prstGeom prst="rect">
            <a:avLst/>
          </a:prstGeom>
        </p:spPr>
      </p:pic>
      <p:pic>
        <p:nvPicPr>
          <p:cNvPr id="11" name="Picture 10">
            <a:extLst>
              <a:ext uri="{FF2B5EF4-FFF2-40B4-BE49-F238E27FC236}">
                <a16:creationId xmlns:a16="http://schemas.microsoft.com/office/drawing/2014/main" id="{E3EBA660-7E0F-4790-1A6B-C98CEEF1C186}"/>
              </a:ext>
            </a:extLst>
          </p:cNvPr>
          <p:cNvPicPr>
            <a:picLocks noChangeAspect="1"/>
          </p:cNvPicPr>
          <p:nvPr/>
        </p:nvPicPr>
        <p:blipFill>
          <a:blip r:embed="rId4"/>
          <a:stretch>
            <a:fillRect/>
          </a:stretch>
        </p:blipFill>
        <p:spPr>
          <a:xfrm>
            <a:off x="0" y="0"/>
            <a:ext cx="12192000" cy="3078480"/>
          </a:xfrm>
          <a:prstGeom prst="rect">
            <a:avLst/>
          </a:prstGeom>
        </p:spPr>
      </p:pic>
      <p:sp>
        <p:nvSpPr>
          <p:cNvPr id="5" name="TextBox 4">
            <a:extLst>
              <a:ext uri="{FF2B5EF4-FFF2-40B4-BE49-F238E27FC236}">
                <a16:creationId xmlns:a16="http://schemas.microsoft.com/office/drawing/2014/main" id="{38AA65B8-E95F-39F9-B64C-25C01F66EF48}"/>
              </a:ext>
            </a:extLst>
          </p:cNvPr>
          <p:cNvSpPr txBox="1"/>
          <p:nvPr/>
        </p:nvSpPr>
        <p:spPr>
          <a:xfrm>
            <a:off x="6096000" y="1074015"/>
            <a:ext cx="5730333" cy="2056973"/>
          </a:xfrm>
          <a:prstGeom prst="rect">
            <a:avLst/>
          </a:prstGeom>
          <a:noFill/>
        </p:spPr>
        <p:txBody>
          <a:bodyPr wrap="square">
            <a:spAutoFit/>
          </a:bodyPr>
          <a:lstStyle/>
          <a:p>
            <a:pPr marR="0">
              <a:lnSpc>
                <a:spcPct val="107000"/>
              </a:lnSpc>
              <a:spcAft>
                <a:spcPts val="800"/>
              </a:spcAft>
            </a:pP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Une étude menée par le Lawrence Berkeley National </a:t>
            </a:r>
            <a:r>
              <a:rPr lang="fr-FR"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Laboratory</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 révélé qu'optimiser les températures intérieures dans la plage de 21 à 23°C (69,8 à 73,4°F) peut améliorer la performance et la précision de la prise de décision de 10 à 20 % (Berkeley </a:t>
            </a:r>
            <a:r>
              <a:rPr lang="fr-FR"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Lab</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2018)</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5803397-05BC-122B-3E83-A3357E789C47}"/>
              </a:ext>
            </a:extLst>
          </p:cNvPr>
          <p:cNvSpPr txBox="1"/>
          <p:nvPr/>
        </p:nvSpPr>
        <p:spPr>
          <a:xfrm>
            <a:off x="4028813" y="284608"/>
            <a:ext cx="3682627" cy="601254"/>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Thermal Comfort</a:t>
            </a:r>
          </a:p>
        </p:txBody>
      </p:sp>
      <p:sp>
        <p:nvSpPr>
          <p:cNvPr id="9" name="TextBox 8">
            <a:extLst>
              <a:ext uri="{FF2B5EF4-FFF2-40B4-BE49-F238E27FC236}">
                <a16:creationId xmlns:a16="http://schemas.microsoft.com/office/drawing/2014/main" id="{2F419280-B0A2-07D5-0DB8-06866A27F280}"/>
              </a:ext>
            </a:extLst>
          </p:cNvPr>
          <p:cNvSpPr txBox="1"/>
          <p:nvPr/>
        </p:nvSpPr>
        <p:spPr>
          <a:xfrm>
            <a:off x="365667" y="1074015"/>
            <a:ext cx="5217952" cy="2056973"/>
          </a:xfrm>
          <a:prstGeom prst="rect">
            <a:avLst/>
          </a:prstGeom>
          <a:noFill/>
        </p:spPr>
        <p:txBody>
          <a:bodyPr wrap="square">
            <a:spAutoFit/>
          </a:bodyPr>
          <a:lstStyle/>
          <a:p>
            <a:pPr marR="0">
              <a:lnSpc>
                <a:spcPct val="107000"/>
              </a:lnSpc>
              <a:spcAft>
                <a:spcPts val="800"/>
              </a:spcAft>
            </a:pP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L'inconfort lié à la température est un problème majeur sur le lieu de travail, des recherches montrant que la productivité diminue de 4 % par degré Celsius lorsque la température intérieure dépasse 25°C (77°F) (Standards de l´ ASHRAE, 2021)</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5" name="Straight Connector 14">
            <a:extLst>
              <a:ext uri="{FF2B5EF4-FFF2-40B4-BE49-F238E27FC236}">
                <a16:creationId xmlns:a16="http://schemas.microsoft.com/office/drawing/2014/main" id="{E3DA6A05-C8B4-4561-8078-96AC7D7AA2D6}"/>
              </a:ext>
            </a:extLst>
          </p:cNvPr>
          <p:cNvCxnSpPr/>
          <p:nvPr/>
        </p:nvCxnSpPr>
        <p:spPr>
          <a:xfrm flipH="1">
            <a:off x="3850640" y="954564"/>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20" name="Picture 19">
            <a:extLst>
              <a:ext uri="{FF2B5EF4-FFF2-40B4-BE49-F238E27FC236}">
                <a16:creationId xmlns:a16="http://schemas.microsoft.com/office/drawing/2014/main" id="{DA62F3F8-795F-6EE7-0827-DF8D46699E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5667" y="373565"/>
            <a:ext cx="981787" cy="679514"/>
          </a:xfrm>
          <a:prstGeom prst="rect">
            <a:avLst/>
          </a:prstGeom>
        </p:spPr>
      </p:pic>
      <p:sp>
        <p:nvSpPr>
          <p:cNvPr id="2" name="TextBox 1">
            <a:extLst>
              <a:ext uri="{FF2B5EF4-FFF2-40B4-BE49-F238E27FC236}">
                <a16:creationId xmlns:a16="http://schemas.microsoft.com/office/drawing/2014/main" id="{2AD339A7-4F28-6A6B-EBF9-E4C0DF4F53C1}"/>
              </a:ext>
            </a:extLst>
          </p:cNvPr>
          <p:cNvSpPr txBox="1"/>
          <p:nvPr/>
        </p:nvSpPr>
        <p:spPr>
          <a:xfrm>
            <a:off x="65024" y="6484435"/>
            <a:ext cx="4697476" cy="369332"/>
          </a:xfrm>
          <a:prstGeom prst="rect">
            <a:avLst/>
          </a:prstGeom>
          <a:solidFill>
            <a:schemeClr val="bg1"/>
          </a:solidFill>
        </p:spPr>
        <p:txBody>
          <a:bodyPr wrap="square" rtlCol="0">
            <a:spAutoFit/>
          </a:bodyPr>
          <a:lstStyle/>
          <a:p>
            <a:r>
              <a:rPr lang="en-US" dirty="0"/>
              <a:t>White Rock Acres, Comté de Cumberland, PA</a:t>
            </a:r>
          </a:p>
        </p:txBody>
      </p:sp>
    </p:spTree>
    <p:extLst>
      <p:ext uri="{BB962C8B-B14F-4D97-AF65-F5344CB8AC3E}">
        <p14:creationId xmlns:p14="http://schemas.microsoft.com/office/powerpoint/2010/main" val="2196198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E889F-E31D-B523-0204-6930B95FEC4E}"/>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5606B269-E56D-8391-AA7B-FFD4C91B5FC5}"/>
              </a:ext>
            </a:extLst>
          </p:cNvPr>
          <p:cNvPicPr>
            <a:picLocks noChangeAspect="1"/>
          </p:cNvPicPr>
          <p:nvPr/>
        </p:nvPicPr>
        <p:blipFill>
          <a:blip r:embed="rId3"/>
          <a:stretch>
            <a:fillRect/>
          </a:stretch>
        </p:blipFill>
        <p:spPr>
          <a:xfrm>
            <a:off x="3807452" y="-101069"/>
            <a:ext cx="8363415" cy="6922599"/>
          </a:xfrm>
          <a:prstGeom prst="rect">
            <a:avLst/>
          </a:prstGeom>
        </p:spPr>
      </p:pic>
      <p:pic>
        <p:nvPicPr>
          <p:cNvPr id="14" name="Picture 13">
            <a:extLst>
              <a:ext uri="{FF2B5EF4-FFF2-40B4-BE49-F238E27FC236}">
                <a16:creationId xmlns:a16="http://schemas.microsoft.com/office/drawing/2014/main" id="{CBDA9DD8-E3B0-2A3A-6801-E35B6F39DD5A}"/>
              </a:ext>
            </a:extLst>
          </p:cNvPr>
          <p:cNvPicPr>
            <a:picLocks noChangeAspect="1"/>
          </p:cNvPicPr>
          <p:nvPr/>
        </p:nvPicPr>
        <p:blipFill>
          <a:blip r:embed="rId4"/>
          <a:stretch>
            <a:fillRect/>
          </a:stretch>
        </p:blipFill>
        <p:spPr>
          <a:xfrm>
            <a:off x="-95" y="36470"/>
            <a:ext cx="776478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241A59C9-6CBB-1CC7-32F7-A9ECECD6B3F6}"/>
              </a:ext>
            </a:extLst>
          </p:cNvPr>
          <p:cNvSpPr txBox="1"/>
          <p:nvPr/>
        </p:nvSpPr>
        <p:spPr>
          <a:xfrm>
            <a:off x="7989160" y="2079846"/>
            <a:ext cx="3860801" cy="3374257"/>
          </a:xfrm>
          <a:prstGeom prst="rect">
            <a:avLst/>
          </a:prstGeom>
          <a:noFill/>
        </p:spPr>
        <p:txBody>
          <a:bodyPr wrap="square">
            <a:spAutoFit/>
          </a:bodyPr>
          <a:lstStyle/>
          <a:p>
            <a:pPr marR="0">
              <a:lnSpc>
                <a:spcPct val="107000"/>
              </a:lnSpc>
              <a:spcAft>
                <a:spcPts val="800"/>
              </a:spcAft>
            </a:pPr>
            <a:r>
              <a:rPr lang="fr-FR" sz="2000" i="1" kern="100" dirty="0">
                <a:effectLst/>
                <a:latin typeface="Aptos" panose="020B0004020202020204" pitchFamily="34" charset="0"/>
                <a:ea typeface="Aptos" panose="020B0004020202020204" pitchFamily="34" charset="0"/>
                <a:cs typeface="Times New Roman" panose="02020603050405020304" pitchFamily="18" charset="0"/>
              </a:rPr>
              <a:t>Aujourd’hui, il est courant que les utilisateurs d´appareils de conditionnement d'air abaissent considérablement la consigne du thermostat pour gérer l’humidité de l’air. Cela entraîne un refroidissement excessif de l’air et, par conséquent, une consommation d’énergie beaucoup plus élevée. </a:t>
            </a:r>
            <a:endParaRPr lang="en-US" sz="2000" i="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BAB08641-3A9C-BA3F-1F4A-424F616A7DDE}"/>
              </a:ext>
            </a:extLst>
          </p:cNvPr>
          <p:cNvSpPr txBox="1"/>
          <p:nvPr/>
        </p:nvSpPr>
        <p:spPr>
          <a:xfrm>
            <a:off x="7989159" y="6304002"/>
            <a:ext cx="1684115" cy="369332"/>
          </a:xfrm>
          <a:prstGeom prst="rect">
            <a:avLst/>
          </a:prstGeom>
          <a:solidFill>
            <a:schemeClr val="bg1"/>
          </a:solidFill>
        </p:spPr>
        <p:txBody>
          <a:bodyPr wrap="square" rtlCol="0">
            <a:spAutoFit/>
          </a:bodyPr>
          <a:lstStyle/>
          <a:p>
            <a:r>
              <a:rPr lang="en-US" dirty="0"/>
              <a:t>Fairbanks, AK</a:t>
            </a:r>
          </a:p>
        </p:txBody>
      </p:sp>
      <p:pic>
        <p:nvPicPr>
          <p:cNvPr id="20" name="Picture 19">
            <a:extLst>
              <a:ext uri="{FF2B5EF4-FFF2-40B4-BE49-F238E27FC236}">
                <a16:creationId xmlns:a16="http://schemas.microsoft.com/office/drawing/2014/main" id="{5A7F3EA1-C023-5BE2-F3AB-8727229E40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4367" y="5391585"/>
            <a:ext cx="981787" cy="679514"/>
          </a:xfrm>
          <a:prstGeom prst="rect">
            <a:avLst/>
          </a:prstGeom>
        </p:spPr>
      </p:pic>
      <p:sp>
        <p:nvSpPr>
          <p:cNvPr id="7" name="TextBox 6">
            <a:extLst>
              <a:ext uri="{FF2B5EF4-FFF2-40B4-BE49-F238E27FC236}">
                <a16:creationId xmlns:a16="http://schemas.microsoft.com/office/drawing/2014/main" id="{0152F691-99E6-EE9D-D8EB-248E7F8F1B5D}"/>
              </a:ext>
            </a:extLst>
          </p:cNvPr>
          <p:cNvSpPr txBox="1"/>
          <p:nvPr/>
        </p:nvSpPr>
        <p:spPr>
          <a:xfrm>
            <a:off x="8143706" y="36470"/>
            <a:ext cx="3682627" cy="601254"/>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Thermal Comfort</a:t>
            </a:r>
          </a:p>
        </p:txBody>
      </p:sp>
      <p:cxnSp>
        <p:nvCxnSpPr>
          <p:cNvPr id="15" name="Straight Connector 14">
            <a:extLst>
              <a:ext uri="{FF2B5EF4-FFF2-40B4-BE49-F238E27FC236}">
                <a16:creationId xmlns:a16="http://schemas.microsoft.com/office/drawing/2014/main" id="{46E61771-2F5E-D2E8-8AC8-DF017C59C491}"/>
              </a:ext>
            </a:extLst>
          </p:cNvPr>
          <p:cNvCxnSpPr/>
          <p:nvPr/>
        </p:nvCxnSpPr>
        <p:spPr>
          <a:xfrm flipH="1">
            <a:off x="8101410" y="71332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8169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1" name="Picture 10" descr="Bird's eye view of a cityscape">
            <a:extLst>
              <a:ext uri="{FF2B5EF4-FFF2-40B4-BE49-F238E27FC236}">
                <a16:creationId xmlns:a16="http://schemas.microsoft.com/office/drawing/2014/main" id="{8F2E116B-8FDB-C6FF-21FE-16414338287C}"/>
              </a:ext>
            </a:extLst>
          </p:cNvPr>
          <p:cNvPicPr>
            <a:picLocks noChangeAspect="1"/>
          </p:cNvPicPr>
          <p:nvPr/>
        </p:nvPicPr>
        <p:blipFill>
          <a:blip r:embed="rId3">
            <a:alphaModFix amt="34000"/>
            <a:extLst>
              <a:ext uri="{28A0092B-C50C-407E-A947-70E740481C1C}">
                <a14:useLocalDpi xmlns:a14="http://schemas.microsoft.com/office/drawing/2010/main" val="0"/>
              </a:ext>
            </a:extLst>
          </a:blip>
          <a:srcRect r="57869"/>
          <a:stretch/>
        </p:blipFill>
        <p:spPr>
          <a:xfrm>
            <a:off x="51355" y="-25964"/>
            <a:ext cx="12140645" cy="6858000"/>
          </a:xfrm>
          <a:prstGeom prst="rect">
            <a:avLst/>
          </a:prstGeom>
        </p:spPr>
      </p:pic>
      <p:sp>
        <p:nvSpPr>
          <p:cNvPr id="7" name="Rectangle 6">
            <a:extLst>
              <a:ext uri="{FF2B5EF4-FFF2-40B4-BE49-F238E27FC236}">
                <a16:creationId xmlns:a16="http://schemas.microsoft.com/office/drawing/2014/main" id="{0546BA81-CF9A-FB26-3F60-DB0BFD2BD3BD}"/>
              </a:ext>
            </a:extLst>
          </p:cNvPr>
          <p:cNvSpPr/>
          <p:nvPr/>
        </p:nvSpPr>
        <p:spPr>
          <a:xfrm>
            <a:off x="0" y="1186151"/>
            <a:ext cx="7952190" cy="5256213"/>
          </a:xfrm>
          <a:prstGeom prst="rect">
            <a:avLst/>
          </a:prstGeom>
          <a:solidFill>
            <a:srgbClr val="00549B"/>
          </a:solidFill>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Google Shape;163;g278953d5ff6_0_39"/>
          <p:cNvSpPr txBox="1">
            <a:spLocks noGrp="1"/>
          </p:cNvSpPr>
          <p:nvPr>
            <p:ph type="sldNum" idx="12"/>
          </p:nvPr>
        </p:nvSpPr>
        <p:spPr>
          <a:xfrm>
            <a:off x="11409045" y="6333135"/>
            <a:ext cx="731600" cy="524800"/>
          </a:xfrm>
          <a:prstGeom prst="rect">
            <a:avLst/>
          </a:prstGeom>
        </p:spPr>
        <p:txBody>
          <a:bodyPr spcFirstLastPara="1" vert="horz" wrap="square" lIns="121900" tIns="121900" rIns="121900" bIns="121900" rtlCol="0" anchor="t" anchorCtr="0">
            <a:noAutofit/>
          </a:bodyPr>
          <a:lstStyle/>
          <a:p>
            <a:fld id="{00000000-1234-1234-1234-123412341234}" type="slidenum">
              <a:rPr lang="en-US"/>
              <a:pPr/>
              <a:t>12</a:t>
            </a:fld>
            <a:endParaRPr/>
          </a:p>
        </p:txBody>
      </p:sp>
      <p:sp>
        <p:nvSpPr>
          <p:cNvPr id="2" name="TextBox 1">
            <a:extLst>
              <a:ext uri="{FF2B5EF4-FFF2-40B4-BE49-F238E27FC236}">
                <a16:creationId xmlns:a16="http://schemas.microsoft.com/office/drawing/2014/main" id="{44093114-835F-8FB7-082E-E8E5D5FA71E1}"/>
              </a:ext>
            </a:extLst>
          </p:cNvPr>
          <p:cNvSpPr txBox="1"/>
          <p:nvPr/>
        </p:nvSpPr>
        <p:spPr>
          <a:xfrm>
            <a:off x="349031" y="297568"/>
            <a:ext cx="7142662" cy="601255"/>
          </a:xfrm>
          <a:prstGeom prst="rect">
            <a:avLst/>
          </a:prstGeom>
          <a:noFill/>
        </p:spPr>
        <p:txBody>
          <a:bodyPr wrap="square">
            <a:spAutoFit/>
          </a:bodyPr>
          <a:lstStyle/>
          <a:p>
            <a:pPr marL="0" marR="0">
              <a:lnSpc>
                <a:spcPct val="107000"/>
              </a:lnSpc>
              <a:spcAft>
                <a:spcPts val="800"/>
              </a:spcAft>
            </a:pP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Confort</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Thérmique</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 Étude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en</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Inde</a:t>
            </a:r>
            <a:endParaRPr lang="en-US" sz="3200" b="1" u="sng" kern="100" dirty="0">
              <a:effectLst/>
              <a:latin typeface="Aptos Black" panose="020B0004020202020204" pitchFamily="34" charset="0"/>
              <a:ea typeface="Aptos" panose="020B0004020202020204" pitchFamily="34" charset="0"/>
              <a:cs typeface="Times New Roman" panose="02020603050405020304" pitchFamily="18" charset="0"/>
            </a:endParaRPr>
          </a:p>
        </p:txBody>
      </p:sp>
      <p:pic>
        <p:nvPicPr>
          <p:cNvPr id="12" name="Picture 11" descr="A blue hexagon with blue text&#10;&#10;AI-generated content may be incorrect.">
            <a:extLst>
              <a:ext uri="{FF2B5EF4-FFF2-40B4-BE49-F238E27FC236}">
                <a16:creationId xmlns:a16="http://schemas.microsoft.com/office/drawing/2014/main" id="{EE9FE4CF-BFCC-77DE-4062-FE77A2273A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18284" y="5928858"/>
            <a:ext cx="993888" cy="687889"/>
          </a:xfrm>
          <a:prstGeom prst="rect">
            <a:avLst/>
          </a:prstGeom>
        </p:spPr>
      </p:pic>
      <p:pic>
        <p:nvPicPr>
          <p:cNvPr id="4" name="Picture 3" descr="A chart of energy efficiency&#10;&#10;AI-generated content may be incorrect.">
            <a:extLst>
              <a:ext uri="{FF2B5EF4-FFF2-40B4-BE49-F238E27FC236}">
                <a16:creationId xmlns:a16="http://schemas.microsoft.com/office/drawing/2014/main" id="{57177770-BECC-D616-C5C0-9BEEB31621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946" y="1346784"/>
            <a:ext cx="7757621" cy="4986351"/>
          </a:xfrm>
          <a:prstGeom prst="rect">
            <a:avLst/>
          </a:prstGeom>
          <a:scene3d>
            <a:camera prst="orthographicFront"/>
            <a:lightRig rig="threePt" dir="t"/>
          </a:scene3d>
          <a:sp3d>
            <a:bevelT/>
            <a:bevelB/>
          </a:sp3d>
        </p:spPr>
      </p:pic>
      <p:sp>
        <p:nvSpPr>
          <p:cNvPr id="161" name="Google Shape;161;g278953d5ff6_0_39"/>
          <p:cNvSpPr txBox="1"/>
          <p:nvPr/>
        </p:nvSpPr>
        <p:spPr>
          <a:xfrm>
            <a:off x="8106334" y="1342706"/>
            <a:ext cx="3974720" cy="1969715"/>
          </a:xfrm>
          <a:prstGeom prst="rect">
            <a:avLst/>
          </a:prstGeom>
          <a:noFill/>
          <a:ln>
            <a:noFill/>
          </a:ln>
        </p:spPr>
        <p:txBody>
          <a:bodyPr spcFirstLastPara="1" wrap="square" lIns="121900" tIns="60933" rIns="121900" bIns="60933" anchor="t" anchorCtr="0">
            <a:spAutoFit/>
          </a:bodyPr>
          <a:lstStyle/>
          <a:p>
            <a:pPr marL="16933"/>
            <a:r>
              <a:rPr lang="fr-FR" sz="2000" b="1" dirty="0">
                <a:solidFill>
                  <a:schemeClr val="tx1">
                    <a:lumMod val="95000"/>
                    <a:lumOff val="5000"/>
                  </a:schemeClr>
                </a:solidFill>
                <a:ea typeface="Montserrat"/>
                <a:cs typeface="Montserrat"/>
                <a:sym typeface="Montserrat"/>
              </a:rPr>
              <a:t>Plus de 25 % d’énergie supplémentaire est utilisée pour surrefroidir et atteindre la température cible ainsi que les conditions d’humidité relative dans l’espace. </a:t>
            </a:r>
            <a:r>
              <a:rPr lang="en-US" sz="2000" dirty="0">
                <a:solidFill>
                  <a:schemeClr val="tx1">
                    <a:lumMod val="95000"/>
                    <a:lumOff val="5000"/>
                  </a:schemeClr>
                </a:solidFill>
                <a:ea typeface="Montserrat"/>
                <a:cs typeface="Montserrat"/>
                <a:sym typeface="Montserrat"/>
              </a:rPr>
              <a:t>[</a:t>
            </a:r>
            <a:r>
              <a:rPr lang="en-US" sz="2000" b="1" dirty="0">
                <a:solidFill>
                  <a:schemeClr val="accent2"/>
                </a:solidFill>
                <a:sym typeface="Montserrat"/>
              </a:rPr>
              <a:t>barre</a:t>
            </a:r>
            <a:r>
              <a:rPr lang="en-US" sz="2000" dirty="0">
                <a:solidFill>
                  <a:schemeClr val="tx1">
                    <a:lumMod val="95000"/>
                    <a:lumOff val="5000"/>
                  </a:schemeClr>
                </a:solidFill>
                <a:ea typeface="Montserrat"/>
                <a:cs typeface="Montserrat"/>
                <a:sym typeface="Montserrat"/>
              </a:rPr>
              <a:t> </a:t>
            </a:r>
            <a:r>
              <a:rPr lang="en-US" sz="2000" b="1" dirty="0">
                <a:solidFill>
                  <a:schemeClr val="accent2"/>
                </a:solidFill>
                <a:ea typeface="Montserrat"/>
                <a:cs typeface="Montserrat"/>
                <a:sym typeface="Montserrat"/>
              </a:rPr>
              <a:t>orange</a:t>
            </a:r>
            <a:r>
              <a:rPr lang="en-US" sz="2000" dirty="0">
                <a:solidFill>
                  <a:schemeClr val="tx1">
                    <a:lumMod val="95000"/>
                    <a:lumOff val="5000"/>
                  </a:schemeClr>
                </a:solidFill>
                <a:ea typeface="Montserrat"/>
                <a:cs typeface="Montserrat"/>
                <a:sym typeface="Montserrat"/>
              </a:rPr>
              <a:t>]</a:t>
            </a:r>
            <a:endParaRPr sz="2000" dirty="0">
              <a:solidFill>
                <a:schemeClr val="tx1">
                  <a:lumMod val="95000"/>
                  <a:lumOff val="5000"/>
                </a:schemeClr>
              </a:solidFill>
              <a:ea typeface="Arial"/>
              <a:cs typeface="Arial"/>
              <a:sym typeface="Arial"/>
            </a:endParaRPr>
          </a:p>
        </p:txBody>
      </p:sp>
      <p:sp>
        <p:nvSpPr>
          <p:cNvPr id="160" name="Google Shape;160;g278953d5ff6_0_39"/>
          <p:cNvSpPr txBox="1">
            <a:spLocks noGrp="1"/>
          </p:cNvSpPr>
          <p:nvPr>
            <p:ph type="title"/>
          </p:nvPr>
        </p:nvSpPr>
        <p:spPr>
          <a:xfrm>
            <a:off x="8207536" y="3418575"/>
            <a:ext cx="4075864" cy="2323683"/>
          </a:xfrm>
          <a:prstGeom prst="rect">
            <a:avLst/>
          </a:prstGeom>
          <a:noFill/>
          <a:ln>
            <a:noFill/>
          </a:ln>
        </p:spPr>
        <p:txBody>
          <a:bodyPr spcFirstLastPara="1" vert="horz" wrap="square" lIns="0" tIns="60933" rIns="121900" bIns="60933" rtlCol="0" anchor="ctr" anchorCtr="0">
            <a:noAutofit/>
          </a:bodyPr>
          <a:lstStyle/>
          <a:p>
            <a:pPr algn="l">
              <a:spcAft>
                <a:spcPts val="800"/>
              </a:spcAft>
              <a:buClr>
                <a:srgbClr val="253C60"/>
              </a:buClr>
              <a:buSzPts val="4400"/>
            </a:pPr>
            <a:r>
              <a:rPr lang="fr-FR" sz="2000" dirty="0">
                <a:solidFill>
                  <a:schemeClr val="tx1">
                    <a:lumMod val="95000"/>
                    <a:lumOff val="5000"/>
                  </a:schemeClr>
                </a:solidFill>
                <a:latin typeface="+mn-lt"/>
                <a:sym typeface="Montserrat"/>
              </a:rPr>
              <a:t>La plupart des appareils de </a:t>
            </a:r>
            <a:r>
              <a:rPr lang="fr-FR" sz="2000" dirty="0" err="1">
                <a:solidFill>
                  <a:schemeClr val="tx1">
                    <a:lumMod val="95000"/>
                    <a:lumOff val="5000"/>
                  </a:schemeClr>
                </a:solidFill>
                <a:latin typeface="+mn-lt"/>
                <a:sym typeface="Montserrat"/>
              </a:rPr>
              <a:t>conditionement</a:t>
            </a:r>
            <a:r>
              <a:rPr lang="fr-FR" sz="2000" dirty="0">
                <a:solidFill>
                  <a:schemeClr val="tx1">
                    <a:lumMod val="95000"/>
                    <a:lumOff val="5000"/>
                  </a:schemeClr>
                </a:solidFill>
                <a:latin typeface="+mn-lt"/>
                <a:sym typeface="Montserrat"/>
              </a:rPr>
              <a:t> d´air contrôlent uniquement la température et assurent une déshumidification médiocre, ce qui entraîne une consommation excessive d’énergie et un refroidissement excessif de l’espace.</a:t>
            </a:r>
            <a:endParaRPr sz="2000" dirty="0">
              <a:solidFill>
                <a:schemeClr val="tx1">
                  <a:lumMod val="95000"/>
                  <a:lumOff val="5000"/>
                </a:schemeClr>
              </a:solidFill>
              <a:latin typeface="+mn-lt"/>
            </a:endParaRPr>
          </a:p>
        </p:txBody>
      </p:sp>
      <p:pic>
        <p:nvPicPr>
          <p:cNvPr id="3" name="Picture 2">
            <a:extLst>
              <a:ext uri="{FF2B5EF4-FFF2-40B4-BE49-F238E27FC236}">
                <a16:creationId xmlns:a16="http://schemas.microsoft.com/office/drawing/2014/main" id="{F5281BBF-E3CE-3ACB-4BAA-BA1377C20975}"/>
              </a:ext>
            </a:extLst>
          </p:cNvPr>
          <p:cNvPicPr>
            <a:picLocks noChangeAspect="1"/>
          </p:cNvPicPr>
          <p:nvPr/>
        </p:nvPicPr>
        <p:blipFill>
          <a:blip r:embed="rId6"/>
          <a:stretch>
            <a:fillRect/>
          </a:stretch>
        </p:blipFill>
        <p:spPr>
          <a:xfrm>
            <a:off x="7016548" y="1732263"/>
            <a:ext cx="570029" cy="59530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E348281-EE28-6C8F-462C-876EDFC4641F}"/>
              </a:ext>
            </a:extLst>
          </p:cNvPr>
          <p:cNvPicPr>
            <a:picLocks noChangeAspect="1"/>
          </p:cNvPicPr>
          <p:nvPr/>
        </p:nvPicPr>
        <p:blipFill>
          <a:blip r:embed="rId3"/>
          <a:stretch>
            <a:fillRect/>
          </a:stretch>
        </p:blipFill>
        <p:spPr>
          <a:xfrm>
            <a:off x="0" y="3098111"/>
            <a:ext cx="12192000" cy="3845696"/>
          </a:xfrm>
          <a:prstGeom prst="rect">
            <a:avLst/>
          </a:prstGeom>
        </p:spPr>
      </p:pic>
      <p:sp>
        <p:nvSpPr>
          <p:cNvPr id="3" name="TextBox 2">
            <a:extLst>
              <a:ext uri="{FF2B5EF4-FFF2-40B4-BE49-F238E27FC236}">
                <a16:creationId xmlns:a16="http://schemas.microsoft.com/office/drawing/2014/main" id="{7E680BF5-C63E-A44F-EB6E-61251DB7A3DC}"/>
              </a:ext>
            </a:extLst>
          </p:cNvPr>
          <p:cNvSpPr txBox="1"/>
          <p:nvPr/>
        </p:nvSpPr>
        <p:spPr>
          <a:xfrm>
            <a:off x="284480" y="3987612"/>
            <a:ext cx="3819180" cy="3044936"/>
          </a:xfrm>
          <a:prstGeom prst="rect">
            <a:avLst/>
          </a:prstGeom>
          <a:noFill/>
        </p:spPr>
        <p:txBody>
          <a:bodyPr wrap="square">
            <a:spAutoFit/>
          </a:bodyPr>
          <a:lstStyle/>
          <a:p>
            <a:pPr marR="0">
              <a:lnSpc>
                <a:spcPct val="107000"/>
              </a:lnSpc>
            </a:pP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Le bruit est la principale plainte dans les environnements de bureaux ouverts,</a:t>
            </a:r>
          </a:p>
          <a:p>
            <a:pPr marR="0">
              <a:lnSpc>
                <a:spcPct val="107000"/>
              </a:lnSpc>
            </a:pP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avec </a:t>
            </a:r>
            <a:r>
              <a:rPr lang="fr-FR"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70 % des employés signalant que le bruit au travail </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affecte leur capacité à se concentrer (« </a:t>
            </a:r>
            <a:r>
              <a:rPr lang="fr-FR"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Occupational</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fr-FR"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Health</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Science, 2021")</a:t>
            </a:r>
          </a:p>
          <a:p>
            <a:pPr marR="0">
              <a:lnSpc>
                <a:spcPct val="107000"/>
              </a:lnSpc>
            </a:pP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F1CBD6F-92B1-3435-B523-5430796C674C}"/>
              </a:ext>
            </a:extLst>
          </p:cNvPr>
          <p:cNvSpPr txBox="1"/>
          <p:nvPr/>
        </p:nvSpPr>
        <p:spPr>
          <a:xfrm>
            <a:off x="8717280" y="3943457"/>
            <a:ext cx="3190240" cy="3044936"/>
          </a:xfrm>
          <a:prstGeom prst="rect">
            <a:avLst/>
          </a:prstGeom>
          <a:noFill/>
        </p:spPr>
        <p:txBody>
          <a:bodyPr wrap="square">
            <a:spAutoFit/>
          </a:bodyPr>
          <a:lstStyle/>
          <a:p>
            <a:pPr marR="0">
              <a:lnSpc>
                <a:spcPct val="107000"/>
              </a:lnSpc>
            </a:pP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Les améliorations acoustiques peuvent entraîner une </a:t>
            </a:r>
            <a:r>
              <a:rPr lang="fr-FR"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réduction de 48 % des erreurs </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dans les tâches nécessitant de la concentration, comme le montrent les études du « British Council for Offices » (BCO, 2017)</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4D45410-4D92-40EF-AE9D-21831B5931E3}"/>
              </a:ext>
            </a:extLst>
          </p:cNvPr>
          <p:cNvSpPr txBox="1"/>
          <p:nvPr/>
        </p:nvSpPr>
        <p:spPr>
          <a:xfrm>
            <a:off x="4269162" y="3997144"/>
            <a:ext cx="3819180" cy="2715615"/>
          </a:xfrm>
          <a:prstGeom prst="rect">
            <a:avLst/>
          </a:prstGeom>
          <a:noFill/>
        </p:spPr>
        <p:txBody>
          <a:bodyPr wrap="square">
            <a:spAutoFit/>
          </a:bodyPr>
          <a:lstStyle/>
          <a:p>
            <a:pPr marR="0">
              <a:lnSpc>
                <a:spcPct val="107000"/>
              </a:lnSpc>
              <a:spcAft>
                <a:spcPts val="800"/>
              </a:spcAft>
            </a:pP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Un bruit excessif au travail peut </a:t>
            </a:r>
            <a:r>
              <a:rPr lang="fr-FR"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réduire la productivité jusqu'à 66 % </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et augmenter les niveaux de stress, ce qui augmente à son tour le risque de maladies cardiovasculaires (« American </a:t>
            </a:r>
            <a:r>
              <a:rPr lang="fr-FR"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Psychological</a:t>
            </a:r>
            <a:r>
              <a:rPr lang="fr-FR"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Association, 2019 »)</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B851C77-C529-4445-2E2C-CA0A8FE9BCA9}"/>
              </a:ext>
            </a:extLst>
          </p:cNvPr>
          <p:cNvSpPr txBox="1"/>
          <p:nvPr/>
        </p:nvSpPr>
        <p:spPr>
          <a:xfrm>
            <a:off x="1880113" y="3136613"/>
            <a:ext cx="7935985" cy="584775"/>
          </a:xfrm>
          <a:prstGeom prst="rect">
            <a:avLst/>
          </a:prstGeom>
          <a:noFill/>
        </p:spPr>
        <p:txBody>
          <a:bodyPr wrap="square" rtlCol="0">
            <a:spAutoFit/>
          </a:bodyPr>
          <a:lstStyle/>
          <a:p>
            <a:pPr algn="ctr"/>
            <a:r>
              <a:rPr lang="en-US" sz="3200" b="1" dirty="0">
                <a:solidFill>
                  <a:schemeClr val="tx1">
                    <a:lumMod val="95000"/>
                    <a:lumOff val="5000"/>
                  </a:schemeClr>
                </a:solidFill>
                <a:latin typeface="Aptos Black" panose="020B0004020202020204" pitchFamily="34" charset="0"/>
              </a:rPr>
              <a:t>Acoustics</a:t>
            </a:r>
          </a:p>
        </p:txBody>
      </p:sp>
      <p:cxnSp>
        <p:nvCxnSpPr>
          <p:cNvPr id="13" name="Straight Connector 12">
            <a:extLst>
              <a:ext uri="{FF2B5EF4-FFF2-40B4-BE49-F238E27FC236}">
                <a16:creationId xmlns:a16="http://schemas.microsoft.com/office/drawing/2014/main" id="{E00F911C-7965-4B9C-8F71-34B63F7080C8}"/>
              </a:ext>
            </a:extLst>
          </p:cNvPr>
          <p:cNvCxnSpPr/>
          <p:nvPr/>
        </p:nvCxnSpPr>
        <p:spPr>
          <a:xfrm flipH="1">
            <a:off x="3962400" y="372091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4" name="Picture 13" descr="A blue hexagon with blue text&#10;&#10;AI-generated content may be incorrect.">
            <a:extLst>
              <a:ext uri="{FF2B5EF4-FFF2-40B4-BE49-F238E27FC236}">
                <a16:creationId xmlns:a16="http://schemas.microsoft.com/office/drawing/2014/main" id="{B45CF29D-A614-6791-5529-B275F1071A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026" y="3136352"/>
            <a:ext cx="993888" cy="687889"/>
          </a:xfrm>
          <a:prstGeom prst="rect">
            <a:avLst/>
          </a:prstGeom>
        </p:spPr>
      </p:pic>
      <p:sp>
        <p:nvSpPr>
          <p:cNvPr id="2" name="TextBox 1">
            <a:extLst>
              <a:ext uri="{FF2B5EF4-FFF2-40B4-BE49-F238E27FC236}">
                <a16:creationId xmlns:a16="http://schemas.microsoft.com/office/drawing/2014/main" id="{0E7602DF-5E00-D001-BEDE-54ED91656399}"/>
              </a:ext>
            </a:extLst>
          </p:cNvPr>
          <p:cNvSpPr txBox="1"/>
          <p:nvPr/>
        </p:nvSpPr>
        <p:spPr>
          <a:xfrm>
            <a:off x="8602597" y="2360416"/>
            <a:ext cx="3419606" cy="369332"/>
          </a:xfrm>
          <a:prstGeom prst="rect">
            <a:avLst/>
          </a:prstGeom>
          <a:solidFill>
            <a:schemeClr val="bg1"/>
          </a:solidFill>
        </p:spPr>
        <p:txBody>
          <a:bodyPr wrap="square" rtlCol="0">
            <a:spAutoFit/>
          </a:bodyPr>
          <a:lstStyle/>
          <a:p>
            <a:r>
              <a:rPr lang="en-US" dirty="0"/>
              <a:t>Office Building, Tokyo, Japan</a:t>
            </a:r>
          </a:p>
        </p:txBody>
      </p:sp>
      <p:pic>
        <p:nvPicPr>
          <p:cNvPr id="10" name="Picture 9">
            <a:extLst>
              <a:ext uri="{FF2B5EF4-FFF2-40B4-BE49-F238E27FC236}">
                <a16:creationId xmlns:a16="http://schemas.microsoft.com/office/drawing/2014/main" id="{DE1EF5FA-46DE-5426-4718-0E910C0A2F74}"/>
              </a:ext>
            </a:extLst>
          </p:cNvPr>
          <p:cNvPicPr>
            <a:picLocks noChangeAspect="1"/>
          </p:cNvPicPr>
          <p:nvPr/>
        </p:nvPicPr>
        <p:blipFill>
          <a:blip r:embed="rId5"/>
          <a:stretch>
            <a:fillRect/>
          </a:stretch>
        </p:blipFill>
        <p:spPr>
          <a:xfrm>
            <a:off x="0" y="69205"/>
            <a:ext cx="12192000" cy="3002280"/>
          </a:xfrm>
          <a:prstGeom prst="rect">
            <a:avLst/>
          </a:prstGeom>
        </p:spPr>
      </p:pic>
    </p:spTree>
    <p:extLst>
      <p:ext uri="{BB962C8B-B14F-4D97-AF65-F5344CB8AC3E}">
        <p14:creationId xmlns:p14="http://schemas.microsoft.com/office/powerpoint/2010/main" val="1478350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A20EDE7-F18F-B915-1404-4EB398F836B8}"/>
              </a:ext>
            </a:extLst>
          </p:cNvPr>
          <p:cNvPicPr>
            <a:picLocks noChangeAspect="1"/>
          </p:cNvPicPr>
          <p:nvPr/>
        </p:nvPicPr>
        <p:blipFill>
          <a:blip r:embed="rId3"/>
          <a:stretch>
            <a:fillRect/>
          </a:stretch>
        </p:blipFill>
        <p:spPr>
          <a:xfrm>
            <a:off x="3048000" y="41613"/>
            <a:ext cx="9144000" cy="6858000"/>
          </a:xfrm>
          <a:prstGeom prst="rect">
            <a:avLst/>
          </a:prstGeom>
        </p:spPr>
      </p:pic>
      <p:sp>
        <p:nvSpPr>
          <p:cNvPr id="3" name="TextBox 2">
            <a:extLst>
              <a:ext uri="{FF2B5EF4-FFF2-40B4-BE49-F238E27FC236}">
                <a16:creationId xmlns:a16="http://schemas.microsoft.com/office/drawing/2014/main" id="{9605EE53-2979-BA50-5E91-6CFBC5687999}"/>
              </a:ext>
            </a:extLst>
          </p:cNvPr>
          <p:cNvSpPr txBox="1"/>
          <p:nvPr/>
        </p:nvSpPr>
        <p:spPr>
          <a:xfrm>
            <a:off x="6844482" y="5346042"/>
            <a:ext cx="5197399" cy="971292"/>
          </a:xfrm>
          <a:prstGeom prst="rect">
            <a:avLst/>
          </a:prstGeom>
          <a:noFill/>
        </p:spPr>
        <p:txBody>
          <a:bodyPr wrap="square">
            <a:spAutoFit/>
          </a:bodyPr>
          <a:lstStyle/>
          <a:p>
            <a:pPr marR="0">
              <a:lnSpc>
                <a:spcPct val="107000"/>
              </a:lnSpc>
              <a:spcAft>
                <a:spcPts val="800"/>
              </a:spcAft>
            </a:pPr>
            <a:r>
              <a:rPr lang="fr-FR" kern="100" dirty="0">
                <a:solidFill>
                  <a:schemeClr val="tx1">
                    <a:lumMod val="95000"/>
                    <a:lumOff val="5000"/>
                  </a:schemeClr>
                </a:solidFill>
                <a:latin typeface="Aptos" panose="020B0004020202020204" pitchFamily="34" charset="0"/>
                <a:cs typeface="Times New Roman" panose="02020603050405020304" pitchFamily="18" charset="0"/>
              </a:rPr>
              <a:t>Un éclairage enrichi en bleu pendant la journée peut améliorer la vigilance </a:t>
            </a:r>
            <a:r>
              <a:rPr lang="fr-FR" b="1" kern="100" dirty="0">
                <a:solidFill>
                  <a:schemeClr val="tx1">
                    <a:lumMod val="95000"/>
                    <a:lumOff val="5000"/>
                  </a:schemeClr>
                </a:solidFill>
                <a:latin typeface="Aptos" panose="020B0004020202020204" pitchFamily="34" charset="0"/>
                <a:cs typeface="Times New Roman" panose="02020603050405020304" pitchFamily="18" charset="0"/>
              </a:rPr>
              <a:t>et réduire la fatigue de 30 % </a:t>
            </a:r>
            <a:r>
              <a:rPr lang="fr-FR" kern="100" dirty="0">
                <a:solidFill>
                  <a:schemeClr val="tx1">
                    <a:lumMod val="95000"/>
                    <a:lumOff val="5000"/>
                  </a:schemeClr>
                </a:solidFill>
                <a:latin typeface="Aptos" panose="020B0004020202020204" pitchFamily="34" charset="0"/>
                <a:cs typeface="Times New Roman" panose="02020603050405020304" pitchFamily="18" charset="0"/>
              </a:rPr>
              <a:t>(</a:t>
            </a:r>
            <a:r>
              <a:rPr lang="fr-FR" kern="100" dirty="0" err="1">
                <a:solidFill>
                  <a:schemeClr val="tx1">
                    <a:lumMod val="95000"/>
                    <a:lumOff val="5000"/>
                  </a:schemeClr>
                </a:solidFill>
                <a:latin typeface="Aptos" panose="020B0004020202020204" pitchFamily="34" charset="0"/>
                <a:cs typeface="Times New Roman" panose="02020603050405020304" pitchFamily="18" charset="0"/>
              </a:rPr>
              <a:t>Lighting</a:t>
            </a:r>
            <a:r>
              <a:rPr lang="fr-FR" kern="100" dirty="0">
                <a:solidFill>
                  <a:schemeClr val="tx1">
                    <a:lumMod val="95000"/>
                    <a:lumOff val="5000"/>
                  </a:schemeClr>
                </a:solidFill>
                <a:latin typeface="Aptos" panose="020B0004020202020204" pitchFamily="34" charset="0"/>
                <a:cs typeface="Times New Roman" panose="02020603050405020304" pitchFamily="18" charset="0"/>
              </a:rPr>
              <a:t> </a:t>
            </a:r>
            <a:r>
              <a:rPr lang="fr-FR" kern="100" dirty="0" err="1">
                <a:solidFill>
                  <a:schemeClr val="tx1">
                    <a:lumMod val="95000"/>
                    <a:lumOff val="5000"/>
                  </a:schemeClr>
                </a:solidFill>
                <a:latin typeface="Aptos" panose="020B0004020202020204" pitchFamily="34" charset="0"/>
                <a:cs typeface="Times New Roman" panose="02020603050405020304" pitchFamily="18" charset="0"/>
              </a:rPr>
              <a:t>Research</a:t>
            </a:r>
            <a:r>
              <a:rPr lang="fr-FR" kern="100" dirty="0">
                <a:solidFill>
                  <a:schemeClr val="tx1">
                    <a:lumMod val="95000"/>
                    <a:lumOff val="5000"/>
                  </a:schemeClr>
                </a:solidFill>
                <a:latin typeface="Aptos" panose="020B0004020202020204" pitchFamily="34" charset="0"/>
                <a:cs typeface="Times New Roman" panose="02020603050405020304" pitchFamily="18" charset="0"/>
              </a:rPr>
              <a:t> Center, 2020).</a:t>
            </a:r>
          </a:p>
        </p:txBody>
      </p:sp>
      <p:sp>
        <p:nvSpPr>
          <p:cNvPr id="5" name="TextBox 4">
            <a:extLst>
              <a:ext uri="{FF2B5EF4-FFF2-40B4-BE49-F238E27FC236}">
                <a16:creationId xmlns:a16="http://schemas.microsoft.com/office/drawing/2014/main" id="{F9B95DA4-C3A2-921F-4323-57B289C3E813}"/>
              </a:ext>
            </a:extLst>
          </p:cNvPr>
          <p:cNvSpPr txBox="1"/>
          <p:nvPr/>
        </p:nvSpPr>
        <p:spPr>
          <a:xfrm>
            <a:off x="6881409" y="1214852"/>
            <a:ext cx="5113975" cy="1860381"/>
          </a:xfrm>
          <a:prstGeom prst="rect">
            <a:avLst/>
          </a:prstGeom>
          <a:noFill/>
        </p:spPr>
        <p:txBody>
          <a:bodyPr wrap="square">
            <a:spAutoFit/>
          </a:bodyPr>
          <a:lstStyle/>
          <a:p>
            <a:pPr marR="0">
              <a:lnSpc>
                <a:spcPct val="107000"/>
              </a:lnSpc>
              <a:spcAft>
                <a:spcPts val="800"/>
              </a:spcAft>
            </a:pPr>
            <a:r>
              <a:rPr lang="fr-FR"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 lumière naturelle est essentielle pour le bien-être. Une étude publiée dans le Journal of </a:t>
            </a:r>
            <a:r>
              <a:rPr lang="fr-FR"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Clinical</a:t>
            </a:r>
            <a:r>
              <a:rPr lang="fr-FR"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fr-FR"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Sleep</a:t>
            </a:r>
            <a:r>
              <a:rPr lang="fr-FR"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fr-FR"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Medicine</a:t>
            </a:r>
            <a:r>
              <a:rPr lang="fr-FR"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 révélé que les travailleurs ayant accès à la lumière du jour </a:t>
            </a:r>
            <a:r>
              <a:rPr lang="fr-FR" sz="18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signalaient 46 minutes de sommeil en plus par nuit </a:t>
            </a:r>
            <a:r>
              <a:rPr lang="fr-FR"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et une meilleure qualité de vie globale (Cheung et al., 2017).</a:t>
            </a:r>
            <a:endParaRPr lang="en-U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34CE79D-9ABB-1592-157C-B3AF00EAE9A8}"/>
              </a:ext>
            </a:extLst>
          </p:cNvPr>
          <p:cNvSpPr txBox="1"/>
          <p:nvPr/>
        </p:nvSpPr>
        <p:spPr>
          <a:xfrm>
            <a:off x="6881409" y="2986428"/>
            <a:ext cx="4909936" cy="2453107"/>
          </a:xfrm>
          <a:prstGeom prst="rect">
            <a:avLst/>
          </a:prstGeom>
          <a:noFill/>
        </p:spPr>
        <p:txBody>
          <a:bodyPr wrap="square">
            <a:spAutoFit/>
          </a:bodyPr>
          <a:lstStyle/>
          <a:p>
            <a:pPr marR="0">
              <a:lnSpc>
                <a:spcPct val="107000"/>
              </a:lnSpc>
              <a:spcAft>
                <a:spcPts val="800"/>
              </a:spcAft>
            </a:pPr>
            <a:r>
              <a:rPr lang="fr-FR" kern="100" dirty="0">
                <a:solidFill>
                  <a:schemeClr val="tx1">
                    <a:lumMod val="95000"/>
                    <a:lumOff val="5000"/>
                  </a:schemeClr>
                </a:solidFill>
                <a:latin typeface="Aptos" panose="020B0004020202020204" pitchFamily="34" charset="0"/>
                <a:cs typeface="Times New Roman" panose="02020603050405020304" pitchFamily="18" charset="0"/>
              </a:rPr>
              <a:t>Un mauvais éclairage coûte des milliards aux entreprises chaque année en raison de la réduction de la productivité et de l'absentéisme. Les conditions d'éclairage améliorées peuvent </a:t>
            </a:r>
            <a:r>
              <a:rPr lang="fr-FR" b="1" kern="100" dirty="0">
                <a:solidFill>
                  <a:schemeClr val="tx1">
                    <a:lumMod val="95000"/>
                    <a:lumOff val="5000"/>
                  </a:schemeClr>
                </a:solidFill>
                <a:latin typeface="Aptos" panose="020B0004020202020204" pitchFamily="34" charset="0"/>
                <a:cs typeface="Times New Roman" panose="02020603050405020304" pitchFamily="18" charset="0"/>
              </a:rPr>
              <a:t>augmenter la performance de 23 %, </a:t>
            </a:r>
            <a:r>
              <a:rPr lang="fr-FR" kern="100" dirty="0">
                <a:solidFill>
                  <a:schemeClr val="tx1">
                    <a:lumMod val="95000"/>
                    <a:lumOff val="5000"/>
                  </a:schemeClr>
                </a:solidFill>
                <a:latin typeface="Aptos" panose="020B0004020202020204" pitchFamily="34" charset="0"/>
                <a:cs typeface="Times New Roman" panose="02020603050405020304" pitchFamily="18" charset="0"/>
              </a:rPr>
              <a:t>comme l'a observé une étude de l'Université Cornell (Université Cornell, 2018).</a:t>
            </a:r>
            <a:endParaRPr lang="en-US" kern="100" dirty="0">
              <a:solidFill>
                <a:schemeClr val="tx1">
                  <a:lumMod val="95000"/>
                  <a:lumOff val="5000"/>
                </a:schemeClr>
              </a:solidFill>
              <a:latin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E6D7D52-079D-A283-A8C2-11B6FDD58FC5}"/>
              </a:ext>
            </a:extLst>
          </p:cNvPr>
          <p:cNvSpPr txBox="1"/>
          <p:nvPr/>
        </p:nvSpPr>
        <p:spPr>
          <a:xfrm>
            <a:off x="6857999" y="540666"/>
            <a:ext cx="5931016" cy="584775"/>
          </a:xfrm>
          <a:prstGeom prst="rect">
            <a:avLst/>
          </a:prstGeom>
          <a:noFill/>
        </p:spPr>
        <p:txBody>
          <a:bodyPr wrap="square" rtlCol="0">
            <a:spAutoFit/>
          </a:bodyPr>
          <a:lstStyle/>
          <a:p>
            <a:r>
              <a:rPr lang="en-US" sz="3200" b="1" dirty="0" err="1">
                <a:solidFill>
                  <a:schemeClr val="tx1">
                    <a:lumMod val="85000"/>
                    <a:lumOff val="15000"/>
                  </a:schemeClr>
                </a:solidFill>
                <a:latin typeface="Aptos Black" panose="020B0004020202020204" pitchFamily="34" charset="0"/>
              </a:rPr>
              <a:t>Éclairage</a:t>
            </a:r>
            <a:endParaRPr lang="en-US" sz="3200" b="1" dirty="0">
              <a:solidFill>
                <a:schemeClr val="tx1">
                  <a:lumMod val="85000"/>
                  <a:lumOff val="1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7DBAB363-C4B4-4B3A-A49B-DBC0C076F5A6}"/>
              </a:ext>
            </a:extLst>
          </p:cNvPr>
          <p:cNvCxnSpPr>
            <a:cxnSpLocks/>
          </p:cNvCxnSpPr>
          <p:nvPr/>
        </p:nvCxnSpPr>
        <p:spPr>
          <a:xfrm flipH="1">
            <a:off x="6372745" y="1113458"/>
            <a:ext cx="2853747"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DBD8A803-41CD-3811-12F4-1A666F6212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8086" y="403828"/>
            <a:ext cx="993888" cy="687889"/>
          </a:xfrm>
          <a:prstGeom prst="rect">
            <a:avLst/>
          </a:prstGeom>
        </p:spPr>
      </p:pic>
      <p:pic>
        <p:nvPicPr>
          <p:cNvPr id="6" name="Picture 5" descr="An office with white walls and large windows">
            <a:extLst>
              <a:ext uri="{FF2B5EF4-FFF2-40B4-BE49-F238E27FC236}">
                <a16:creationId xmlns:a16="http://schemas.microsoft.com/office/drawing/2014/main" id="{707453AA-A2BB-3618-E529-86BB5C6E9D41}"/>
              </a:ext>
            </a:extLst>
          </p:cNvPr>
          <p:cNvPicPr>
            <a:picLocks noChangeAspect="1"/>
          </p:cNvPicPr>
          <p:nvPr/>
        </p:nvPicPr>
        <p:blipFill>
          <a:blip r:embed="rId5">
            <a:extLst>
              <a:ext uri="{28A0092B-C50C-407E-A947-70E740481C1C}">
                <a14:useLocalDpi xmlns:a14="http://schemas.microsoft.com/office/drawing/2010/main" val="0"/>
              </a:ext>
            </a:extLst>
          </a:blip>
          <a:srcRect l="41697" t="-1219" r="4061" b="1219"/>
          <a:stretch/>
        </p:blipFill>
        <p:spPr>
          <a:xfrm>
            <a:off x="0" y="70025"/>
            <a:ext cx="6480754" cy="68273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96A025DF-E3DF-C8CD-FA56-5F7C704A12B7}"/>
              </a:ext>
            </a:extLst>
          </p:cNvPr>
          <p:cNvSpPr txBox="1"/>
          <p:nvPr/>
        </p:nvSpPr>
        <p:spPr>
          <a:xfrm>
            <a:off x="136602" y="6418205"/>
            <a:ext cx="3419606" cy="369332"/>
          </a:xfrm>
          <a:prstGeom prst="rect">
            <a:avLst/>
          </a:prstGeom>
          <a:solidFill>
            <a:schemeClr val="bg1"/>
          </a:solidFill>
        </p:spPr>
        <p:txBody>
          <a:bodyPr wrap="square" rtlCol="0">
            <a:spAutoFit/>
          </a:bodyPr>
          <a:lstStyle/>
          <a:p>
            <a:r>
              <a:rPr lang="en-US" dirty="0"/>
              <a:t>Bureau de </a:t>
            </a:r>
            <a:r>
              <a:rPr lang="en-US" dirty="0" err="1"/>
              <a:t>Göteborg</a:t>
            </a:r>
            <a:r>
              <a:rPr lang="en-US" dirty="0"/>
              <a:t>, </a:t>
            </a:r>
            <a:r>
              <a:rPr lang="en-US" dirty="0" err="1"/>
              <a:t>Suède</a:t>
            </a:r>
            <a:endParaRPr lang="en-US" dirty="0"/>
          </a:p>
        </p:txBody>
      </p:sp>
    </p:spTree>
    <p:extLst>
      <p:ext uri="{BB962C8B-B14F-4D97-AF65-F5344CB8AC3E}">
        <p14:creationId xmlns:p14="http://schemas.microsoft.com/office/powerpoint/2010/main" val="3630815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2CA16F4-C14F-62D2-96BD-375DBD8D032A}"/>
              </a:ext>
            </a:extLst>
          </p:cNvPr>
          <p:cNvPicPr>
            <a:picLocks noChangeAspect="1"/>
          </p:cNvPicPr>
          <p:nvPr/>
        </p:nvPicPr>
        <p:blipFill>
          <a:blip r:embed="rId3"/>
          <a:stretch>
            <a:fillRect/>
          </a:stretch>
        </p:blipFill>
        <p:spPr>
          <a:xfrm>
            <a:off x="-23076" y="0"/>
            <a:ext cx="4732020" cy="6858000"/>
          </a:xfrm>
          <a:prstGeom prst="rect">
            <a:avLst/>
          </a:prstGeom>
        </p:spPr>
      </p:pic>
      <p:pic>
        <p:nvPicPr>
          <p:cNvPr id="9" name="Picture 8">
            <a:extLst>
              <a:ext uri="{FF2B5EF4-FFF2-40B4-BE49-F238E27FC236}">
                <a16:creationId xmlns:a16="http://schemas.microsoft.com/office/drawing/2014/main" id="{0C38DBAC-9DB3-3EB6-49DC-8E9A786CC4E0}"/>
              </a:ext>
            </a:extLst>
          </p:cNvPr>
          <p:cNvPicPr>
            <a:picLocks noChangeAspect="1"/>
          </p:cNvPicPr>
          <p:nvPr/>
        </p:nvPicPr>
        <p:blipFill>
          <a:blip r:embed="rId4"/>
          <a:stretch>
            <a:fillRect/>
          </a:stretch>
        </p:blipFill>
        <p:spPr>
          <a:xfrm>
            <a:off x="4708944" y="0"/>
            <a:ext cx="7453716" cy="6858000"/>
          </a:xfrm>
          <a:prstGeom prst="rect">
            <a:avLst/>
          </a:prstGeom>
        </p:spPr>
      </p:pic>
      <p:sp>
        <p:nvSpPr>
          <p:cNvPr id="3" name="TextBox 2">
            <a:extLst>
              <a:ext uri="{FF2B5EF4-FFF2-40B4-BE49-F238E27FC236}">
                <a16:creationId xmlns:a16="http://schemas.microsoft.com/office/drawing/2014/main" id="{CACCBF5E-6D6D-2E51-28BB-C43605C08396}"/>
              </a:ext>
            </a:extLst>
          </p:cNvPr>
          <p:cNvSpPr txBox="1"/>
          <p:nvPr/>
        </p:nvSpPr>
        <p:spPr>
          <a:xfrm>
            <a:off x="654388" y="1348388"/>
            <a:ext cx="3714411" cy="2156744"/>
          </a:xfrm>
          <a:prstGeom prst="rect">
            <a:avLst/>
          </a:prstGeom>
          <a:noFill/>
        </p:spPr>
        <p:txBody>
          <a:bodyPr wrap="square">
            <a:spAutoFit/>
          </a:bodyPr>
          <a:lstStyle/>
          <a:p>
            <a:pPr marL="0" marR="0">
              <a:lnSpc>
                <a:spcPct val="107000"/>
              </a:lnSpc>
              <a:spcAft>
                <a:spcPts val="800"/>
              </a:spcAft>
            </a:pPr>
            <a:r>
              <a:rPr lang="fr-FR"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L'OMS rapporte que 785 millions de personnes dans le monde n'ont pas accès à l'eau potable propre, ce qui entraîne une gamme de problèmes de santé comme la diarrhée, qui </a:t>
            </a:r>
            <a:r>
              <a:rPr lang="fr-FR"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tue 485. 000 personnes chaque année </a:t>
            </a:r>
            <a:r>
              <a:rPr lang="fr-FR"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(OMS, 2023)</a:t>
            </a:r>
            <a:endParaRPr lang="en-US" kern="100" dirty="0">
              <a:solidFill>
                <a:schemeClr val="tx1">
                  <a:lumMod val="85000"/>
                  <a:lumOff val="15000"/>
                </a:schemeClr>
              </a:solidFill>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B8C3E87-3675-4AD6-218B-1607AABC66F5}"/>
              </a:ext>
            </a:extLst>
          </p:cNvPr>
          <p:cNvSpPr txBox="1"/>
          <p:nvPr/>
        </p:nvSpPr>
        <p:spPr>
          <a:xfrm>
            <a:off x="654388" y="401024"/>
            <a:ext cx="6094602" cy="601255"/>
          </a:xfrm>
          <a:prstGeom prst="rect">
            <a:avLst/>
          </a:prstGeom>
          <a:noFill/>
        </p:spPr>
        <p:txBody>
          <a:bodyPr wrap="square">
            <a:spAutoFit/>
          </a:bodyPr>
          <a:lstStyle/>
          <a:p>
            <a:pPr marL="0" marR="0">
              <a:lnSpc>
                <a:spcPct val="107000"/>
              </a:lnSpc>
              <a:spcAft>
                <a:spcPts val="800"/>
              </a:spcAft>
            </a:pPr>
            <a:r>
              <a:rPr lang="en-US" sz="3200" b="1" kern="100" dirty="0" err="1">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Qualité</a:t>
            </a:r>
            <a:r>
              <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 de </a:t>
            </a:r>
            <a:r>
              <a:rPr lang="en-US" sz="3200" b="1" kern="100" dirty="0" err="1">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l</a:t>
            </a:r>
            <a:r>
              <a:rPr lang="en-US" sz="3200" b="1" kern="100" dirty="0" err="1">
                <a:solidFill>
                  <a:schemeClr val="tx1">
                    <a:lumMod val="85000"/>
                    <a:lumOff val="15000"/>
                  </a:schemeClr>
                </a:solidFill>
                <a:latin typeface="Aptos Black" panose="020B0004020202020204" pitchFamily="34" charset="0"/>
                <a:ea typeface="Aptos" panose="020B0004020202020204" pitchFamily="34" charset="0"/>
                <a:cs typeface="Times New Roman" panose="02020603050405020304" pitchFamily="18" charset="0"/>
              </a:rPr>
              <a:t>´</a:t>
            </a:r>
            <a:r>
              <a:rPr lang="en-US" sz="3200" b="1" kern="100" dirty="0" err="1">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eau</a:t>
            </a:r>
            <a:endPar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4534D1E-A433-E59D-1117-1A898BE35B4F}"/>
              </a:ext>
            </a:extLst>
          </p:cNvPr>
          <p:cNvSpPr txBox="1"/>
          <p:nvPr/>
        </p:nvSpPr>
        <p:spPr>
          <a:xfrm>
            <a:off x="698875" y="3505132"/>
            <a:ext cx="3669923" cy="3045834"/>
          </a:xfrm>
          <a:prstGeom prst="rect">
            <a:avLst/>
          </a:prstGeom>
          <a:noFill/>
        </p:spPr>
        <p:txBody>
          <a:bodyPr wrap="square">
            <a:spAutoFit/>
          </a:bodyPr>
          <a:lstStyle/>
          <a:p>
            <a:pPr marL="0" marR="0">
              <a:lnSpc>
                <a:spcPct val="107000"/>
              </a:lnSpc>
              <a:spcAft>
                <a:spcPts val="800"/>
              </a:spcAft>
            </a:pPr>
            <a:r>
              <a:rPr lang="fr-FR"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Les « Centers for </a:t>
            </a:r>
            <a:r>
              <a:rPr lang="fr-FR" sz="1800" kern="100" dirty="0" err="1">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Disease</a:t>
            </a:r>
            <a:r>
              <a:rPr lang="fr-FR"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Control and Prevention (CDC) » des États-Unis estiment que les maladies d'origine hydrique affectent plus de </a:t>
            </a:r>
            <a:r>
              <a:rPr lang="fr-FR"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7 millions de personnes </a:t>
            </a:r>
            <a:r>
              <a:rPr lang="fr-FR"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aux États-Unis chaque année et coûtent plus de </a:t>
            </a:r>
            <a:r>
              <a:rPr lang="fr-FR"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3 milliards de dollars</a:t>
            </a:r>
            <a:r>
              <a:rPr lang="fr-FR"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à notre système de santé. Cela représente </a:t>
            </a:r>
            <a:r>
              <a:rPr lang="fr-FR"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1 personne sur 50, chaque année</a:t>
            </a:r>
            <a:endParaRPr lang="en-U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EAA8375B-9C58-6A6F-62BC-73AE4FF94E49}"/>
              </a:ext>
            </a:extLst>
          </p:cNvPr>
          <p:cNvCxnSpPr>
            <a:cxnSpLocks/>
          </p:cNvCxnSpPr>
          <p:nvPr/>
        </p:nvCxnSpPr>
        <p:spPr>
          <a:xfrm flipH="1">
            <a:off x="0" y="1002279"/>
            <a:ext cx="347472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13332301-C3A9-DA64-3842-3E5DA7D71B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2227" y="207713"/>
            <a:ext cx="993888" cy="687889"/>
          </a:xfrm>
          <a:prstGeom prst="rect">
            <a:avLst/>
          </a:prstGeom>
        </p:spPr>
      </p:pic>
      <p:sp>
        <p:nvSpPr>
          <p:cNvPr id="2" name="TextBox 1">
            <a:extLst>
              <a:ext uri="{FF2B5EF4-FFF2-40B4-BE49-F238E27FC236}">
                <a16:creationId xmlns:a16="http://schemas.microsoft.com/office/drawing/2014/main" id="{8CD2EDC0-3EA6-8236-2E1D-B9342366B50C}"/>
              </a:ext>
            </a:extLst>
          </p:cNvPr>
          <p:cNvSpPr txBox="1"/>
          <p:nvPr/>
        </p:nvSpPr>
        <p:spPr>
          <a:xfrm>
            <a:off x="9287740" y="6280955"/>
            <a:ext cx="2690900" cy="369332"/>
          </a:xfrm>
          <a:prstGeom prst="rect">
            <a:avLst/>
          </a:prstGeom>
          <a:solidFill>
            <a:schemeClr val="bg1"/>
          </a:solidFill>
        </p:spPr>
        <p:txBody>
          <a:bodyPr wrap="square" rtlCol="0">
            <a:spAutoFit/>
          </a:bodyPr>
          <a:lstStyle/>
          <a:p>
            <a:r>
              <a:rPr lang="en-US" dirty="0"/>
              <a:t>Alex au Zoo de Baltimore</a:t>
            </a:r>
          </a:p>
        </p:txBody>
      </p:sp>
    </p:spTree>
    <p:extLst>
      <p:ext uri="{BB962C8B-B14F-4D97-AF65-F5344CB8AC3E}">
        <p14:creationId xmlns:p14="http://schemas.microsoft.com/office/powerpoint/2010/main" val="4021846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9B06D2-46E2-FDC2-7B00-A192861A3FFC}"/>
              </a:ext>
            </a:extLst>
          </p:cNvPr>
          <p:cNvPicPr>
            <a:picLocks noChangeAspect="1"/>
          </p:cNvPicPr>
          <p:nvPr/>
        </p:nvPicPr>
        <p:blipFill>
          <a:blip r:embed="rId3"/>
          <a:stretch>
            <a:fillRect/>
          </a:stretch>
        </p:blipFill>
        <p:spPr>
          <a:xfrm>
            <a:off x="7207989" y="0"/>
            <a:ext cx="5006340" cy="6858000"/>
          </a:xfrm>
          <a:prstGeom prst="rect">
            <a:avLst/>
          </a:prstGeom>
        </p:spPr>
      </p:pic>
      <p:pic>
        <p:nvPicPr>
          <p:cNvPr id="3" name="Picture 2" descr="A large hall with a large window&#10;&#10;AI-generated content may be incorrect.">
            <a:extLst>
              <a:ext uri="{FF2B5EF4-FFF2-40B4-BE49-F238E27FC236}">
                <a16:creationId xmlns:a16="http://schemas.microsoft.com/office/drawing/2014/main" id="{69E46012-C27E-B6E3-6BF2-C35FEC98E6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184914"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descr="A blue hexagon with blue text&#10;&#10;AI-generated content may be incorrect.">
            <a:extLst>
              <a:ext uri="{FF2B5EF4-FFF2-40B4-BE49-F238E27FC236}">
                <a16:creationId xmlns:a16="http://schemas.microsoft.com/office/drawing/2014/main" id="{77917F84-C0DC-23B5-28E2-B77EF3C717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67889" y="5696618"/>
            <a:ext cx="993888" cy="687889"/>
          </a:xfrm>
          <a:prstGeom prst="rect">
            <a:avLst/>
          </a:prstGeom>
        </p:spPr>
      </p:pic>
      <p:sp>
        <p:nvSpPr>
          <p:cNvPr id="6" name="TextBox 5">
            <a:extLst>
              <a:ext uri="{FF2B5EF4-FFF2-40B4-BE49-F238E27FC236}">
                <a16:creationId xmlns:a16="http://schemas.microsoft.com/office/drawing/2014/main" id="{D52A858F-E761-A83A-EAAF-E462F97AE3F2}"/>
              </a:ext>
            </a:extLst>
          </p:cNvPr>
          <p:cNvSpPr txBox="1"/>
          <p:nvPr/>
        </p:nvSpPr>
        <p:spPr>
          <a:xfrm>
            <a:off x="7444611" y="473493"/>
            <a:ext cx="3796497" cy="5736763"/>
          </a:xfrm>
          <a:prstGeom prst="rect">
            <a:avLst/>
          </a:prstGeom>
          <a:noFill/>
        </p:spPr>
        <p:txBody>
          <a:bodyPr wrap="square">
            <a:spAutoFit/>
          </a:bodyPr>
          <a:lstStyle/>
          <a:p>
            <a:pPr>
              <a:lnSpc>
                <a:spcPts val="3400"/>
              </a:lnSpc>
            </a:pPr>
            <a:r>
              <a:rPr lang="fr-FR" sz="2400" b="1" i="1" kern="100" dirty="0">
                <a:solidFill>
                  <a:schemeClr val="tx1">
                    <a:lumMod val="95000"/>
                    <a:lumOff val="5000"/>
                  </a:schemeClr>
                </a:solidFill>
                <a:latin typeface="Aptos" panose="020B0004020202020204" pitchFamily="34" charset="0"/>
                <a:ea typeface="Aptos" panose="020B0004020202020204" pitchFamily="34" charset="0"/>
                <a:cs typeface="Times New Roman" panose="02020603050405020304" pitchFamily="18" charset="0"/>
              </a:rPr>
              <a:t>Trouver un équilibre entre l’efficacité énergétique et une bonne QEI </a:t>
            </a:r>
            <a:r>
              <a:rPr lang="fr-FR" sz="2400" i="1" kern="100" dirty="0">
                <a:solidFill>
                  <a:schemeClr val="tx1">
                    <a:lumMod val="95000"/>
                    <a:lumOff val="5000"/>
                  </a:schemeClr>
                </a:solidFill>
                <a:latin typeface="Aptos" panose="020B0004020202020204" pitchFamily="34" charset="0"/>
                <a:ea typeface="Aptos" panose="020B0004020202020204" pitchFamily="34" charset="0"/>
                <a:cs typeface="Times New Roman" panose="02020603050405020304" pitchFamily="18" charset="0"/>
              </a:rPr>
              <a:t>garantit que les bâtiments soient non seulement durables sur le plan environnemental, mais aussi favorables à la santé et à la productivité de leurs occupants, créant ainsi une situation gagnant-gagnant pour les personnes et la planète</a:t>
            </a:r>
            <a:r>
              <a:rPr lang="fr-FR" sz="2400" b="1" i="1" kern="100" dirty="0">
                <a:solidFill>
                  <a:schemeClr val="tx1">
                    <a:lumMod val="95000"/>
                    <a:lumOff val="5000"/>
                  </a:schemeClr>
                </a:solidFill>
                <a:latin typeface="Aptos" panose="020B0004020202020204" pitchFamily="34" charset="0"/>
                <a:ea typeface="Aptos" panose="020B0004020202020204" pitchFamily="34" charset="0"/>
                <a:cs typeface="Times New Roman" panose="02020603050405020304" pitchFamily="18" charset="0"/>
              </a:rPr>
              <a:t>.</a:t>
            </a:r>
            <a:endParaRPr lang="en-US" sz="2400" i="1" dirty="0">
              <a:solidFill>
                <a:schemeClr val="tx1">
                  <a:lumMod val="95000"/>
                  <a:lumOff val="5000"/>
                </a:schemeClr>
              </a:solidFill>
            </a:endParaRPr>
          </a:p>
        </p:txBody>
      </p:sp>
      <p:sp>
        <p:nvSpPr>
          <p:cNvPr id="2" name="TextBox 1">
            <a:extLst>
              <a:ext uri="{FF2B5EF4-FFF2-40B4-BE49-F238E27FC236}">
                <a16:creationId xmlns:a16="http://schemas.microsoft.com/office/drawing/2014/main" id="{92276383-9AE1-72FA-369E-3478151B2200}"/>
              </a:ext>
            </a:extLst>
          </p:cNvPr>
          <p:cNvSpPr txBox="1"/>
          <p:nvPr/>
        </p:nvSpPr>
        <p:spPr>
          <a:xfrm>
            <a:off x="3436237" y="5932167"/>
            <a:ext cx="3419606" cy="646331"/>
          </a:xfrm>
          <a:prstGeom prst="rect">
            <a:avLst/>
          </a:prstGeom>
          <a:solidFill>
            <a:schemeClr val="bg1"/>
          </a:solidFill>
        </p:spPr>
        <p:txBody>
          <a:bodyPr wrap="square" rtlCol="0">
            <a:spAutoFit/>
          </a:bodyPr>
          <a:lstStyle/>
          <a:p>
            <a:r>
              <a:rPr lang="fr-FR" dirty="0"/>
              <a:t>Siège Mondiale de l´ASHRAE</a:t>
            </a:r>
            <a:r>
              <a:rPr lang="en-US" dirty="0"/>
              <a:t>, Peachtree Corners, GA</a:t>
            </a:r>
          </a:p>
        </p:txBody>
      </p:sp>
    </p:spTree>
    <p:extLst>
      <p:ext uri="{BB962C8B-B14F-4D97-AF65-F5344CB8AC3E}">
        <p14:creationId xmlns:p14="http://schemas.microsoft.com/office/powerpoint/2010/main" val="442827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545F4-7E7E-7753-58BD-720FD5FC3687}"/>
            </a:ext>
          </a:extLst>
        </p:cNvPr>
        <p:cNvGrpSpPr/>
        <p:nvPr/>
      </p:nvGrpSpPr>
      <p:grpSpPr>
        <a:xfrm>
          <a:off x="0" y="0"/>
          <a:ext cx="0" cy="0"/>
          <a:chOff x="0" y="0"/>
          <a:chExt cx="0" cy="0"/>
        </a:xfrm>
      </p:grpSpPr>
      <p:pic>
        <p:nvPicPr>
          <p:cNvPr id="12" name="Picture 11" descr="Person next to backpack and thermos">
            <a:extLst>
              <a:ext uri="{FF2B5EF4-FFF2-40B4-BE49-F238E27FC236}">
                <a16:creationId xmlns:a16="http://schemas.microsoft.com/office/drawing/2014/main" id="{5143F981-14E8-8646-2C62-C7B911ACC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0000"/>
            <a:ext cx="12192000" cy="8128000"/>
          </a:xfrm>
          <a:prstGeom prst="rect">
            <a:avLst/>
          </a:prstGeom>
        </p:spPr>
      </p:pic>
      <p:grpSp>
        <p:nvGrpSpPr>
          <p:cNvPr id="46" name="Group 45">
            <a:extLst>
              <a:ext uri="{FF2B5EF4-FFF2-40B4-BE49-F238E27FC236}">
                <a16:creationId xmlns:a16="http://schemas.microsoft.com/office/drawing/2014/main" id="{F0D3A5F7-FB50-AB68-56B8-2494797E2AAC}"/>
              </a:ext>
            </a:extLst>
          </p:cNvPr>
          <p:cNvGrpSpPr/>
          <p:nvPr/>
        </p:nvGrpSpPr>
        <p:grpSpPr>
          <a:xfrm>
            <a:off x="0" y="5902598"/>
            <a:ext cx="9232899" cy="707886"/>
            <a:chOff x="0" y="461918"/>
            <a:chExt cx="9232899" cy="707886"/>
          </a:xfrm>
        </p:grpSpPr>
        <p:sp>
          <p:nvSpPr>
            <p:cNvPr id="47" name="TextBox 46">
              <a:extLst>
                <a:ext uri="{FF2B5EF4-FFF2-40B4-BE49-F238E27FC236}">
                  <a16:creationId xmlns:a16="http://schemas.microsoft.com/office/drawing/2014/main" id="{BECD289A-6BE7-A5A9-815C-3E7B39DBE7CB}"/>
                </a:ext>
              </a:extLst>
            </p:cNvPr>
            <p:cNvSpPr txBox="1"/>
            <p:nvPr/>
          </p:nvSpPr>
          <p:spPr>
            <a:xfrm>
              <a:off x="462928" y="461918"/>
              <a:ext cx="8769971"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fr-FR" sz="4000" dirty="0">
                  <a:solidFill>
                    <a:schemeClr val="bg1">
                      <a:lumMod val="95000"/>
                    </a:schemeClr>
                  </a:solidFill>
                  <a:latin typeface="Aptos Black" panose="020B0004020202020204" pitchFamily="34" charset="0"/>
                </a:rPr>
                <a:t>Le sentier à suivre : Soyez préparé</a:t>
              </a:r>
              <a:endParaRPr lang="en-US" sz="4000" dirty="0">
                <a:solidFill>
                  <a:schemeClr val="bg1">
                    <a:lumMod val="95000"/>
                  </a:schemeClr>
                </a:solidFill>
                <a:latin typeface="Aptos Black" panose="020B0004020202020204" pitchFamily="34" charset="0"/>
              </a:endParaRPr>
            </a:p>
          </p:txBody>
        </p:sp>
        <p:cxnSp>
          <p:nvCxnSpPr>
            <p:cNvPr id="48" name="Straight Connector 47">
              <a:extLst>
                <a:ext uri="{FF2B5EF4-FFF2-40B4-BE49-F238E27FC236}">
                  <a16:creationId xmlns:a16="http://schemas.microsoft.com/office/drawing/2014/main" id="{F60C084F-6681-D313-2256-7A8BD45A568F}"/>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pic>
        <p:nvPicPr>
          <p:cNvPr id="2050" name="Picture 2" descr="ASHRAE Patch">
            <a:extLst>
              <a:ext uri="{FF2B5EF4-FFF2-40B4-BE49-F238E27FC236}">
                <a16:creationId xmlns:a16="http://schemas.microsoft.com/office/drawing/2014/main" id="{27C93B3B-1423-2306-BDC7-280BB4641533}"/>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rot="492895">
            <a:off x="6139576" y="2954373"/>
            <a:ext cx="1249432" cy="69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648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478D3-D58A-B81D-2E9B-F28ED6C82527}"/>
            </a:ext>
          </a:extLst>
        </p:cNvPr>
        <p:cNvGrpSpPr/>
        <p:nvPr/>
      </p:nvGrpSpPr>
      <p:grpSpPr>
        <a:xfrm>
          <a:off x="0" y="0"/>
          <a:ext cx="0" cy="0"/>
          <a:chOff x="0" y="0"/>
          <a:chExt cx="0" cy="0"/>
        </a:xfrm>
      </p:grpSpPr>
      <p:pic>
        <p:nvPicPr>
          <p:cNvPr id="6" name="Picture 5" descr="Fork in rural forest road">
            <a:extLst>
              <a:ext uri="{FF2B5EF4-FFF2-40B4-BE49-F238E27FC236}">
                <a16:creationId xmlns:a16="http://schemas.microsoft.com/office/drawing/2014/main" id="{DA0810A8-5F51-5D3A-B310-9BB6890A6922}"/>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25036" y="0"/>
            <a:ext cx="12076684" cy="6858000"/>
          </a:xfrm>
          <a:prstGeom prst="rect">
            <a:avLst/>
          </a:prstGeom>
        </p:spPr>
      </p:pic>
      <p:sp>
        <p:nvSpPr>
          <p:cNvPr id="40" name="TextBox 39">
            <a:extLst>
              <a:ext uri="{FF2B5EF4-FFF2-40B4-BE49-F238E27FC236}">
                <a16:creationId xmlns:a16="http://schemas.microsoft.com/office/drawing/2014/main" id="{3F80D2C0-FE63-A068-2DE0-89F8042D6042}"/>
              </a:ext>
            </a:extLst>
          </p:cNvPr>
          <p:cNvSpPr txBox="1"/>
          <p:nvPr/>
        </p:nvSpPr>
        <p:spPr>
          <a:xfrm>
            <a:off x="468286" y="1524943"/>
            <a:ext cx="8593077"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fr-FR" sz="3200" dirty="0">
                <a:solidFill>
                  <a:schemeClr val="bg1"/>
                </a:solidFill>
                <a:latin typeface="Aptos Black" panose="020B0004020202020204" pitchFamily="34" charset="0"/>
              </a:rPr>
              <a:t>Feuille de Route pour des Bâtiments Sains</a:t>
            </a:r>
            <a:endParaRPr lang="en-US" sz="3200" dirty="0">
              <a:solidFill>
                <a:schemeClr val="bg1"/>
              </a:solidFill>
              <a:latin typeface="Aptos Black" panose="020B0004020202020204" pitchFamily="34" charset="0"/>
            </a:endParaRPr>
          </a:p>
        </p:txBody>
      </p:sp>
      <p:grpSp>
        <p:nvGrpSpPr>
          <p:cNvPr id="46" name="Group 45">
            <a:extLst>
              <a:ext uri="{FF2B5EF4-FFF2-40B4-BE49-F238E27FC236}">
                <a16:creationId xmlns:a16="http://schemas.microsoft.com/office/drawing/2014/main" id="{46811DA0-2658-4164-269B-0F948B2B8B62}"/>
              </a:ext>
            </a:extLst>
          </p:cNvPr>
          <p:cNvGrpSpPr/>
          <p:nvPr/>
        </p:nvGrpSpPr>
        <p:grpSpPr>
          <a:xfrm>
            <a:off x="13664" y="409916"/>
            <a:ext cx="8387729" cy="707886"/>
            <a:chOff x="0" y="461918"/>
            <a:chExt cx="8387729" cy="707886"/>
          </a:xfrm>
        </p:grpSpPr>
        <p:sp>
          <p:nvSpPr>
            <p:cNvPr id="47" name="TextBox 46">
              <a:extLst>
                <a:ext uri="{FF2B5EF4-FFF2-40B4-BE49-F238E27FC236}">
                  <a16:creationId xmlns:a16="http://schemas.microsoft.com/office/drawing/2014/main" id="{D9A2E7D3-7D4A-8F5E-A111-68B069148A0F}"/>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solidFill>
                  <a:latin typeface="Aptos Black" panose="020B0004020202020204" pitchFamily="34" charset="0"/>
                </a:rPr>
                <a:t>Initiatives </a:t>
              </a:r>
              <a:r>
                <a:rPr lang="en-US" sz="4000" dirty="0" err="1">
                  <a:solidFill>
                    <a:schemeClr val="bg1"/>
                  </a:solidFill>
                  <a:latin typeface="Aptos Black" panose="020B0004020202020204" pitchFamily="34" charset="0"/>
                </a:rPr>
                <a:t>Présidentielles</a:t>
              </a:r>
              <a:endParaRPr lang="en-US" sz="4000" dirty="0">
                <a:solidFill>
                  <a:schemeClr val="bg1"/>
                </a:solidFill>
                <a:latin typeface="Aptos Black" panose="020B0004020202020204" pitchFamily="34" charset="0"/>
              </a:endParaRPr>
            </a:p>
          </p:txBody>
        </p:sp>
        <p:cxnSp>
          <p:nvCxnSpPr>
            <p:cNvPr id="48" name="Straight Connector 47">
              <a:extLst>
                <a:ext uri="{FF2B5EF4-FFF2-40B4-BE49-F238E27FC236}">
                  <a16:creationId xmlns:a16="http://schemas.microsoft.com/office/drawing/2014/main" id="{A673D8AD-13A3-0F59-AB47-134675BE498D}"/>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13" name="Group 12">
            <a:extLst>
              <a:ext uri="{FF2B5EF4-FFF2-40B4-BE49-F238E27FC236}">
                <a16:creationId xmlns:a16="http://schemas.microsoft.com/office/drawing/2014/main" id="{3E2C116C-CA79-677B-990D-AD0AEC744989}"/>
              </a:ext>
            </a:extLst>
          </p:cNvPr>
          <p:cNvGrpSpPr/>
          <p:nvPr/>
        </p:nvGrpSpPr>
        <p:grpSpPr>
          <a:xfrm>
            <a:off x="104195" y="2589720"/>
            <a:ext cx="11983611" cy="2835031"/>
            <a:chOff x="-426874" y="1802523"/>
            <a:chExt cx="12199724" cy="2772276"/>
          </a:xfrm>
        </p:grpSpPr>
        <p:sp>
          <p:nvSpPr>
            <p:cNvPr id="14" name="Flowchart: Off-page Connector 13">
              <a:extLst>
                <a:ext uri="{FF2B5EF4-FFF2-40B4-BE49-F238E27FC236}">
                  <a16:creationId xmlns:a16="http://schemas.microsoft.com/office/drawing/2014/main" id="{4BC540CE-FE8C-06ED-608C-80888DC8C820}"/>
                </a:ext>
              </a:extLst>
            </p:cNvPr>
            <p:cNvSpPr/>
            <p:nvPr/>
          </p:nvSpPr>
          <p:spPr>
            <a:xfrm rot="16200000">
              <a:off x="9009144" y="1754723"/>
              <a:ext cx="2715905" cy="2811506"/>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lowchart: Off-page Connector 14">
              <a:extLst>
                <a:ext uri="{FF2B5EF4-FFF2-40B4-BE49-F238E27FC236}">
                  <a16:creationId xmlns:a16="http://schemas.microsoft.com/office/drawing/2014/main" id="{36239689-280C-D4A4-DC1C-482243F7CC20}"/>
                </a:ext>
              </a:extLst>
            </p:cNvPr>
            <p:cNvSpPr/>
            <p:nvPr/>
          </p:nvSpPr>
          <p:spPr>
            <a:xfrm rot="16200000">
              <a:off x="-340890" y="1746224"/>
              <a:ext cx="2715905" cy="28878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Off-page Connector 15">
              <a:extLst>
                <a:ext uri="{FF2B5EF4-FFF2-40B4-BE49-F238E27FC236}">
                  <a16:creationId xmlns:a16="http://schemas.microsoft.com/office/drawing/2014/main" id="{9789B10B-6FF6-4B87-DE7C-7BA4C5DAE209}"/>
                </a:ext>
              </a:extLst>
            </p:cNvPr>
            <p:cNvSpPr/>
            <p:nvPr/>
          </p:nvSpPr>
          <p:spPr>
            <a:xfrm rot="16200000">
              <a:off x="2735545" y="1791700"/>
              <a:ext cx="2662531" cy="2903667"/>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Off-page Connector 16">
              <a:extLst>
                <a:ext uri="{FF2B5EF4-FFF2-40B4-BE49-F238E27FC236}">
                  <a16:creationId xmlns:a16="http://schemas.microsoft.com/office/drawing/2014/main" id="{46B2793D-075C-3810-E038-4870D2D6B810}"/>
                </a:ext>
              </a:extLst>
            </p:cNvPr>
            <p:cNvSpPr/>
            <p:nvPr/>
          </p:nvSpPr>
          <p:spPr>
            <a:xfrm rot="16200000">
              <a:off x="5882042" y="1765012"/>
              <a:ext cx="2715905" cy="2903669"/>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410E72EB-5918-7C27-2246-0540E38C7F37}"/>
                </a:ext>
              </a:extLst>
            </p:cNvPr>
            <p:cNvSpPr txBox="1"/>
            <p:nvPr/>
          </p:nvSpPr>
          <p:spPr>
            <a:xfrm>
              <a:off x="448688" y="2536622"/>
              <a:ext cx="1787857" cy="1534915"/>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Compiler les</a:t>
              </a:r>
            </a:p>
            <a:p>
              <a:r>
                <a:rPr lang="en-US" sz="2400" b="1" dirty="0" err="1">
                  <a:solidFill>
                    <a:schemeClr val="bg1">
                      <a:lumMod val="95000"/>
                    </a:schemeClr>
                  </a:solidFill>
                </a:rPr>
                <a:t>Meilleures</a:t>
              </a:r>
              <a:r>
                <a:rPr lang="en-US" sz="2400" b="1" dirty="0">
                  <a:solidFill>
                    <a:schemeClr val="bg1">
                      <a:lumMod val="95000"/>
                    </a:schemeClr>
                  </a:solidFill>
                </a:rPr>
                <a:t> Pratiques</a:t>
              </a:r>
            </a:p>
          </p:txBody>
        </p:sp>
        <p:sp>
          <p:nvSpPr>
            <p:cNvPr id="19" name="TextBox 18">
              <a:extLst>
                <a:ext uri="{FF2B5EF4-FFF2-40B4-BE49-F238E27FC236}">
                  <a16:creationId xmlns:a16="http://schemas.microsoft.com/office/drawing/2014/main" id="{6ECDA00C-E1BF-D202-74B4-FE3DB5A60B64}"/>
                </a:ext>
              </a:extLst>
            </p:cNvPr>
            <p:cNvSpPr txBox="1"/>
            <p:nvPr/>
          </p:nvSpPr>
          <p:spPr>
            <a:xfrm>
              <a:off x="3669222" y="2730225"/>
              <a:ext cx="1787857" cy="1173759"/>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a:solidFill>
                    <a:schemeClr val="bg1">
                      <a:lumMod val="95000"/>
                    </a:schemeClr>
                  </a:solidFill>
                </a:rPr>
                <a:t>Identifier</a:t>
              </a:r>
            </a:p>
            <a:p>
              <a:r>
                <a:rPr lang="en-US" sz="2400" dirty="0">
                  <a:solidFill>
                    <a:schemeClr val="bg1">
                      <a:lumMod val="95000"/>
                    </a:schemeClr>
                  </a:solidFill>
                </a:rPr>
                <a:t>les Lacunes</a:t>
              </a:r>
            </a:p>
          </p:txBody>
        </p:sp>
        <p:sp>
          <p:nvSpPr>
            <p:cNvPr id="20" name="TextBox 19">
              <a:extLst>
                <a:ext uri="{FF2B5EF4-FFF2-40B4-BE49-F238E27FC236}">
                  <a16:creationId xmlns:a16="http://schemas.microsoft.com/office/drawing/2014/main" id="{D3AD300B-D2CE-C8BC-45D5-BBD112D59704}"/>
                </a:ext>
              </a:extLst>
            </p:cNvPr>
            <p:cNvSpPr txBox="1"/>
            <p:nvPr/>
          </p:nvSpPr>
          <p:spPr>
            <a:xfrm>
              <a:off x="7002213" y="2778002"/>
              <a:ext cx="1549983" cy="812602"/>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a:solidFill>
                    <a:schemeClr val="bg1">
                      <a:lumMod val="95000"/>
                    </a:schemeClr>
                  </a:solidFill>
                </a:rPr>
                <a:t>Fixer les</a:t>
              </a:r>
            </a:p>
            <a:p>
              <a:r>
                <a:rPr lang="en-US" sz="2400" dirty="0" err="1">
                  <a:solidFill>
                    <a:schemeClr val="bg1">
                      <a:lumMod val="95000"/>
                    </a:schemeClr>
                  </a:solidFill>
                </a:rPr>
                <a:t>Priorités</a:t>
              </a:r>
              <a:endParaRPr lang="en-US" sz="2400" dirty="0">
                <a:solidFill>
                  <a:schemeClr val="bg1">
                    <a:lumMod val="95000"/>
                  </a:schemeClr>
                </a:solidFill>
              </a:endParaRPr>
            </a:p>
          </p:txBody>
        </p:sp>
        <p:sp>
          <p:nvSpPr>
            <p:cNvPr id="21" name="TextBox 20">
              <a:extLst>
                <a:ext uri="{FF2B5EF4-FFF2-40B4-BE49-F238E27FC236}">
                  <a16:creationId xmlns:a16="http://schemas.microsoft.com/office/drawing/2014/main" id="{E0FFD187-2C6B-EB1F-6398-704F548BC71D}"/>
                </a:ext>
              </a:extLst>
            </p:cNvPr>
            <p:cNvSpPr txBox="1"/>
            <p:nvPr/>
          </p:nvSpPr>
          <p:spPr>
            <a:xfrm>
              <a:off x="10056043" y="2792838"/>
              <a:ext cx="1510691" cy="812602"/>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Plan</a:t>
              </a:r>
            </a:p>
            <a:p>
              <a:r>
                <a:rPr lang="en-US" sz="2400" b="1" dirty="0" err="1">
                  <a:solidFill>
                    <a:schemeClr val="bg1">
                      <a:lumMod val="95000"/>
                    </a:schemeClr>
                  </a:solidFill>
                </a:rPr>
                <a:t>d´Action</a:t>
              </a:r>
              <a:endParaRPr lang="en-US" sz="2400" b="1" dirty="0">
                <a:solidFill>
                  <a:schemeClr val="bg1">
                    <a:lumMod val="95000"/>
                  </a:schemeClr>
                </a:solidFill>
              </a:endParaRPr>
            </a:p>
          </p:txBody>
        </p:sp>
      </p:grpSp>
      <p:pic>
        <p:nvPicPr>
          <p:cNvPr id="7" name="Graphic 6" descr="Research with solid fill">
            <a:extLst>
              <a:ext uri="{FF2B5EF4-FFF2-40B4-BE49-F238E27FC236}">
                <a16:creationId xmlns:a16="http://schemas.microsoft.com/office/drawing/2014/main" id="{74B27C79-8FD9-0F5D-A5B6-FE212A3DE58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25677" y="3538422"/>
            <a:ext cx="914400" cy="914400"/>
          </a:xfrm>
          <a:prstGeom prst="rect">
            <a:avLst/>
          </a:prstGeom>
        </p:spPr>
      </p:pic>
      <p:pic>
        <p:nvPicPr>
          <p:cNvPr id="3" name="Graphic 2" descr="Group brainstorm with solid fill">
            <a:extLst>
              <a:ext uri="{FF2B5EF4-FFF2-40B4-BE49-F238E27FC236}">
                <a16:creationId xmlns:a16="http://schemas.microsoft.com/office/drawing/2014/main" id="{718528F7-C68E-4A4E-4285-643B4988F49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352" y="3626366"/>
            <a:ext cx="914400" cy="914400"/>
          </a:xfrm>
          <a:prstGeom prst="rect">
            <a:avLst/>
          </a:prstGeom>
        </p:spPr>
      </p:pic>
      <p:pic>
        <p:nvPicPr>
          <p:cNvPr id="12" name="Graphic 11" descr="Gantt Chart with solid fill">
            <a:extLst>
              <a:ext uri="{FF2B5EF4-FFF2-40B4-BE49-F238E27FC236}">
                <a16:creationId xmlns:a16="http://schemas.microsoft.com/office/drawing/2014/main" id="{12E11908-CB3B-9ACA-4E65-76B8F73EAE5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417259" y="3510702"/>
            <a:ext cx="984153" cy="984153"/>
          </a:xfrm>
          <a:prstGeom prst="rect">
            <a:avLst/>
          </a:prstGeom>
        </p:spPr>
      </p:pic>
      <p:pic>
        <p:nvPicPr>
          <p:cNvPr id="9" name="Graphic 8" descr="Priorities with solid fill">
            <a:extLst>
              <a:ext uri="{FF2B5EF4-FFF2-40B4-BE49-F238E27FC236}">
                <a16:creationId xmlns:a16="http://schemas.microsoft.com/office/drawing/2014/main" id="{3D836844-914C-E7B7-02F6-B4E47FA6B20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561044" y="3596554"/>
            <a:ext cx="771785" cy="771785"/>
          </a:xfrm>
          <a:prstGeom prst="rect">
            <a:avLst/>
          </a:prstGeom>
        </p:spPr>
      </p:pic>
    </p:spTree>
    <p:extLst>
      <p:ext uri="{BB962C8B-B14F-4D97-AF65-F5344CB8AC3E}">
        <p14:creationId xmlns:p14="http://schemas.microsoft.com/office/powerpoint/2010/main" val="2432154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DE561-570E-F70D-9FB9-5B604BFF7A55}"/>
            </a:ext>
          </a:extLst>
        </p:cNvPr>
        <p:cNvGrpSpPr/>
        <p:nvPr/>
      </p:nvGrpSpPr>
      <p:grpSpPr>
        <a:xfrm>
          <a:off x="0" y="0"/>
          <a:ext cx="0" cy="0"/>
          <a:chOff x="0" y="0"/>
          <a:chExt cx="0" cy="0"/>
        </a:xfrm>
      </p:grpSpPr>
      <p:pic>
        <p:nvPicPr>
          <p:cNvPr id="25" name="Picture 24">
            <a:extLst>
              <a:ext uri="{FF2B5EF4-FFF2-40B4-BE49-F238E27FC236}">
                <a16:creationId xmlns:a16="http://schemas.microsoft.com/office/drawing/2014/main" id="{FD1A92D9-2919-E83A-B30C-99AAF090D8E6}"/>
              </a:ext>
            </a:extLst>
          </p:cNvPr>
          <p:cNvPicPr>
            <a:picLocks noChangeAspect="1"/>
          </p:cNvPicPr>
          <p:nvPr/>
        </p:nvPicPr>
        <p:blipFill>
          <a:blip r:embed="rId3"/>
          <a:stretch>
            <a:fillRect/>
          </a:stretch>
        </p:blipFill>
        <p:spPr>
          <a:xfrm>
            <a:off x="0" y="0"/>
            <a:ext cx="12191999" cy="6972300"/>
          </a:xfrm>
          <a:prstGeom prst="rect">
            <a:avLst/>
          </a:prstGeom>
        </p:spPr>
      </p:pic>
      <p:sp>
        <p:nvSpPr>
          <p:cNvPr id="8" name="TextBox 7">
            <a:extLst>
              <a:ext uri="{FF2B5EF4-FFF2-40B4-BE49-F238E27FC236}">
                <a16:creationId xmlns:a16="http://schemas.microsoft.com/office/drawing/2014/main" id="{B0051F0B-FFBE-3ECB-6E10-12DBDECD89B5}"/>
              </a:ext>
            </a:extLst>
          </p:cNvPr>
          <p:cNvSpPr txBox="1"/>
          <p:nvPr/>
        </p:nvSpPr>
        <p:spPr>
          <a:xfrm>
            <a:off x="468287" y="399671"/>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Initiatives </a:t>
            </a:r>
            <a:r>
              <a:rPr lang="en-US" sz="4000" dirty="0" err="1">
                <a:solidFill>
                  <a:schemeClr val="bg1">
                    <a:lumMod val="95000"/>
                  </a:schemeClr>
                </a:solidFill>
                <a:latin typeface="Aptos Black" panose="020B0004020202020204" pitchFamily="34" charset="0"/>
              </a:rPr>
              <a:t>Présidentielles</a:t>
            </a:r>
            <a:endParaRPr lang="en-US" sz="4000" dirty="0">
              <a:solidFill>
                <a:schemeClr val="bg1">
                  <a:lumMod val="9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690EEA57-D0BC-9B41-DBE8-2CB2FF50EE0F}"/>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48FC580E-B974-52DC-3A28-50F8ED66FE00}"/>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200" dirty="0" err="1">
                <a:solidFill>
                  <a:schemeClr val="bg1">
                    <a:lumMod val="95000"/>
                  </a:schemeClr>
                </a:solidFill>
                <a:latin typeface="Aptos Black" panose="020B0004020202020204" pitchFamily="34" charset="0"/>
              </a:rPr>
              <a:t>Ressources</a:t>
            </a:r>
            <a:r>
              <a:rPr lang="en-US" sz="3200" dirty="0">
                <a:solidFill>
                  <a:schemeClr val="bg1">
                    <a:lumMod val="95000"/>
                  </a:schemeClr>
                </a:solidFill>
                <a:latin typeface="Aptos Black" panose="020B0004020202020204" pitchFamily="34" charset="0"/>
              </a:rPr>
              <a:t> et </a:t>
            </a:r>
            <a:r>
              <a:rPr lang="en-US" sz="3200" dirty="0" err="1">
                <a:solidFill>
                  <a:schemeClr val="bg1">
                    <a:lumMod val="95000"/>
                  </a:schemeClr>
                </a:solidFill>
                <a:latin typeface="Aptos Black" panose="020B0004020202020204" pitchFamily="34" charset="0"/>
              </a:rPr>
              <a:t>outils</a:t>
            </a:r>
            <a:endParaRPr lang="en-US" sz="3200" dirty="0">
              <a:solidFill>
                <a:schemeClr val="bg1">
                  <a:lumMod val="95000"/>
                </a:schemeClr>
              </a:solidFill>
              <a:latin typeface="Aptos Black" panose="020B0004020202020204" pitchFamily="34" charset="0"/>
            </a:endParaRPr>
          </a:p>
        </p:txBody>
      </p:sp>
      <p:grpSp>
        <p:nvGrpSpPr>
          <p:cNvPr id="11" name="Group 10">
            <a:extLst>
              <a:ext uri="{FF2B5EF4-FFF2-40B4-BE49-F238E27FC236}">
                <a16:creationId xmlns:a16="http://schemas.microsoft.com/office/drawing/2014/main" id="{247E52A7-9144-9BE1-A661-B4B1912819F0}"/>
              </a:ext>
            </a:extLst>
          </p:cNvPr>
          <p:cNvGrpSpPr/>
          <p:nvPr/>
        </p:nvGrpSpPr>
        <p:grpSpPr>
          <a:xfrm>
            <a:off x="207664" y="2552480"/>
            <a:ext cx="11776672" cy="3075535"/>
            <a:chOff x="122974" y="1688701"/>
            <a:chExt cx="11663990" cy="3075535"/>
          </a:xfrm>
        </p:grpSpPr>
        <p:sp>
          <p:nvSpPr>
            <p:cNvPr id="12" name="Flowchart: Off-page Connector 11">
              <a:extLst>
                <a:ext uri="{FF2B5EF4-FFF2-40B4-BE49-F238E27FC236}">
                  <a16:creationId xmlns:a16="http://schemas.microsoft.com/office/drawing/2014/main" id="{11DE63B8-6D1C-629B-7E12-F881143B1691}"/>
                </a:ext>
              </a:extLst>
            </p:cNvPr>
            <p:cNvSpPr/>
            <p:nvPr/>
          </p:nvSpPr>
          <p:spPr>
            <a:xfrm>
              <a:off x="9041505" y="1688701"/>
              <a:ext cx="2745459" cy="2947059"/>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owchart: Off-page Connector 12">
              <a:extLst>
                <a:ext uri="{FF2B5EF4-FFF2-40B4-BE49-F238E27FC236}">
                  <a16:creationId xmlns:a16="http://schemas.microsoft.com/office/drawing/2014/main" id="{8164D6D1-0C8A-957C-ECE6-5C3A0EA74164}"/>
                </a:ext>
              </a:extLst>
            </p:cNvPr>
            <p:cNvSpPr/>
            <p:nvPr/>
          </p:nvSpPr>
          <p:spPr>
            <a:xfrm>
              <a:off x="122974" y="1688701"/>
              <a:ext cx="2689918"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A0CF7201-15E2-5A91-D1AA-8BA345B2DDE7}"/>
                </a:ext>
              </a:extLst>
            </p:cNvPr>
            <p:cNvSpPr/>
            <p:nvPr/>
          </p:nvSpPr>
          <p:spPr>
            <a:xfrm>
              <a:off x="3046523" y="1705163"/>
              <a:ext cx="2745459"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Off-page Connector 14">
              <a:extLst>
                <a:ext uri="{FF2B5EF4-FFF2-40B4-BE49-F238E27FC236}">
                  <a16:creationId xmlns:a16="http://schemas.microsoft.com/office/drawing/2014/main" id="{3851D04C-D43D-5B22-C512-E4A71B02C9C8}"/>
                </a:ext>
              </a:extLst>
            </p:cNvPr>
            <p:cNvSpPr/>
            <p:nvPr/>
          </p:nvSpPr>
          <p:spPr>
            <a:xfrm>
              <a:off x="6032604" y="1705163"/>
              <a:ext cx="2745459" cy="3042612"/>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53307914-99F3-2283-F63A-0E6ACBBB105A}"/>
                </a:ext>
              </a:extLst>
            </p:cNvPr>
            <p:cNvSpPr txBox="1"/>
            <p:nvPr/>
          </p:nvSpPr>
          <p:spPr>
            <a:xfrm>
              <a:off x="527832" y="2112717"/>
              <a:ext cx="1910928" cy="1200329"/>
            </a:xfrm>
            <a:prstGeom prst="rect">
              <a:avLst/>
            </a:prstGeom>
            <a:noFill/>
            <a:scene3d>
              <a:camera prst="orthographicFront"/>
              <a:lightRig rig="threePt" dir="t"/>
            </a:scene3d>
            <a:sp3d>
              <a:bevelT/>
              <a:bevelB/>
            </a:sp3d>
          </p:spPr>
          <p:txBody>
            <a:bodyPr wrap="square" rtlCol="0">
              <a:spAutoFit/>
            </a:bodyPr>
            <a:lstStyle/>
            <a:p>
              <a:pPr algn="ctr"/>
              <a:r>
                <a:rPr lang="en-US" sz="2400" b="1" dirty="0">
                  <a:solidFill>
                    <a:schemeClr val="bg1">
                      <a:lumMod val="95000"/>
                    </a:schemeClr>
                  </a:solidFill>
                </a:rPr>
                <a:t>Hub de </a:t>
              </a:r>
              <a:r>
                <a:rPr lang="en-US" sz="2400" b="1" dirty="0" err="1">
                  <a:solidFill>
                    <a:schemeClr val="bg1">
                      <a:lumMod val="95000"/>
                    </a:schemeClr>
                  </a:solidFill>
                </a:rPr>
                <a:t>Ressources</a:t>
              </a:r>
              <a:r>
                <a:rPr lang="en-US" sz="2400" b="1" dirty="0">
                  <a:solidFill>
                    <a:schemeClr val="bg1">
                      <a:lumMod val="95000"/>
                    </a:schemeClr>
                  </a:solidFill>
                </a:rPr>
                <a:t> </a:t>
              </a:r>
              <a:r>
                <a:rPr lang="en-US" sz="2400" b="1" dirty="0" err="1">
                  <a:solidFill>
                    <a:schemeClr val="bg1">
                      <a:lumMod val="95000"/>
                    </a:schemeClr>
                  </a:solidFill>
                </a:rPr>
                <a:t>en</a:t>
              </a:r>
              <a:r>
                <a:rPr lang="en-US" sz="2400" b="1" dirty="0">
                  <a:solidFill>
                    <a:schemeClr val="bg1">
                      <a:lumMod val="95000"/>
                    </a:schemeClr>
                  </a:solidFill>
                </a:rPr>
                <a:t> QEI</a:t>
              </a:r>
            </a:p>
          </p:txBody>
        </p:sp>
        <p:sp>
          <p:nvSpPr>
            <p:cNvPr id="17" name="TextBox 16">
              <a:extLst>
                <a:ext uri="{FF2B5EF4-FFF2-40B4-BE49-F238E27FC236}">
                  <a16:creationId xmlns:a16="http://schemas.microsoft.com/office/drawing/2014/main" id="{B495F2C5-872D-612A-37CC-07F2C8F926E9}"/>
                </a:ext>
              </a:extLst>
            </p:cNvPr>
            <p:cNvSpPr txBox="1"/>
            <p:nvPr/>
          </p:nvSpPr>
          <p:spPr>
            <a:xfrm>
              <a:off x="3227499" y="2090233"/>
              <a:ext cx="2548687" cy="1200329"/>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err="1">
                  <a:solidFill>
                    <a:schemeClr val="bg1">
                      <a:lumMod val="95000"/>
                    </a:schemeClr>
                  </a:solidFill>
                </a:rPr>
                <a:t>Liste</a:t>
              </a:r>
              <a:r>
                <a:rPr lang="en-US" sz="2400" dirty="0">
                  <a:solidFill>
                    <a:schemeClr val="bg1">
                      <a:lumMod val="95000"/>
                    </a:schemeClr>
                  </a:solidFill>
                </a:rPr>
                <a:t>  de </a:t>
              </a:r>
              <a:r>
                <a:rPr lang="en-US" sz="2400" dirty="0" err="1">
                  <a:solidFill>
                    <a:schemeClr val="bg1">
                      <a:lumMod val="95000"/>
                    </a:schemeClr>
                  </a:solidFill>
                </a:rPr>
                <a:t>Contrôle</a:t>
              </a:r>
              <a:r>
                <a:rPr lang="en-US" sz="2400" dirty="0">
                  <a:solidFill>
                    <a:schemeClr val="bg1">
                      <a:lumMod val="95000"/>
                    </a:schemeClr>
                  </a:solidFill>
                </a:rPr>
                <a:t> </a:t>
              </a:r>
              <a:r>
                <a:rPr lang="en-US" sz="2400" dirty="0" err="1">
                  <a:solidFill>
                    <a:schemeClr val="bg1">
                      <a:lumMod val="95000"/>
                    </a:schemeClr>
                  </a:solidFill>
                </a:rPr>
                <a:t>Téléchargeables</a:t>
              </a:r>
              <a:endParaRPr lang="en-US" sz="2400" dirty="0">
                <a:solidFill>
                  <a:schemeClr val="bg1">
                    <a:lumMod val="95000"/>
                  </a:schemeClr>
                </a:solidFill>
              </a:endParaRPr>
            </a:p>
          </p:txBody>
        </p:sp>
        <p:sp>
          <p:nvSpPr>
            <p:cNvPr id="18" name="TextBox 17">
              <a:extLst>
                <a:ext uri="{FF2B5EF4-FFF2-40B4-BE49-F238E27FC236}">
                  <a16:creationId xmlns:a16="http://schemas.microsoft.com/office/drawing/2014/main" id="{D1A68A35-0A1E-C941-D4D8-DF67BABB89F0}"/>
                </a:ext>
              </a:extLst>
            </p:cNvPr>
            <p:cNvSpPr txBox="1"/>
            <p:nvPr/>
          </p:nvSpPr>
          <p:spPr>
            <a:xfrm>
              <a:off x="6101415" y="2118566"/>
              <a:ext cx="2621945" cy="830997"/>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a:solidFill>
                    <a:schemeClr val="bg1">
                      <a:lumMod val="95000"/>
                    </a:schemeClr>
                  </a:solidFill>
                </a:rPr>
                <a:t>Série de </a:t>
              </a:r>
              <a:r>
                <a:rPr lang="en-US" sz="2400" dirty="0" err="1">
                  <a:solidFill>
                    <a:schemeClr val="bg1">
                      <a:lumMod val="95000"/>
                    </a:schemeClr>
                  </a:solidFill>
                </a:rPr>
                <a:t>vidéos</a:t>
              </a:r>
              <a:r>
                <a:rPr lang="en-US" sz="2400" dirty="0">
                  <a:solidFill>
                    <a:schemeClr val="bg1">
                      <a:lumMod val="95000"/>
                    </a:schemeClr>
                  </a:solidFill>
                </a:rPr>
                <a:t> </a:t>
              </a:r>
              <a:r>
                <a:rPr lang="en-US" sz="2400" dirty="0" err="1">
                  <a:solidFill>
                    <a:schemeClr val="bg1">
                      <a:lumMod val="95000"/>
                    </a:schemeClr>
                  </a:solidFill>
                </a:rPr>
                <a:t>informatives</a:t>
              </a:r>
              <a:r>
                <a:rPr lang="en-US" sz="2400" dirty="0">
                  <a:solidFill>
                    <a:schemeClr val="bg1">
                      <a:lumMod val="95000"/>
                    </a:schemeClr>
                  </a:solidFill>
                </a:rPr>
                <a:t> </a:t>
              </a:r>
            </a:p>
          </p:txBody>
        </p:sp>
        <p:sp>
          <p:nvSpPr>
            <p:cNvPr id="19" name="TextBox 18">
              <a:extLst>
                <a:ext uri="{FF2B5EF4-FFF2-40B4-BE49-F238E27FC236}">
                  <a16:creationId xmlns:a16="http://schemas.microsoft.com/office/drawing/2014/main" id="{56EA1BF5-B17B-4F21-9D8D-82EB2CE18050}"/>
                </a:ext>
              </a:extLst>
            </p:cNvPr>
            <p:cNvSpPr txBox="1"/>
            <p:nvPr/>
          </p:nvSpPr>
          <p:spPr>
            <a:xfrm>
              <a:off x="9056280" y="2179457"/>
              <a:ext cx="2575414" cy="830997"/>
            </a:xfrm>
            <a:prstGeom prst="rect">
              <a:avLst/>
            </a:prstGeom>
            <a:noFill/>
            <a:scene3d>
              <a:camera prst="orthographicFront"/>
              <a:lightRig rig="threePt" dir="t"/>
            </a:scene3d>
            <a:sp3d>
              <a:bevelT/>
              <a:bevelB/>
            </a:sp3d>
          </p:spPr>
          <p:txBody>
            <a:bodyPr wrap="square" rtlCol="0">
              <a:spAutoFit/>
            </a:bodyPr>
            <a:lstStyle/>
            <a:p>
              <a:pPr algn="ctr"/>
              <a:r>
                <a:rPr lang="en-US" sz="2400" b="1" dirty="0">
                  <a:solidFill>
                    <a:schemeClr val="bg1">
                      <a:lumMod val="95000"/>
                    </a:schemeClr>
                  </a:solidFill>
                </a:rPr>
                <a:t>Séances IEQ Tech Hour</a:t>
              </a:r>
            </a:p>
          </p:txBody>
        </p:sp>
      </p:grpSp>
      <p:pic>
        <p:nvPicPr>
          <p:cNvPr id="3" name="Graphic 2" descr="Checklist with solid fill">
            <a:extLst>
              <a:ext uri="{FF2B5EF4-FFF2-40B4-BE49-F238E27FC236}">
                <a16:creationId xmlns:a16="http://schemas.microsoft.com/office/drawing/2014/main" id="{361C3F08-0B55-357B-84BE-765F6B7ADF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35846" y="4176824"/>
            <a:ext cx="914400" cy="914400"/>
          </a:xfrm>
          <a:prstGeom prst="rect">
            <a:avLst/>
          </a:prstGeom>
        </p:spPr>
      </p:pic>
      <p:pic>
        <p:nvPicPr>
          <p:cNvPr id="6" name="Graphic 5" descr="Video camera with solid fill">
            <a:extLst>
              <a:ext uri="{FF2B5EF4-FFF2-40B4-BE49-F238E27FC236}">
                <a16:creationId xmlns:a16="http://schemas.microsoft.com/office/drawing/2014/main" id="{8759062A-D864-381E-7439-FD98670104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09603" y="4118432"/>
            <a:ext cx="914400" cy="914400"/>
          </a:xfrm>
          <a:prstGeom prst="rect">
            <a:avLst/>
          </a:prstGeom>
        </p:spPr>
      </p:pic>
      <p:pic>
        <p:nvPicPr>
          <p:cNvPr id="20" name="Graphic 19" descr="Podcast with solid fill">
            <a:extLst>
              <a:ext uri="{FF2B5EF4-FFF2-40B4-BE49-F238E27FC236}">
                <a16:creationId xmlns:a16="http://schemas.microsoft.com/office/drawing/2014/main" id="{1C78AD74-FC84-E673-5C53-C7ABF95DB89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148604" y="4070492"/>
            <a:ext cx="869916" cy="869916"/>
          </a:xfrm>
          <a:prstGeom prst="rect">
            <a:avLst/>
          </a:prstGeom>
        </p:spPr>
      </p:pic>
      <p:pic>
        <p:nvPicPr>
          <p:cNvPr id="22" name="Graphic 21" descr="User network with solid fill">
            <a:extLst>
              <a:ext uri="{FF2B5EF4-FFF2-40B4-BE49-F238E27FC236}">
                <a16:creationId xmlns:a16="http://schemas.microsoft.com/office/drawing/2014/main" id="{AA77AC9A-84C6-34E6-0FEE-C0FC3E203ED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08416" y="4136945"/>
            <a:ext cx="914400" cy="914400"/>
          </a:xfrm>
          <a:prstGeom prst="rect">
            <a:avLst/>
          </a:prstGeom>
        </p:spPr>
      </p:pic>
    </p:spTree>
    <p:extLst>
      <p:ext uri="{BB962C8B-B14F-4D97-AF65-F5344CB8AC3E}">
        <p14:creationId xmlns:p14="http://schemas.microsoft.com/office/powerpoint/2010/main" val="1753206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9A36-3E4E-7C86-D4FF-9FD2DE0AEF92}"/>
            </a:ext>
          </a:extLst>
        </p:cNvPr>
        <p:cNvGrpSpPr/>
        <p:nvPr/>
      </p:nvGrpSpPr>
      <p:grpSpPr>
        <a:xfrm>
          <a:off x="0" y="0"/>
          <a:ext cx="0" cy="0"/>
          <a:chOff x="0" y="0"/>
          <a:chExt cx="0" cy="0"/>
        </a:xfrm>
      </p:grpSpPr>
      <p:pic>
        <p:nvPicPr>
          <p:cNvPr id="6" name="Picture 5" descr="Serene camping spot">
            <a:extLst>
              <a:ext uri="{FF2B5EF4-FFF2-40B4-BE49-F238E27FC236}">
                <a16:creationId xmlns:a16="http://schemas.microsoft.com/office/drawing/2014/main" id="{C4D7FF29-1429-9187-D613-1353591C0039}"/>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867D8766-46AA-6BBE-200E-BF972CDEDD94}"/>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Initiatives </a:t>
            </a:r>
            <a:r>
              <a:rPr lang="en-US" sz="4000" dirty="0" err="1">
                <a:solidFill>
                  <a:schemeClr val="bg1">
                    <a:lumMod val="95000"/>
                  </a:schemeClr>
                </a:solidFill>
                <a:latin typeface="Aptos Black" panose="020B0004020202020204" pitchFamily="34" charset="0"/>
              </a:rPr>
              <a:t>Présidentielles</a:t>
            </a:r>
            <a:endParaRPr lang="en-US" sz="4000" dirty="0">
              <a:solidFill>
                <a:schemeClr val="bg1">
                  <a:lumMod val="9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19B6B706-EA10-D940-2F94-9195BC10DA86}"/>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3" name="Flowchart: Off-page Connector 12">
            <a:extLst>
              <a:ext uri="{FF2B5EF4-FFF2-40B4-BE49-F238E27FC236}">
                <a16:creationId xmlns:a16="http://schemas.microsoft.com/office/drawing/2014/main" id="{61BC305D-B49A-CCEB-FFBD-2084B35B700D}"/>
              </a:ext>
            </a:extLst>
          </p:cNvPr>
          <p:cNvSpPr/>
          <p:nvPr/>
        </p:nvSpPr>
        <p:spPr>
          <a:xfrm rot="10800000">
            <a:off x="3159456" y="2526414"/>
            <a:ext cx="2715904"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94C700B0-C100-0FAE-7947-D7298D8CA0F0}"/>
              </a:ext>
            </a:extLst>
          </p:cNvPr>
          <p:cNvSpPr/>
          <p:nvPr/>
        </p:nvSpPr>
        <p:spPr>
          <a:xfrm rot="10800000">
            <a:off x="6413416" y="2526416"/>
            <a:ext cx="2771982"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9875A3F-06D0-8F73-3D9C-A6D4A6CE60AD}"/>
              </a:ext>
            </a:extLst>
          </p:cNvPr>
          <p:cNvSpPr txBox="1"/>
          <p:nvPr/>
        </p:nvSpPr>
        <p:spPr>
          <a:xfrm>
            <a:off x="3545954" y="3020289"/>
            <a:ext cx="2034547" cy="1569660"/>
          </a:xfrm>
          <a:prstGeom prst="rect">
            <a:avLst/>
          </a:prstGeom>
          <a:noFill/>
        </p:spPr>
        <p:txBody>
          <a:bodyPr wrap="square" rtlCol="0">
            <a:spAutoFit/>
          </a:bodyPr>
          <a:lstStyle/>
          <a:p>
            <a:pPr algn="ctr"/>
            <a:r>
              <a:rPr lang="fr-FR" sz="2400" b="1" dirty="0">
                <a:solidFill>
                  <a:schemeClr val="bg1">
                    <a:lumMod val="95000"/>
                  </a:schemeClr>
                </a:solidFill>
              </a:rPr>
              <a:t>Séances de conférence axées sur la QEI</a:t>
            </a:r>
            <a:endParaRPr lang="en-US" sz="2400" b="1" dirty="0">
              <a:solidFill>
                <a:schemeClr val="bg1">
                  <a:lumMod val="95000"/>
                </a:schemeClr>
              </a:solidFill>
            </a:endParaRPr>
          </a:p>
        </p:txBody>
      </p:sp>
      <p:sp>
        <p:nvSpPr>
          <p:cNvPr id="2" name="TextBox 1">
            <a:extLst>
              <a:ext uri="{FF2B5EF4-FFF2-40B4-BE49-F238E27FC236}">
                <a16:creationId xmlns:a16="http://schemas.microsoft.com/office/drawing/2014/main" id="{9DBB44F3-3613-E2FB-1541-E64692BDA772}"/>
              </a:ext>
            </a:extLst>
          </p:cNvPr>
          <p:cNvSpPr txBox="1"/>
          <p:nvPr/>
        </p:nvSpPr>
        <p:spPr>
          <a:xfrm>
            <a:off x="6673066" y="3101427"/>
            <a:ext cx="2252681" cy="1569660"/>
          </a:xfrm>
          <a:prstGeom prst="rect">
            <a:avLst/>
          </a:prstGeom>
          <a:noFill/>
        </p:spPr>
        <p:txBody>
          <a:bodyPr wrap="square" rtlCol="0">
            <a:spAutoFit/>
          </a:bodyPr>
          <a:lstStyle/>
          <a:p>
            <a:pPr algn="ctr"/>
            <a:r>
              <a:rPr lang="en-US" sz="2400" b="1" dirty="0">
                <a:solidFill>
                  <a:schemeClr val="bg1">
                    <a:lumMod val="95000"/>
                  </a:schemeClr>
                </a:solidFill>
              </a:rPr>
              <a:t>Presidential Design Challenge – IEQ</a:t>
            </a:r>
          </a:p>
        </p:txBody>
      </p:sp>
      <p:pic>
        <p:nvPicPr>
          <p:cNvPr id="4" name="Graphic 3" descr="Meeting with solid fill">
            <a:extLst>
              <a:ext uri="{FF2B5EF4-FFF2-40B4-BE49-F238E27FC236}">
                <a16:creationId xmlns:a16="http://schemas.microsoft.com/office/drawing/2014/main" id="{E29B980B-DE18-3B4E-2658-3AEBB6F3F7E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06028" y="4589949"/>
            <a:ext cx="914400" cy="914400"/>
          </a:xfrm>
          <a:prstGeom prst="rect">
            <a:avLst/>
          </a:prstGeom>
        </p:spPr>
      </p:pic>
      <p:pic>
        <p:nvPicPr>
          <p:cNvPr id="7" name="Graphic 6" descr="Trophy with solid fill">
            <a:extLst>
              <a:ext uri="{FF2B5EF4-FFF2-40B4-BE49-F238E27FC236}">
                <a16:creationId xmlns:a16="http://schemas.microsoft.com/office/drawing/2014/main" id="{697EE8C6-A8F7-AEBB-4C91-1D3365CABE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75733" y="4804452"/>
            <a:ext cx="647348" cy="647672"/>
          </a:xfrm>
          <a:prstGeom prst="rect">
            <a:avLst/>
          </a:prstGeom>
        </p:spPr>
      </p:pic>
      <p:sp>
        <p:nvSpPr>
          <p:cNvPr id="3" name="TextBox 9">
            <a:extLst>
              <a:ext uri="{FF2B5EF4-FFF2-40B4-BE49-F238E27FC236}">
                <a16:creationId xmlns:a16="http://schemas.microsoft.com/office/drawing/2014/main" id="{48FC580E-B974-52DC-3A28-50F8ED66FE00}"/>
              </a:ext>
            </a:extLst>
          </p:cNvPr>
          <p:cNvSpPr txBox="1"/>
          <p:nvPr/>
        </p:nvSpPr>
        <p:spPr>
          <a:xfrm>
            <a:off x="1060707" y="1608682"/>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dirty="0">
                <a:solidFill>
                  <a:schemeClr val="bg1">
                    <a:lumMod val="95000"/>
                  </a:schemeClr>
                </a:solidFill>
                <a:latin typeface="Aptos Black" panose="020B0004020202020204" pitchFamily="34" charset="0"/>
              </a:rPr>
              <a:t>Collaboration</a:t>
            </a:r>
          </a:p>
        </p:txBody>
      </p:sp>
    </p:spTree>
    <p:extLst>
      <p:ext uri="{BB962C8B-B14F-4D97-AF65-F5344CB8AC3E}">
        <p14:creationId xmlns:p14="http://schemas.microsoft.com/office/powerpoint/2010/main" val="19021646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8DE2-C880-7054-69B4-778F1A8F3B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DE4265-5C3A-6711-6C1E-0F203519DA9B}"/>
              </a:ext>
            </a:extLst>
          </p:cNvPr>
          <p:cNvPicPr>
            <a:picLocks noGrp="1" noRot="1" noChangeAspect="1" noMove="1" noResize="1" noEditPoints="1" noAdjustHandles="1" noChangeArrowheads="1" noChangeShapeType="1" noCrop="1"/>
          </p:cNvPicPr>
          <p:nvPr/>
        </p:nvPicPr>
        <p:blipFill>
          <a:blip r:embed="rId3">
            <a:alphaModFix/>
            <a:extLst>
              <a:ext uri="{28A0092B-C50C-407E-A947-70E740481C1C}">
                <a14:useLocalDpi xmlns:a14="http://schemas.microsoft.com/office/drawing/2010/main" val="0"/>
              </a:ext>
            </a:extLst>
          </a:blip>
          <a:srcRect t="11560" b="11560"/>
          <a:stretch/>
        </p:blipFill>
        <p:spPr>
          <a:xfrm>
            <a:off x="0" y="0"/>
            <a:ext cx="12192000" cy="7022891"/>
          </a:xfrm>
          <a:prstGeom prst="rect">
            <a:avLst/>
          </a:prstGeom>
        </p:spPr>
      </p:pic>
      <p:pic>
        <p:nvPicPr>
          <p:cNvPr id="11" name="Picture 10" descr="A blue hexagon with blue text&#10;&#10;AI-generated content may be incorrect.">
            <a:extLst>
              <a:ext uri="{FF2B5EF4-FFF2-40B4-BE49-F238E27FC236}">
                <a16:creationId xmlns:a16="http://schemas.microsoft.com/office/drawing/2014/main" id="{EA17A2AC-5759-E141-3258-340BAE1B66F6}"/>
              </a:ext>
            </a:extLst>
          </p:cNvPr>
          <p:cNvPicPr>
            <a:picLocks noChangeAspect="1"/>
          </p:cNvPicPr>
          <p:nvPr/>
        </p:nvPicPr>
        <p:blipFill>
          <a:blip r:embed="rId4">
            <a:alphaModFix/>
            <a:extLst>
              <a:ext uri="{28A0092B-C50C-407E-A947-70E740481C1C}">
                <a14:useLocalDpi xmlns:a14="http://schemas.microsoft.com/office/drawing/2010/main" val="0"/>
              </a:ext>
            </a:extLst>
          </a:blip>
          <a:stretch>
            <a:fillRect/>
          </a:stretch>
        </p:blipFill>
        <p:spPr>
          <a:xfrm>
            <a:off x="10858052" y="6031507"/>
            <a:ext cx="993888" cy="687889"/>
          </a:xfrm>
          <a:prstGeom prst="rect">
            <a:avLst/>
          </a:prstGeom>
        </p:spPr>
      </p:pic>
      <p:pic>
        <p:nvPicPr>
          <p:cNvPr id="3" name="Picture 2" descr="A group of people posing for a picture in front of a waterfall&#10;&#10;AI-generated content may be incorrect.">
            <a:extLst>
              <a:ext uri="{FF2B5EF4-FFF2-40B4-BE49-F238E27FC236}">
                <a16:creationId xmlns:a16="http://schemas.microsoft.com/office/drawing/2014/main" id="{9E146C46-3792-6AF3-6EEF-F375B8F9BF58}"/>
              </a:ext>
            </a:extLst>
          </p:cNvPr>
          <p:cNvPicPr>
            <a:picLocks noChangeAspect="1"/>
          </p:cNvPicPr>
          <p:nvPr/>
        </p:nvPicPr>
        <p:blipFill>
          <a:blip r:embed="rId5">
            <a:extLst>
              <a:ext uri="{28A0092B-C50C-407E-A947-70E740481C1C}">
                <a14:useLocalDpi xmlns:a14="http://schemas.microsoft.com/office/drawing/2010/main" val="0"/>
              </a:ext>
            </a:extLst>
          </a:blip>
          <a:srcRect l="10566" t="-2925" r="19837" b="2925"/>
          <a:stretch/>
        </p:blipFill>
        <p:spPr>
          <a:xfrm>
            <a:off x="0" y="111610"/>
            <a:ext cx="6156960" cy="663478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extBox 5">
            <a:extLst>
              <a:ext uri="{FF2B5EF4-FFF2-40B4-BE49-F238E27FC236}">
                <a16:creationId xmlns:a16="http://schemas.microsoft.com/office/drawing/2014/main" id="{E30DB791-CEF2-8031-FDD6-EADF11C9234C}"/>
              </a:ext>
            </a:extLst>
          </p:cNvPr>
          <p:cNvSpPr txBox="1"/>
          <p:nvPr/>
        </p:nvSpPr>
        <p:spPr>
          <a:xfrm>
            <a:off x="3151281" y="251071"/>
            <a:ext cx="2944719" cy="379930"/>
          </a:xfrm>
          <a:prstGeom prst="rect">
            <a:avLst/>
          </a:prstGeom>
          <a:solidFill>
            <a:schemeClr val="bg1"/>
          </a:solidFill>
        </p:spPr>
        <p:txBody>
          <a:bodyPr wrap="square" rtlCol="0">
            <a:spAutoFit/>
          </a:bodyPr>
          <a:lstStyle/>
          <a:p>
            <a:r>
              <a:rPr lang="en-US" dirty="0" err="1"/>
              <a:t>Skogafoss</a:t>
            </a:r>
            <a:r>
              <a:rPr lang="en-US" dirty="0"/>
              <a:t>, </a:t>
            </a:r>
            <a:r>
              <a:rPr lang="en-US" dirty="0" err="1"/>
              <a:t>Skogar</a:t>
            </a:r>
            <a:r>
              <a:rPr lang="en-US" dirty="0"/>
              <a:t>, Iceland</a:t>
            </a:r>
          </a:p>
        </p:txBody>
      </p:sp>
      <p:sp>
        <p:nvSpPr>
          <p:cNvPr id="2" name="TextBox 1">
            <a:extLst>
              <a:ext uri="{FF2B5EF4-FFF2-40B4-BE49-F238E27FC236}">
                <a16:creationId xmlns:a16="http://schemas.microsoft.com/office/drawing/2014/main" id="{0B06E0C7-8519-2B3E-BBB0-775F3AB69CFB}"/>
              </a:ext>
            </a:extLst>
          </p:cNvPr>
          <p:cNvSpPr txBox="1"/>
          <p:nvPr/>
        </p:nvSpPr>
        <p:spPr>
          <a:xfrm>
            <a:off x="6470727" y="1398559"/>
            <a:ext cx="5596582" cy="4686796"/>
          </a:xfrm>
          <a:prstGeom prst="rect">
            <a:avLst/>
          </a:prstGeom>
          <a:noFill/>
        </p:spPr>
        <p:txBody>
          <a:bodyPr wrap="square" rtlCol="0">
            <a:spAutoFit/>
          </a:bodyPr>
          <a:lstStyle/>
          <a:p>
            <a:pPr marL="0" marR="0">
              <a:lnSpc>
                <a:spcPct val="107000"/>
              </a:lnSpc>
              <a:spcAft>
                <a:spcPts val="800"/>
              </a:spcAft>
            </a:pPr>
            <a:r>
              <a:rPr lang="fr-FR" sz="2800" b="1" i="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Il est temps pour nous de faire une « bonne action ». C’est le moment de placer l’expérience humaine au cœur de l’environnement bâti, en veillant à ce que chaque espace que nous créons serve son objectif le plus important : protéger et nourrir ceux qui y vivent et y travaillent.</a:t>
            </a:r>
            <a:endParaRPr lang="en-US" sz="2800" b="1" i="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04388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696A-85FB-6740-A208-E3AFE3016C0A}"/>
            </a:ext>
          </a:extLst>
        </p:cNvPr>
        <p:cNvGrpSpPr/>
        <p:nvPr/>
      </p:nvGrpSpPr>
      <p:grpSpPr>
        <a:xfrm>
          <a:off x="0" y="0"/>
          <a:ext cx="0" cy="0"/>
          <a:chOff x="0" y="0"/>
          <a:chExt cx="0" cy="0"/>
        </a:xfrm>
      </p:grpSpPr>
      <p:pic>
        <p:nvPicPr>
          <p:cNvPr id="3" name="Picture 2" descr="A cactus in a desert&#10;&#10;AI-generated content may be incorrect.">
            <a:extLst>
              <a:ext uri="{FF2B5EF4-FFF2-40B4-BE49-F238E27FC236}">
                <a16:creationId xmlns:a16="http://schemas.microsoft.com/office/drawing/2014/main" id="{CD4ED1D5-05E3-675B-9C22-CEEB5902E748}"/>
              </a:ext>
            </a:extLst>
          </p:cNvPr>
          <p:cNvPicPr/>
          <p:nvPr/>
        </p:nvPicPr>
        <p:blipFill>
          <a:blip r:embed="rId2">
            <a:alphaModFix amt="35000"/>
            <a:extLst>
              <a:ext uri="{28A0092B-C50C-407E-A947-70E740481C1C}">
                <a14:useLocalDpi xmlns:a14="http://schemas.microsoft.com/office/drawing/2010/main" val="0"/>
              </a:ext>
            </a:extLst>
          </a:blip>
          <a:srcRect t="9206" r="20775" b="13990"/>
          <a:stretch/>
        </p:blipFill>
        <p:spPr>
          <a:xfrm>
            <a:off x="4364477" y="-164891"/>
            <a:ext cx="7827523" cy="7022891"/>
          </a:xfrm>
          <a:prstGeom prst="rect">
            <a:avLst/>
          </a:prstGeom>
        </p:spPr>
      </p:pic>
      <p:pic>
        <p:nvPicPr>
          <p:cNvPr id="4" name="Picture 3">
            <a:extLst>
              <a:ext uri="{FF2B5EF4-FFF2-40B4-BE49-F238E27FC236}">
                <a16:creationId xmlns:a16="http://schemas.microsoft.com/office/drawing/2014/main" id="{ECB15216-61A0-469A-0CAF-A8C37E1B4C07}"/>
              </a:ext>
            </a:extLst>
          </p:cNvPr>
          <p:cNvPicPr>
            <a:picLocks noChangeAspect="1"/>
          </p:cNvPicPr>
          <p:nvPr/>
        </p:nvPicPr>
        <p:blipFill>
          <a:blip r:embed="rId3"/>
          <a:stretch>
            <a:fillRect/>
          </a:stretch>
        </p:blipFill>
        <p:spPr>
          <a:xfrm>
            <a:off x="-114793" y="-30030"/>
            <a:ext cx="6131517" cy="6858000"/>
          </a:xfrm>
          <a:prstGeom prst="rect">
            <a:avLst/>
          </a:prstGeom>
        </p:spPr>
      </p:pic>
      <p:pic>
        <p:nvPicPr>
          <p:cNvPr id="5" name="Picture 4">
            <a:extLst>
              <a:ext uri="{FF2B5EF4-FFF2-40B4-BE49-F238E27FC236}">
                <a16:creationId xmlns:a16="http://schemas.microsoft.com/office/drawing/2014/main" id="{553EA169-63E6-5A1A-5262-F75B843A8A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6725" y="807396"/>
            <a:ext cx="1817984" cy="1258262"/>
          </a:xfrm>
          <a:prstGeom prst="rect">
            <a:avLst/>
          </a:prstGeom>
        </p:spPr>
      </p:pic>
      <p:sp>
        <p:nvSpPr>
          <p:cNvPr id="2" name="TextBox 1">
            <a:extLst>
              <a:ext uri="{FF2B5EF4-FFF2-40B4-BE49-F238E27FC236}">
                <a16:creationId xmlns:a16="http://schemas.microsoft.com/office/drawing/2014/main" id="{648088FD-0975-BD23-E8C5-562898D8E5DA}"/>
              </a:ext>
            </a:extLst>
          </p:cNvPr>
          <p:cNvSpPr txBox="1"/>
          <p:nvPr/>
        </p:nvSpPr>
        <p:spPr>
          <a:xfrm>
            <a:off x="7303805" y="2706324"/>
            <a:ext cx="4055806" cy="707886"/>
          </a:xfrm>
          <a:prstGeom prst="rect">
            <a:avLst/>
          </a:prstGeom>
          <a:noFill/>
        </p:spPr>
        <p:txBody>
          <a:bodyPr wrap="square" rtlCol="0">
            <a:spAutoFit/>
          </a:bodyPr>
          <a:lstStyle/>
          <a:p>
            <a:pPr algn="ctr"/>
            <a:r>
              <a:rPr lang="en-US" sz="4000" dirty="0">
                <a:solidFill>
                  <a:schemeClr val="tx1">
                    <a:lumMod val="95000"/>
                    <a:lumOff val="5000"/>
                  </a:schemeClr>
                </a:solidFill>
                <a:latin typeface="Aptos Black" panose="020B0004020202020204" pitchFamily="34" charset="0"/>
              </a:rPr>
              <a:t>Merci! </a:t>
            </a:r>
          </a:p>
        </p:txBody>
      </p:sp>
      <p:sp>
        <p:nvSpPr>
          <p:cNvPr id="8" name="TextBox 7">
            <a:extLst>
              <a:ext uri="{FF2B5EF4-FFF2-40B4-BE49-F238E27FC236}">
                <a16:creationId xmlns:a16="http://schemas.microsoft.com/office/drawing/2014/main" id="{53284B4D-6E26-E126-F8BF-F37338000298}"/>
              </a:ext>
            </a:extLst>
          </p:cNvPr>
          <p:cNvSpPr txBox="1"/>
          <p:nvPr/>
        </p:nvSpPr>
        <p:spPr>
          <a:xfrm>
            <a:off x="7303805" y="4152043"/>
            <a:ext cx="4173793" cy="1569660"/>
          </a:xfrm>
          <a:prstGeom prst="rect">
            <a:avLst/>
          </a:prstGeom>
          <a:noFill/>
        </p:spPr>
        <p:txBody>
          <a:bodyPr wrap="square" rtlCol="0">
            <a:spAutoFit/>
          </a:bodyPr>
          <a:lstStyle/>
          <a:p>
            <a:pPr algn="ctr"/>
            <a:r>
              <a:rPr lang="fr-FR" sz="3200" b="1" dirty="0">
                <a:solidFill>
                  <a:schemeClr val="tx1">
                    <a:lumMod val="95000"/>
                    <a:lumOff val="5000"/>
                  </a:schemeClr>
                </a:solidFill>
              </a:rPr>
              <a:t>Visitez le site </a:t>
            </a:r>
            <a:r>
              <a:rPr lang="fr-FR" sz="3200" b="1" dirty="0">
                <a:solidFill>
                  <a:srgbClr val="00549B"/>
                </a:solidFill>
              </a:rPr>
              <a:t>ashrae.org/</a:t>
            </a:r>
            <a:r>
              <a:rPr lang="fr-FR" sz="3200" b="1" dirty="0" err="1">
                <a:solidFill>
                  <a:srgbClr val="00549B"/>
                </a:solidFill>
              </a:rPr>
              <a:t>president</a:t>
            </a:r>
            <a:r>
              <a:rPr lang="fr-FR" sz="3200" b="1" dirty="0">
                <a:solidFill>
                  <a:srgbClr val="00549B"/>
                </a:solidFill>
              </a:rPr>
              <a:t>  </a:t>
            </a:r>
            <a:r>
              <a:rPr lang="fr-FR" sz="3200" b="1" dirty="0">
                <a:solidFill>
                  <a:schemeClr val="tx1">
                    <a:lumMod val="95000"/>
                    <a:lumOff val="5000"/>
                  </a:schemeClr>
                </a:solidFill>
              </a:rPr>
              <a:t>pour les ressources. </a:t>
            </a:r>
            <a:endParaRPr lang="en-US" sz="3200" b="1" dirty="0">
              <a:solidFill>
                <a:schemeClr val="tx1">
                  <a:lumMod val="95000"/>
                  <a:lumOff val="5000"/>
                </a:schemeClr>
              </a:solidFill>
            </a:endParaRPr>
          </a:p>
        </p:txBody>
      </p:sp>
      <p:sp>
        <p:nvSpPr>
          <p:cNvPr id="7" name="TextBox 6">
            <a:extLst>
              <a:ext uri="{FF2B5EF4-FFF2-40B4-BE49-F238E27FC236}">
                <a16:creationId xmlns:a16="http://schemas.microsoft.com/office/drawing/2014/main" id="{776D3A63-3C36-FBD0-E2C1-266D5F491F95}"/>
              </a:ext>
            </a:extLst>
          </p:cNvPr>
          <p:cNvSpPr txBox="1"/>
          <p:nvPr/>
        </p:nvSpPr>
        <p:spPr>
          <a:xfrm>
            <a:off x="1790316" y="6279639"/>
            <a:ext cx="4043555" cy="369332"/>
          </a:xfrm>
          <a:prstGeom prst="rect">
            <a:avLst/>
          </a:prstGeom>
          <a:solidFill>
            <a:schemeClr val="bg1"/>
          </a:solidFill>
        </p:spPr>
        <p:txBody>
          <a:bodyPr wrap="square" rtlCol="0">
            <a:spAutoFit/>
          </a:bodyPr>
          <a:lstStyle/>
          <a:p>
            <a:r>
              <a:rPr lang="en-US" dirty="0"/>
              <a:t>Parc </a:t>
            </a:r>
            <a:r>
              <a:rPr lang="en-US" dirty="0" err="1"/>
              <a:t>d'État</a:t>
            </a:r>
            <a:r>
              <a:rPr lang="en-US" dirty="0"/>
              <a:t> des Cunningham, MD</a:t>
            </a:r>
          </a:p>
        </p:txBody>
      </p:sp>
    </p:spTree>
    <p:extLst>
      <p:ext uri="{BB962C8B-B14F-4D97-AF65-F5344CB8AC3E}">
        <p14:creationId xmlns:p14="http://schemas.microsoft.com/office/powerpoint/2010/main" val="595376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30523</TotalTime>
  <Words>5905</Words>
  <Application>Microsoft Office PowerPoint</Application>
  <PresentationFormat>Panorámica</PresentationFormat>
  <Paragraphs>156</Paragraphs>
  <Slides>22</Slides>
  <Notes>21</Notes>
  <HiddenSlides>0</HiddenSlides>
  <MMClips>1</MMClips>
  <ScaleCrop>false</ScaleCrop>
  <HeadingPairs>
    <vt:vector size="6" baseType="variant">
      <vt:variant>
        <vt:lpstr>Fuentes usadas</vt:lpstr>
      </vt:variant>
      <vt:variant>
        <vt:i4>12</vt:i4>
      </vt:variant>
      <vt:variant>
        <vt:lpstr>Tema</vt:lpstr>
      </vt:variant>
      <vt:variant>
        <vt:i4>1</vt:i4>
      </vt:variant>
      <vt:variant>
        <vt:lpstr>Títulos de diapositiva</vt:lpstr>
      </vt:variant>
      <vt:variant>
        <vt:i4>22</vt:i4>
      </vt:variant>
    </vt:vector>
  </HeadingPairs>
  <TitlesOfParts>
    <vt:vector size="35" baseType="lpstr">
      <vt:lpstr>Aptos</vt:lpstr>
      <vt:lpstr>Aptos Black</vt:lpstr>
      <vt:lpstr>Aptos Display</vt:lpstr>
      <vt:lpstr>Aptos ExtraBold</vt:lpstr>
      <vt:lpstr>Arial</vt:lpstr>
      <vt:lpstr>Arial Narrow</vt:lpstr>
      <vt:lpstr>Calibri</vt:lpstr>
      <vt:lpstr>Courier New</vt:lpstr>
      <vt:lpstr>Montserrat</vt:lpstr>
      <vt:lpstr>PT Sans Narrow</vt:lpstr>
      <vt:lpstr>Symbol</vt:lpstr>
      <vt:lpstr>Wingdings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plupart des appareils de conditionement d´air contrôlent uniquement la température et assurent une déshumidification médiocre, ce qui entraîne une consommation excessive d’énergie et un refroidissement excessif de l’espace.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Wilson, Anne</dc:creator>
  <cp:lastModifiedBy>Andrés Sepulveda</cp:lastModifiedBy>
  <cp:revision>258</cp:revision>
  <dcterms:created xsi:type="dcterms:W3CDTF">2025-02-26T16:15:58Z</dcterms:created>
  <dcterms:modified xsi:type="dcterms:W3CDTF">2025-05-31T17:56:22Z</dcterms:modified>
</cp:coreProperties>
</file>