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7" r:id="rId2"/>
    <p:sldId id="262" r:id="rId3"/>
    <p:sldId id="268" r:id="rId4"/>
    <p:sldId id="269" r:id="rId5"/>
    <p:sldId id="281" r:id="rId6"/>
    <p:sldId id="279" r:id="rId7"/>
    <p:sldId id="280" r:id="rId8"/>
    <p:sldId id="276" r:id="rId9"/>
    <p:sldId id="288" r:id="rId10"/>
    <p:sldId id="289" r:id="rId11"/>
    <p:sldId id="260" r:id="rId12"/>
    <p:sldId id="291" r:id="rId13"/>
    <p:sldId id="259" r:id="rId14"/>
    <p:sldId id="265" r:id="rId15"/>
    <p:sldId id="292" r:id="rId16"/>
    <p:sldId id="283" r:id="rId17"/>
    <p:sldId id="293" r:id="rId18"/>
    <p:sldId id="263" r:id="rId19"/>
    <p:sldId id="284" r:id="rId20"/>
    <p:sldId id="295" r:id="rId21"/>
    <p:sldId id="256" r:id="rId22"/>
    <p:sldId id="285" r:id="rId23"/>
    <p:sldId id="257" r:id="rId24"/>
    <p:sldId id="297" r:id="rId25"/>
    <p:sldId id="294" r:id="rId26"/>
    <p:sldId id="258" r:id="rId27"/>
    <p:sldId id="296" r:id="rId28"/>
    <p:sldId id="298" r:id="rId29"/>
    <p:sldId id="299" r:id="rId30"/>
    <p:sldId id="27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53BDF5-572F-5B53-41C0-22E6158E48CA}" name="Wilson, Anne" initials="AW" userId="S::annewilson@ashrae.org::89b3bae2-90fb-43a3-a40c-f248f7c09f2c" providerId="AD"/>
  <p188:author id="{14EC71FF-90E3-11F3-B049-57FE89811659}" name="Buckley Washington, Karen" initials="KB" userId="S::kbwashington@ashrae.org::afe4616f-e74a-4bf9-a689-fb30896868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B"/>
    <a:srgbClr val="0086D1"/>
    <a:srgbClr val="CCFF99"/>
    <a:srgbClr val="FFFFCC"/>
    <a:srgbClr val="6699FF"/>
    <a:srgbClr val="006EB6"/>
    <a:srgbClr val="02559B"/>
    <a:srgbClr val="2AACE3"/>
    <a:srgbClr val="83C05A"/>
    <a:srgbClr val="2DAC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1" autoAdjust="0"/>
    <p:restoredTop sz="40146" autoAdjust="0"/>
  </p:normalViewPr>
  <p:slideViewPr>
    <p:cSldViewPr snapToGrid="0">
      <p:cViewPr varScale="1">
        <p:scale>
          <a:sx n="29" d="100"/>
          <a:sy n="29" d="100"/>
        </p:scale>
        <p:origin x="2112"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610FF-2060-4945-B82E-619140D5CCFF}"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0FFFC-F11F-45F5-B9F6-C18DF1C80D49}" type="slidenum">
              <a:rPr lang="en-US" smtClean="0"/>
              <a:t>‹#›</a:t>
            </a:fld>
            <a:endParaRPr lang="en-US"/>
          </a:p>
        </p:txBody>
      </p:sp>
    </p:spTree>
    <p:extLst>
      <p:ext uri="{BB962C8B-B14F-4D97-AF65-F5344CB8AC3E}">
        <p14:creationId xmlns:p14="http://schemas.microsoft.com/office/powerpoint/2010/main" val="171100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30FFFC-F11F-45F5-B9F6-C18DF1C80D49}" type="slidenum">
              <a:rPr lang="en-US" smtClean="0"/>
              <a:t>1</a:t>
            </a:fld>
            <a:endParaRPr lang="en-US"/>
          </a:p>
        </p:txBody>
      </p:sp>
    </p:spTree>
    <p:extLst>
      <p:ext uri="{BB962C8B-B14F-4D97-AF65-F5344CB8AC3E}">
        <p14:creationId xmlns:p14="http://schemas.microsoft.com/office/powerpoint/2010/main" val="18824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Second, thermal comfort. Comfort matters – especially in the places where we learn, work, and heal.</a:t>
            </a:r>
          </a:p>
          <a:p>
            <a:r>
              <a:rPr lang="en-US" sz="1200" kern="1200" dirty="0">
                <a:solidFill>
                  <a:schemeClr val="tx1"/>
                </a:solidFill>
                <a:effectLst/>
                <a:latin typeface="+mn-lt"/>
                <a:ea typeface="+mn-ea"/>
                <a:cs typeface="+mn-cs"/>
              </a:rPr>
              <a:t>By addressing temperature and humidity together – starting with good architecture and enclosure design and supported by efficient systems – we can deliver comfortable spaces while minimizing energy use. Comfort and efficiency are not competing goals. They are complementary outcomes of good design.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0092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Third, acoustics. Sound quality has a powerful impact on comfort, focus, and well‑being.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Poor acoustic design leads to distraction, stress, and reduced performance. Thoughtful acoustic design, on the other hand, supports concentration, communication, and productivity across offices, schools, and homes.</a:t>
            </a:r>
          </a:p>
          <a:p>
            <a:pPr marL="0" marR="0">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4108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Fourth, lighting and daylighting. Light shapes how we sleep, how we feel, and how we function.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Well‑designed lighting supports healthy circadian rhythms, reduces fatigue, and enhances cognitive and emotional well‑being. It is a critical contributor to both comfort and performance.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3789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fifth, water. Too often overlooked, water quality is a critical component of building health.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Aging infrastructure, improper treatment, and increased water age in building systems have led to rising cases of waterborne disease. Safe, well‑managed water systems are essential to protecting occupants and maintaining trust in the built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9854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be truly healthy, a building must address all five pillars – together.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Neglecting any one of them undermines occupant health and compromises the building’s purpose. That’s why our work this year – developing a roadmap, identifying best practices, providing practical tools, and strengthening collaboration – is so critical to delivering meaningful, lasting impact.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3785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now six months into this journey, and the progress is real.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ensure this work moves beyond vision and into sustained action, Presidential Member Dennis Knight and I convened a presidential ad hoc committee, chaired by former ASHRAE Vice President Wade Conlan. That work led to a unanimous Board vote in November to establish </a:t>
            </a:r>
            <a:r>
              <a:rPr lang="en-US" sz="1200" kern="1200">
                <a:solidFill>
                  <a:schemeClr val="tx1"/>
                </a:solidFill>
                <a:effectLst/>
                <a:latin typeface="+mn-lt"/>
                <a:ea typeface="+mn-ea"/>
                <a:cs typeface="+mn-cs"/>
              </a:rPr>
              <a:t>the Center of Excellence IEQ </a:t>
            </a:r>
            <a:r>
              <a:rPr lang="en-US" sz="1200" kern="1200" dirty="0">
                <a:solidFill>
                  <a:schemeClr val="tx1"/>
                </a:solidFill>
                <a:effectLst/>
                <a:latin typeface="+mn-lt"/>
                <a:ea typeface="+mn-ea"/>
                <a:cs typeface="+mn-cs"/>
              </a:rPr>
              <a:t>– a dedicated platform to create and advance the roadmap, coordinate collaboration, and guide ASHRAE’s leadership in policy, advocacy, and global outreach.</a:t>
            </a:r>
          </a:p>
          <a:p>
            <a:endParaRPr lang="en-US" dirty="0"/>
          </a:p>
        </p:txBody>
      </p:sp>
      <p:sp>
        <p:nvSpPr>
          <p:cNvPr id="4" name="Slide Number Placeholder 3"/>
          <p:cNvSpPr>
            <a:spLocks noGrp="1"/>
          </p:cNvSpPr>
          <p:nvPr>
            <p:ph type="sldNum" sz="quarter" idx="5"/>
          </p:nvPr>
        </p:nvSpPr>
        <p:spPr/>
        <p:txBody>
          <a:bodyPr/>
          <a:lstStyle/>
          <a:p>
            <a:fld id="{6530FFFC-F11F-45F5-B9F6-C18DF1C80D49}" type="slidenum">
              <a:rPr lang="en-US" smtClean="0"/>
              <a:t>15</a:t>
            </a:fld>
            <a:endParaRPr lang="en-US"/>
          </a:p>
        </p:txBody>
      </p:sp>
    </p:spTree>
    <p:extLst>
      <p:ext uri="{BB962C8B-B14F-4D97-AF65-F5344CB8AC3E}">
        <p14:creationId xmlns:p14="http://schemas.microsoft.com/office/powerpoint/2010/main" val="2893061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C4C2-10E1-4964-B78F-3D9894633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1C73C-E378-62EC-6AA4-03A5DD8FAAA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E1AE59-1F0F-DF67-FCC8-F84908852E7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On July 1, we took a key step forward with the launch of ASHRAE’s IEQ resource page. Since then, it has been steadily populated with practical documents, presentations, videos, and tools, organized around each of the five IEQ pillars, to help professionals apply healthy building principles in real‑world settings.</a:t>
            </a:r>
          </a:p>
        </p:txBody>
      </p:sp>
      <p:sp>
        <p:nvSpPr>
          <p:cNvPr id="4" name="Slide Number Placeholder 3">
            <a:extLst>
              <a:ext uri="{FF2B5EF4-FFF2-40B4-BE49-F238E27FC236}">
                <a16:creationId xmlns:a16="http://schemas.microsoft.com/office/drawing/2014/main" id="{CBF69C1B-3D6A-32F9-27D8-29C43B0B56DA}"/>
              </a:ext>
            </a:extLst>
          </p:cNvPr>
          <p:cNvSpPr>
            <a:spLocks noGrp="1"/>
          </p:cNvSpPr>
          <p:nvPr>
            <p:ph type="sldNum" sz="quarter" idx="5"/>
          </p:nvPr>
        </p:nvSpPr>
        <p:spPr/>
        <p:txBody>
          <a:bodyPr/>
          <a:lstStyle/>
          <a:p>
            <a:fld id="{6530FFFC-F11F-45F5-B9F6-C18DF1C80D49}" type="slidenum">
              <a:rPr lang="en-US" smtClean="0"/>
              <a:t>16</a:t>
            </a:fld>
            <a:endParaRPr lang="en-US"/>
          </a:p>
        </p:txBody>
      </p:sp>
    </p:spTree>
    <p:extLst>
      <p:ext uri="{BB962C8B-B14F-4D97-AF65-F5344CB8AC3E}">
        <p14:creationId xmlns:p14="http://schemas.microsoft.com/office/powerpoint/2010/main" val="527201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Education is central to impact. Our IEQ video series has already reached more than 130,000 viewers, helping designers, operators, owners, and facility managers better understand what healthy buildings require.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also developing downloadable IEQ checklists to support both new and existing buildings.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 pleased to share that our first IEQ Tech Hour session is now live. </a:t>
            </a:r>
            <a:r>
              <a:rPr lang="en-US" sz="1200" i="1" kern="1200" dirty="0">
                <a:solidFill>
                  <a:schemeClr val="tx1"/>
                </a:solidFill>
                <a:effectLst/>
                <a:latin typeface="+mn-lt"/>
                <a:ea typeface="+mn-ea"/>
                <a:cs typeface="+mn-cs"/>
              </a:rPr>
              <a:t>IEQ-Codes, Impact on People, and Considerations </a:t>
            </a:r>
            <a:r>
              <a:rPr lang="en-US" sz="1200" kern="1200" dirty="0">
                <a:solidFill>
                  <a:schemeClr val="tx1"/>
                </a:solidFill>
                <a:effectLst/>
                <a:latin typeface="+mn-lt"/>
                <a:ea typeface="+mn-ea"/>
                <a:cs typeface="+mn-cs"/>
              </a:rPr>
              <a:t>brings indoor environmental quality to life by exploring how indoor air quality, thermal comfort, lighting, and acoustics directly influence the health, comfort, and performance of building occupants. This session goes beyond theory, showing how existing codes and guidelines can be applied today to design and construct buildings that better serve our communities. It also highlights where research points to opportunities for optimizing performance to better meet occupant needs and expectations, and how each of us can play a role in creating truly high-performing spaces.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encourage you to watch this Tech Hour through the ASHRAE 365 app and to stay tuned for our next Tech Hour in March, which will focus on water systems and their critical role in building health.</a:t>
            </a:r>
          </a:p>
          <a:p>
            <a:endParaRPr lang="en-US" dirty="0"/>
          </a:p>
        </p:txBody>
      </p:sp>
      <p:sp>
        <p:nvSpPr>
          <p:cNvPr id="4" name="Slide Number Placeholder 3"/>
          <p:cNvSpPr>
            <a:spLocks noGrp="1"/>
          </p:cNvSpPr>
          <p:nvPr>
            <p:ph type="sldNum" sz="quarter" idx="5"/>
          </p:nvPr>
        </p:nvSpPr>
        <p:spPr/>
        <p:txBody>
          <a:bodyPr/>
          <a:lstStyle/>
          <a:p>
            <a:fld id="{6530FFFC-F11F-45F5-B9F6-C18DF1C80D49}" type="slidenum">
              <a:rPr lang="en-US" smtClean="0"/>
              <a:t>17</a:t>
            </a:fld>
            <a:endParaRPr lang="en-US"/>
          </a:p>
        </p:txBody>
      </p:sp>
    </p:spTree>
    <p:extLst>
      <p:ext uri="{BB962C8B-B14F-4D97-AF65-F5344CB8AC3E}">
        <p14:creationId xmlns:p14="http://schemas.microsoft.com/office/powerpoint/2010/main" val="4068066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ASHRAE’s standards continue to anchor this work. In December, we released the latest edition of Standard 62.1, </a:t>
            </a:r>
            <a:r>
              <a:rPr lang="en-US" sz="1200" i="1" kern="1200" dirty="0">
                <a:solidFill>
                  <a:schemeClr val="tx1"/>
                </a:solidFill>
                <a:effectLst/>
                <a:latin typeface="+mn-lt"/>
                <a:ea typeface="+mn-ea"/>
                <a:cs typeface="+mn-cs"/>
              </a:rPr>
              <a:t>Ventilation for Acceptable Indoor Air Quality</a:t>
            </a:r>
            <a:r>
              <a:rPr lang="en-US" sz="1200" kern="1200" dirty="0">
                <a:solidFill>
                  <a:schemeClr val="tx1"/>
                </a:solidFill>
                <a:effectLst/>
                <a:latin typeface="+mn-lt"/>
                <a:ea typeface="+mn-ea"/>
                <a:cs typeface="+mn-cs"/>
              </a:rPr>
              <a:t>, with enhanced guidance on inspections, humidity control, and emergency operations.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Standard 55, now in its 60th year, remains a globally referenced framework for achieving thermal comfort while balancing energy efficiency. Together, these standards translate science into practice, helping to deliver healthier, more resilient buildings around the world.</a:t>
            </a:r>
          </a:p>
          <a:p>
            <a:pPr>
              <a:buNone/>
            </a:pPr>
            <a:endParaRPr lang="en-US" dirty="0"/>
          </a:p>
        </p:txBody>
      </p:sp>
      <p:sp>
        <p:nvSpPr>
          <p:cNvPr id="4" name="Slide Number Placeholder 3"/>
          <p:cNvSpPr>
            <a:spLocks noGrp="1"/>
          </p:cNvSpPr>
          <p:nvPr>
            <p:ph type="sldNum" sz="quarter" idx="5"/>
          </p:nvPr>
        </p:nvSpPr>
        <p:spPr/>
        <p:txBody>
          <a:bodyPr/>
          <a:lstStyle/>
          <a:p>
            <a:fld id="{6530FFFC-F11F-45F5-B9F6-C18DF1C80D49}" type="slidenum">
              <a:rPr lang="en-US" smtClean="0"/>
              <a:t>18</a:t>
            </a:fld>
            <a:endParaRPr lang="en-US"/>
          </a:p>
        </p:txBody>
      </p:sp>
    </p:spTree>
    <p:extLst>
      <p:ext uri="{BB962C8B-B14F-4D97-AF65-F5344CB8AC3E}">
        <p14:creationId xmlns:p14="http://schemas.microsoft.com/office/powerpoint/2010/main" val="3792122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8F74-A7D3-8068-2095-8B8E3C524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F7CB0-9CC9-9D29-20F7-CD149E2F0C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581A28-2480-432E-6F3F-7DB042D1966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ASHRAE’s leadership in water safety is both technical and urgent. Compliance with Standard 188, </a:t>
            </a:r>
            <a:r>
              <a:rPr lang="en-US" sz="1200" i="1" kern="1200" dirty="0">
                <a:solidFill>
                  <a:schemeClr val="tx1"/>
                </a:solidFill>
                <a:effectLst/>
                <a:latin typeface="+mn-lt"/>
                <a:ea typeface="+mn-ea"/>
                <a:cs typeface="+mn-cs"/>
              </a:rPr>
              <a:t>Legionellosis: Risk Management for Building Water Systems</a:t>
            </a:r>
            <a:r>
              <a:rPr lang="en-US" sz="1200" kern="1200" dirty="0">
                <a:solidFill>
                  <a:schemeClr val="tx1"/>
                </a:solidFill>
                <a:effectLst/>
                <a:latin typeface="+mn-lt"/>
                <a:ea typeface="+mn-ea"/>
                <a:cs typeface="+mn-cs"/>
              </a:rPr>
              <a:t>, and Guideline 12 has long been required in healthcare settings—yet cases of Legionella continue to rise in commercial and residential buildings across many states.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Recent outbreaks have made one thing clear: preventing Legionella requires a comprehensive, source‑to‑tap approach that addresses both municipal water systems and building design and operation.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why New Jersey has enacted legislation requiring compliance with ASHRAE Standard 188 – and why similar efforts are now underway in New York, Maryland, and Pennsylvania.</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This is a moment for leadership. </a:t>
            </a:r>
            <a:r>
              <a:rPr lang="en-US" sz="1200" kern="1200" dirty="0">
                <a:solidFill>
                  <a:schemeClr val="tx1"/>
                </a:solidFill>
                <a:effectLst/>
                <a:latin typeface="+mn-lt"/>
                <a:ea typeface="+mn-ea"/>
                <a:cs typeface="+mn-cs"/>
              </a:rPr>
              <a:t>I urge policymakers, owners, designers, and operators to adopt and implement these standards – not after an outbreak, but before one occurs. Protecting public health depends on a comprehensive approach, proactive action, informed by science and guided by ASHRAE.</a:t>
            </a:r>
          </a:p>
          <a:p>
            <a:pPr>
              <a:buNone/>
            </a:pPr>
            <a:endParaRPr lang="en-US" dirty="0"/>
          </a:p>
        </p:txBody>
      </p:sp>
      <p:sp>
        <p:nvSpPr>
          <p:cNvPr id="4" name="Slide Number Placeholder 3">
            <a:extLst>
              <a:ext uri="{FF2B5EF4-FFF2-40B4-BE49-F238E27FC236}">
                <a16:creationId xmlns:a16="http://schemas.microsoft.com/office/drawing/2014/main" id="{4FA02220-7572-57C7-ED1B-FFE6A53155E1}"/>
              </a:ext>
            </a:extLst>
          </p:cNvPr>
          <p:cNvSpPr>
            <a:spLocks noGrp="1"/>
          </p:cNvSpPr>
          <p:nvPr>
            <p:ph type="sldNum" sz="quarter" idx="5"/>
          </p:nvPr>
        </p:nvSpPr>
        <p:spPr/>
        <p:txBody>
          <a:bodyPr/>
          <a:lstStyle/>
          <a:p>
            <a:fld id="{6530FFFC-F11F-45F5-B9F6-C18DF1C80D49}" type="slidenum">
              <a:rPr lang="en-US" smtClean="0"/>
              <a:t>19</a:t>
            </a:fld>
            <a:endParaRPr lang="en-US"/>
          </a:p>
        </p:txBody>
      </p:sp>
    </p:spTree>
    <p:extLst>
      <p:ext uri="{BB962C8B-B14F-4D97-AF65-F5344CB8AC3E}">
        <p14:creationId xmlns:p14="http://schemas.microsoft.com/office/powerpoint/2010/main" val="413946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Last summer, when I introduced my presidential theme, </a:t>
            </a:r>
            <a:r>
              <a:rPr lang="en-US" sz="1200" i="1" kern="1200" dirty="0">
                <a:solidFill>
                  <a:schemeClr val="tx1"/>
                </a:solidFill>
                <a:effectLst/>
                <a:latin typeface="+mn-lt"/>
                <a:ea typeface="+mn-ea"/>
                <a:cs typeface="+mn-cs"/>
              </a:rPr>
              <a:t>Healthy Buildings: Designing for Life, </a:t>
            </a:r>
            <a:r>
              <a:rPr lang="en-US" sz="1200" kern="1200" dirty="0">
                <a:solidFill>
                  <a:schemeClr val="tx1"/>
                </a:solidFill>
                <a:effectLst/>
                <a:latin typeface="+mn-lt"/>
                <a:ea typeface="+mn-ea"/>
                <a:cs typeface="+mn-cs"/>
              </a:rPr>
              <a:t>I challenged our Society to think bigger about the role of the built environment.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Buildings are more than shelter. They shape how we live, work, learn, and heal. When designed well, they can actively support human well‑being.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balancing energy efficiency with high‑quality indoor environmental quality, we create buildings that don’t just perform better, they serve people who occupy them better. Buildings that support health, boost productivity, and create lasting value for both people and the planet.</a:t>
            </a:r>
          </a:p>
          <a:p>
            <a:endParaRPr lang="en-US" dirty="0"/>
          </a:p>
        </p:txBody>
      </p:sp>
      <p:sp>
        <p:nvSpPr>
          <p:cNvPr id="4" name="Slide Number Placeholder 3"/>
          <p:cNvSpPr>
            <a:spLocks noGrp="1"/>
          </p:cNvSpPr>
          <p:nvPr>
            <p:ph type="sldNum" sz="quarter" idx="5"/>
          </p:nvPr>
        </p:nvSpPr>
        <p:spPr/>
        <p:txBody>
          <a:bodyPr/>
          <a:lstStyle/>
          <a:p>
            <a:fld id="{6530FFFC-F11F-45F5-B9F6-C18DF1C80D49}" type="slidenum">
              <a:rPr lang="en-US" smtClean="0"/>
              <a:t>2</a:t>
            </a:fld>
            <a:endParaRPr lang="en-US"/>
          </a:p>
        </p:txBody>
      </p:sp>
    </p:spTree>
    <p:extLst>
      <p:ext uri="{BB962C8B-B14F-4D97-AF65-F5344CB8AC3E}">
        <p14:creationId xmlns:p14="http://schemas.microsoft.com/office/powerpoint/2010/main" val="1204347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D185C-4469-6C67-6D52-083198A9F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08107-F5F2-EA51-73A0-90B638A084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083BF8-8A85-9044-A134-E5A3F2895E3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I’ve traveled over the past six months, one message has been consistent: improving indoor environmental quality is now a global priority. From Tokyo to Dubai, from Italy to Ecuador, leaders are focused on balancing occupant well‑being with energy efficiency and carbon reduction.</a:t>
            </a: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85B4745-9626-7417-FF6E-1E01C15AC5B2}"/>
              </a:ext>
            </a:extLst>
          </p:cNvPr>
          <p:cNvSpPr>
            <a:spLocks noGrp="1"/>
          </p:cNvSpPr>
          <p:nvPr>
            <p:ph type="sldNum" sz="quarter" idx="5"/>
          </p:nvPr>
        </p:nvSpPr>
        <p:spPr/>
        <p:txBody>
          <a:bodyPr/>
          <a:lstStyle/>
          <a:p>
            <a:fld id="{6530FFFC-F11F-45F5-B9F6-C18DF1C80D49}" type="slidenum">
              <a:rPr lang="en-US" smtClean="0"/>
              <a:t>20</a:t>
            </a:fld>
            <a:endParaRPr lang="en-US"/>
          </a:p>
        </p:txBody>
      </p:sp>
    </p:spTree>
    <p:extLst>
      <p:ext uri="{BB962C8B-B14F-4D97-AF65-F5344CB8AC3E}">
        <p14:creationId xmlns:p14="http://schemas.microsoft.com/office/powerpoint/2010/main" val="1191019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What I’ve seen around the world is more than interest – it’s commitment. Since July 1, ASHRAE and its members have been turning that commitment into action, building partnerships and advancing solutions that deliver real impact.</a:t>
            </a:r>
          </a:p>
          <a:p>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ASHRAE engaged with the National Academies Health in Buildings Roundtable, providing leadership in the Ventilation Workshop and representing pathogen mitigation Standard 241.</a:t>
            </a: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We partnered with IWBI and USGBC to launch the Global Commission on Healthy Indoor Air, uniting leaders from more than 30 countries to develop a global framework for action and national blueprints for IAQ advancement.</a:t>
            </a: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ASHRAE joined more than 150 organizations in signing the Global Pledge for Healthy Indoor Air, reinforcing a shared commitment to healthier indoor environments worldwide.</a:t>
            </a: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530FFFC-F11F-45F5-B9F6-C18DF1C80D49}" type="slidenum">
              <a:rPr lang="en-US" smtClean="0"/>
              <a:t>21</a:t>
            </a:fld>
            <a:endParaRPr lang="en-US"/>
          </a:p>
        </p:txBody>
      </p:sp>
    </p:spTree>
    <p:extLst>
      <p:ext uri="{BB962C8B-B14F-4D97-AF65-F5344CB8AC3E}">
        <p14:creationId xmlns:p14="http://schemas.microsoft.com/office/powerpoint/2010/main" val="341189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DC3C-530D-A38C-9396-C195A4F06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612E7-A266-5B12-693A-8529840296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7AD3EC-B0AA-7B26-746A-F13754ED3A1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And that collaboration doesn’t stop with formal initiatives. It extends to a growing network of global and regional partners – organizations that share our commitment to indoor environmental quality, decarbonization, and resilience, and that are looking to ASHRAE to help bring those efforts together.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met with the leadership of global and regional industry associations and organizations like AIIR, CIBSE, REHVA, IIAR, SHASE, JSRAE, ISHRAE, USGBC, IWBI, and AIHA. All of whom have prioritized indoor environmental quality as well as decarbonization and resilience. All of whom have expressed an interest in having ASHRAE act as an organizer and convener for global collaboration.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seeing this collaboration take shape not just in commitments, but in practice.</a:t>
            </a:r>
          </a:p>
          <a:p>
            <a:endParaRPr lang="en-US" dirty="0"/>
          </a:p>
        </p:txBody>
      </p:sp>
      <p:sp>
        <p:nvSpPr>
          <p:cNvPr id="4" name="Slide Number Placeholder 3">
            <a:extLst>
              <a:ext uri="{FF2B5EF4-FFF2-40B4-BE49-F238E27FC236}">
                <a16:creationId xmlns:a16="http://schemas.microsoft.com/office/drawing/2014/main" id="{E1418280-625F-0D83-6CDC-B474D342B7FA}"/>
              </a:ext>
            </a:extLst>
          </p:cNvPr>
          <p:cNvSpPr>
            <a:spLocks noGrp="1"/>
          </p:cNvSpPr>
          <p:nvPr>
            <p:ph type="sldNum" sz="quarter" idx="5"/>
          </p:nvPr>
        </p:nvSpPr>
        <p:spPr/>
        <p:txBody>
          <a:bodyPr/>
          <a:lstStyle/>
          <a:p>
            <a:fld id="{6530FFFC-F11F-45F5-B9F6-C18DF1C80D49}" type="slidenum">
              <a:rPr lang="en-US" smtClean="0"/>
              <a:t>22</a:t>
            </a:fld>
            <a:endParaRPr lang="en-US"/>
          </a:p>
        </p:txBody>
      </p:sp>
    </p:spTree>
    <p:extLst>
      <p:ext uri="{BB962C8B-B14F-4D97-AF65-F5344CB8AC3E}">
        <p14:creationId xmlns:p14="http://schemas.microsoft.com/office/powerpoint/2010/main" val="132914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ASHRAE IEQ 2025 Conference demonstrated what’s possible when science, practice, and policy come together. Our pre-conference event saw 55 participants and focused on solutions for specific applications like schools and eldercare centers and emerging issues such as wildfire smoke and source water quality.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main conference welcomed 312 participants from 28 countries, spanning government, industry, academia, and building ownership, to share real‑world applications and lessons learned.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Practitioners presented case studies applying Standard 241 in occupied buildings, showing measurable benefits for both human health and energy performance. These conversations are already informing policy discussions at the local and national levels.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conversations don’t stay in conference rooms. They are increasingly focused on public health outcomes.</a:t>
            </a:r>
          </a:p>
          <a:p>
            <a:endParaRPr lang="en-US" dirty="0"/>
          </a:p>
        </p:txBody>
      </p:sp>
      <p:sp>
        <p:nvSpPr>
          <p:cNvPr id="4" name="Slide Number Placeholder 3"/>
          <p:cNvSpPr>
            <a:spLocks noGrp="1"/>
          </p:cNvSpPr>
          <p:nvPr>
            <p:ph type="sldNum" sz="quarter" idx="5"/>
          </p:nvPr>
        </p:nvSpPr>
        <p:spPr/>
        <p:txBody>
          <a:bodyPr/>
          <a:lstStyle/>
          <a:p>
            <a:fld id="{6530FFFC-F11F-45F5-B9F6-C18DF1C80D49}" type="slidenum">
              <a:rPr lang="en-US" smtClean="0"/>
              <a:t>23</a:t>
            </a:fld>
            <a:endParaRPr lang="en-US"/>
          </a:p>
        </p:txBody>
      </p:sp>
    </p:spTree>
    <p:extLst>
      <p:ext uri="{BB962C8B-B14F-4D97-AF65-F5344CB8AC3E}">
        <p14:creationId xmlns:p14="http://schemas.microsoft.com/office/powerpoint/2010/main" val="2250092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5CAA7-406C-20BD-22A9-5B0343C0F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109BB-2D46-D66B-2BC1-E0B0A66739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FB81E9-82E9-0494-E095-3C22B909D11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October, I participated in the Alliance to Prevent Legionnaires’ Disease Water Wellness Summit in Washington, D.C., where I spoke on the importance of a comprehensive “source-to-tap” approach to Legionella prevention and the critical role of ASHRAE Standard 188, Standard 514, and Guideline 12 in protecting building occupants from waterborne disease.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key takeaway was the opportunity to reduce water volume in building systems through right‑sized piping – lowering both the risk of waterborne disease and the energy required to maintain safe water temperatures. Practical design decisions can deliver meaningful public‑health benefits.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those lessons emerge, they are shaping a broader policy conversation.</a:t>
            </a:r>
          </a:p>
          <a:p>
            <a:endParaRPr lang="en-US" dirty="0"/>
          </a:p>
        </p:txBody>
      </p:sp>
      <p:sp>
        <p:nvSpPr>
          <p:cNvPr id="4" name="Slide Number Placeholder 3">
            <a:extLst>
              <a:ext uri="{FF2B5EF4-FFF2-40B4-BE49-F238E27FC236}">
                <a16:creationId xmlns:a16="http://schemas.microsoft.com/office/drawing/2014/main" id="{03BF8CDA-8768-B3E6-B70F-5F48EA00E8A6}"/>
              </a:ext>
            </a:extLst>
          </p:cNvPr>
          <p:cNvSpPr>
            <a:spLocks noGrp="1"/>
          </p:cNvSpPr>
          <p:nvPr>
            <p:ph type="sldNum" sz="quarter" idx="5"/>
          </p:nvPr>
        </p:nvSpPr>
        <p:spPr/>
        <p:txBody>
          <a:bodyPr/>
          <a:lstStyle/>
          <a:p>
            <a:fld id="{6530FFFC-F11F-45F5-B9F6-C18DF1C80D49}" type="slidenum">
              <a:rPr lang="en-US" smtClean="0"/>
              <a:t>24</a:t>
            </a:fld>
            <a:endParaRPr lang="en-US"/>
          </a:p>
        </p:txBody>
      </p:sp>
    </p:spTree>
    <p:extLst>
      <p:ext uri="{BB962C8B-B14F-4D97-AF65-F5344CB8AC3E}">
        <p14:creationId xmlns:p14="http://schemas.microsoft.com/office/powerpoint/2010/main" val="3943806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F0B82-03E1-4874-EAC2-B95B7E3FE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976AA-4F6E-9313-A299-A7A2F9412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112BAD-6A47-93F2-8E6B-9E1A2BF2019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 also attended the Healthy Building Policy Summit in Washington, D.C., organized by the Georgetown University Global Cities Initiative in collaboration with the International WELL Building Institute. The summit convened academic researchers, policymakers, government officials, industry leaders, and public health experts to advance dialogue and action around healthy building policy. I participated in an on-stage fireside chat, where I discussed my presidential theme and emphasized the importance of identifying a strong nexus between energy efficiency and indoor environmental quality in both new construction and building retrofits.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Greenbuild 2025 in Los Angeles, I delivered a keynote at the Healthy Spaces for All Summit. This event focused on raising awareness of the impacts of the built environment on human health and promoting strategies to enhance occupant well-being. It highlighted how buildings affect not only occupants but also workers and neighboring communities, reinforcing the importance of creating spaces that are safe, inclusive, and accessible for all, an approach that directly aligns with </a:t>
            </a:r>
            <a:r>
              <a:rPr lang="en-US" sz="1200" i="1" kern="1200" dirty="0">
                <a:solidFill>
                  <a:schemeClr val="tx1"/>
                </a:solidFill>
                <a:effectLst/>
                <a:latin typeface="+mn-lt"/>
                <a:ea typeface="+mn-ea"/>
                <a:cs typeface="+mn-cs"/>
              </a:rPr>
              <a:t>Healthy Buildings: Designing for Life</a:t>
            </a:r>
            <a:r>
              <a:rPr lang="en-US" sz="1200" kern="1200" dirty="0">
                <a:solidFill>
                  <a:schemeClr val="tx1"/>
                </a:solidFill>
                <a:effectLst/>
                <a:latin typeface="+mn-lt"/>
                <a:ea typeface="+mn-ea"/>
                <a:cs typeface="+mn-cs"/>
              </a:rPr>
              <a:t> and ASHRAE’s vision of a healthy and sustainable built environment for everyone.</a:t>
            </a:r>
          </a:p>
          <a:p>
            <a:r>
              <a:rPr lang="en-US" sz="1200" kern="1200" dirty="0">
                <a:solidFill>
                  <a:schemeClr val="tx1"/>
                </a:solidFill>
                <a:effectLst/>
                <a:latin typeface="+mn-lt"/>
                <a:ea typeface="+mn-ea"/>
                <a:cs typeface="+mn-cs"/>
              </a:rPr>
              <a:t>And this work is not limited to one region or one market – it’s global.</a:t>
            </a:r>
          </a:p>
          <a:p>
            <a:pPr marL="0" marR="0" lvl="0" indent="0" algn="l" rtl="0">
              <a:lnSpc>
                <a:spcPct val="100000"/>
              </a:lnSpc>
              <a:spcBef>
                <a:spcPts val="0"/>
              </a:spcBef>
              <a:spcAft>
                <a:spcPts val="0"/>
              </a:spcAft>
              <a:buClr>
                <a:srgbClr val="000000"/>
              </a:buClr>
              <a:buSzPts val="1400"/>
              <a:buFont typeface="Arial"/>
              <a:buNone/>
            </a:pPr>
            <a:endParaRPr lang="en-US" dirty="0"/>
          </a:p>
        </p:txBody>
      </p:sp>
      <p:sp>
        <p:nvSpPr>
          <p:cNvPr id="4" name="Slide Number Placeholder 3">
            <a:extLst>
              <a:ext uri="{FF2B5EF4-FFF2-40B4-BE49-F238E27FC236}">
                <a16:creationId xmlns:a16="http://schemas.microsoft.com/office/drawing/2014/main" id="{1A8A013D-544B-EF21-AB4E-1ABDD0843EAF}"/>
              </a:ext>
            </a:extLst>
          </p:cNvPr>
          <p:cNvSpPr>
            <a:spLocks noGrp="1"/>
          </p:cNvSpPr>
          <p:nvPr>
            <p:ph type="sldNum" sz="quarter" idx="5"/>
          </p:nvPr>
        </p:nvSpPr>
        <p:spPr/>
        <p:txBody>
          <a:bodyPr/>
          <a:lstStyle/>
          <a:p>
            <a:fld id="{6530FFFC-F11F-45F5-B9F6-C18DF1C80D49}" type="slidenum">
              <a:rPr lang="en-US" smtClean="0"/>
              <a:t>25</a:t>
            </a:fld>
            <a:endParaRPr lang="en-US"/>
          </a:p>
        </p:txBody>
      </p:sp>
    </p:spTree>
    <p:extLst>
      <p:ext uri="{BB962C8B-B14F-4D97-AF65-F5344CB8AC3E}">
        <p14:creationId xmlns:p14="http://schemas.microsoft.com/office/powerpoint/2010/main" val="1774043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Throughout the year, I continued to share ASHRAE’s integrated approach to health‑focused building design through keynote presentations across Europe, South America, and beyond.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São Paulo to Milan to Romania, the message resonated: healthy buildings require coordinated action across design, operation, and policy – and ASHRAE is uniquely positioned to lead that conversation globally.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global dialogue is mirrored by conversations across our industry.</a:t>
            </a:r>
          </a:p>
          <a:p>
            <a:pPr marL="0" marR="0" lvl="0" indent="0" algn="l" rtl="0">
              <a:lnSpc>
                <a:spcPct val="100000"/>
              </a:lnSpc>
              <a:spcBef>
                <a:spcPts val="0"/>
              </a:spcBef>
              <a:spcAft>
                <a:spcPts val="0"/>
              </a:spcAft>
              <a:buClr>
                <a:srgbClr val="000000"/>
              </a:buClr>
              <a:buSzPts val="1400"/>
              <a:buFont typeface="Arial"/>
              <a:buNone/>
            </a:pPr>
            <a:endParaRPr lang="en-US" dirty="0"/>
          </a:p>
        </p:txBody>
      </p:sp>
      <p:sp>
        <p:nvSpPr>
          <p:cNvPr id="4" name="Slide Number Placeholder 3"/>
          <p:cNvSpPr>
            <a:spLocks noGrp="1"/>
          </p:cNvSpPr>
          <p:nvPr>
            <p:ph type="sldNum" sz="quarter" idx="5"/>
          </p:nvPr>
        </p:nvSpPr>
        <p:spPr/>
        <p:txBody>
          <a:bodyPr/>
          <a:lstStyle/>
          <a:p>
            <a:fld id="{6530FFFC-F11F-45F5-B9F6-C18DF1C80D49}" type="slidenum">
              <a:rPr lang="en-US" smtClean="0"/>
              <a:t>26</a:t>
            </a:fld>
            <a:endParaRPr lang="en-US"/>
          </a:p>
        </p:txBody>
      </p:sp>
    </p:spTree>
    <p:extLst>
      <p:ext uri="{BB962C8B-B14F-4D97-AF65-F5344CB8AC3E}">
        <p14:creationId xmlns:p14="http://schemas.microsoft.com/office/powerpoint/2010/main" val="1743789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FD68B-8D6F-5C01-882C-B69596FD8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4A046-948E-6586-A256-D8E0BB122D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B6CFB8-B994-0EF2-F260-18134AAE26E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Engagement with industry partners reinforced a consistent message: the need for stronger education in IEQ fundamentals, expanded workforce development, and practical guidance for owners and operators.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conversations made one thing clear – no matter how well a building is designed, it cannot deliver healthy outcomes unless it is properly operated and maintained. There is an urgent need for practical checklists, resources, and training to assist building owners and operators in upholding high standards of IEQ. In the coming months, our focus will be on identifying existing resources and best practices, as well as developing new tools and training materials to be shared on the ASHRAE IEQ resource page.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this sets the stage for what comes next.</a:t>
            </a:r>
          </a:p>
          <a:p>
            <a:pPr marL="0" marR="0" lvl="0" indent="0" algn="l" rtl="0">
              <a:lnSpc>
                <a:spcPct val="100000"/>
              </a:lnSpc>
              <a:spcBef>
                <a:spcPts val="0"/>
              </a:spcBef>
              <a:spcAft>
                <a:spcPts val="0"/>
              </a:spcAft>
              <a:buClr>
                <a:srgbClr val="000000"/>
              </a:buClr>
              <a:buSzPts val="1400"/>
              <a:buFont typeface="Arial"/>
              <a:buNone/>
            </a:pPr>
            <a:endParaRPr lang="en-US" dirty="0"/>
          </a:p>
        </p:txBody>
      </p:sp>
      <p:sp>
        <p:nvSpPr>
          <p:cNvPr id="4" name="Slide Number Placeholder 3">
            <a:extLst>
              <a:ext uri="{FF2B5EF4-FFF2-40B4-BE49-F238E27FC236}">
                <a16:creationId xmlns:a16="http://schemas.microsoft.com/office/drawing/2014/main" id="{F44669E1-B354-3F65-63DE-71F310FC598B}"/>
              </a:ext>
            </a:extLst>
          </p:cNvPr>
          <p:cNvSpPr>
            <a:spLocks noGrp="1"/>
          </p:cNvSpPr>
          <p:nvPr>
            <p:ph type="sldNum" sz="quarter" idx="5"/>
          </p:nvPr>
        </p:nvSpPr>
        <p:spPr/>
        <p:txBody>
          <a:bodyPr/>
          <a:lstStyle/>
          <a:p>
            <a:fld id="{6530FFFC-F11F-45F5-B9F6-C18DF1C80D49}" type="slidenum">
              <a:rPr lang="en-US" smtClean="0"/>
              <a:t>27</a:t>
            </a:fld>
            <a:endParaRPr lang="en-US"/>
          </a:p>
        </p:txBody>
      </p:sp>
    </p:spTree>
    <p:extLst>
      <p:ext uri="{BB962C8B-B14F-4D97-AF65-F5344CB8AC3E}">
        <p14:creationId xmlns:p14="http://schemas.microsoft.com/office/powerpoint/2010/main" val="2174251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0CA1B-BAF4-5448-59C8-29B28B7B9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0486A-EC68-E5E1-0376-6548478458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386C07-35A9-13C7-BE2B-16C1EDCD79A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Looking ahead, I will be visiting several chapters in all of the sixteen regions this spring with a priority on those that have not been recently visited by a President. We also have several major engagements on the horizon, including ACREX in Mumbai, India, China Refrigeration Expo in Beijing, China, the AIC conference in Kashi, India, and the ARBS Exposition in Melbourne, Australia. And of course. any opportunity to deepen collaboration with our global partners. ASHRAE is uniquely positioned to unite science, policy, and practice to accelerate IEQ solutions. We are answering the call for industry-wide collaboration to make healthy, resilient, low-energy buildings the global standard.</a:t>
            </a:r>
          </a:p>
          <a:p>
            <a:pPr marL="0" marR="0" lvl="0" indent="0" algn="l" rtl="0">
              <a:lnSpc>
                <a:spcPct val="100000"/>
              </a:lnSpc>
              <a:spcBef>
                <a:spcPts val="0"/>
              </a:spcBef>
              <a:spcAft>
                <a:spcPts val="0"/>
              </a:spcAft>
              <a:buClr>
                <a:srgbClr val="000000"/>
              </a:buClr>
              <a:buSzPts val="1400"/>
              <a:buFont typeface="Arial"/>
              <a:buNone/>
            </a:pPr>
            <a:endParaRPr lang="en-US" dirty="0"/>
          </a:p>
        </p:txBody>
      </p:sp>
      <p:sp>
        <p:nvSpPr>
          <p:cNvPr id="4" name="Slide Number Placeholder 3">
            <a:extLst>
              <a:ext uri="{FF2B5EF4-FFF2-40B4-BE49-F238E27FC236}">
                <a16:creationId xmlns:a16="http://schemas.microsoft.com/office/drawing/2014/main" id="{F6C7F914-9CD5-EBCF-3DDE-8B373355246E}"/>
              </a:ext>
            </a:extLst>
          </p:cNvPr>
          <p:cNvSpPr>
            <a:spLocks noGrp="1"/>
          </p:cNvSpPr>
          <p:nvPr>
            <p:ph type="sldNum" sz="quarter" idx="5"/>
          </p:nvPr>
        </p:nvSpPr>
        <p:spPr/>
        <p:txBody>
          <a:bodyPr/>
          <a:lstStyle/>
          <a:p>
            <a:fld id="{6530FFFC-F11F-45F5-B9F6-C18DF1C80D49}" type="slidenum">
              <a:rPr lang="en-US" smtClean="0"/>
              <a:t>28</a:t>
            </a:fld>
            <a:endParaRPr lang="en-US"/>
          </a:p>
        </p:txBody>
      </p:sp>
    </p:spTree>
    <p:extLst>
      <p:ext uri="{BB962C8B-B14F-4D97-AF65-F5344CB8AC3E}">
        <p14:creationId xmlns:p14="http://schemas.microsoft.com/office/powerpoint/2010/main" val="1317113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438FE-5805-5BBC-2429-FB62052D1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01617-3B8A-0580-F035-C90ECE2091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D5123F-437A-8F18-24F1-2F71C6F86A1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we conclude today, I want to express my sincere gratitude to each ASHRAE member, partner, and volunteer around the world. Your dedication and passion drive our mission forward, and together, we continue to shape the future of our built environment.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 us reaffirm our commitment: healthy buildings are not just about better mechanical systems; they’re about better lives. Every step we take toward healthier indoor environments means we are investing in the well-being of our communities, our colleagues, and generations to come.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Looking ahead, let’s carry this spirit of collaboration and innovation with us. Together, we are </a:t>
            </a:r>
            <a:r>
              <a:rPr lang="en-US" sz="1200" i="1" kern="1200" dirty="0">
                <a:solidFill>
                  <a:schemeClr val="tx1"/>
                </a:solidFill>
                <a:effectLst/>
                <a:latin typeface="+mn-lt"/>
                <a:ea typeface="+mn-ea"/>
                <a:cs typeface="+mn-cs"/>
              </a:rPr>
              <a:t>designing for life</a:t>
            </a:r>
            <a:r>
              <a:rPr lang="en-US" sz="1200" kern="1200" dirty="0">
                <a:solidFill>
                  <a:schemeClr val="tx1"/>
                </a:solidFill>
                <a:effectLst/>
                <a:latin typeface="+mn-lt"/>
                <a:ea typeface="+mn-ea"/>
                <a:cs typeface="+mn-cs"/>
              </a:rPr>
              <a:t>, creating buildings that don’t just shelter us but sustain us, inspire us, and help us thrive. Thank you for your ongoing support and leadership. The work we do today will echo far into the future.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a:t>
            </a:r>
          </a:p>
          <a:p>
            <a:pPr marL="0" marR="0" lvl="0" indent="0" algn="l" rtl="0">
              <a:lnSpc>
                <a:spcPct val="100000"/>
              </a:lnSpc>
              <a:spcBef>
                <a:spcPts val="0"/>
              </a:spcBef>
              <a:spcAft>
                <a:spcPts val="0"/>
              </a:spcAft>
              <a:buClr>
                <a:srgbClr val="000000"/>
              </a:buClr>
              <a:buSzPts val="1400"/>
              <a:buFont typeface="Arial"/>
              <a:buNone/>
            </a:pPr>
            <a:endParaRPr lang="en-US" dirty="0"/>
          </a:p>
        </p:txBody>
      </p:sp>
      <p:sp>
        <p:nvSpPr>
          <p:cNvPr id="4" name="Slide Number Placeholder 3">
            <a:extLst>
              <a:ext uri="{FF2B5EF4-FFF2-40B4-BE49-F238E27FC236}">
                <a16:creationId xmlns:a16="http://schemas.microsoft.com/office/drawing/2014/main" id="{4BAF3100-661A-391B-DA72-6FA382CF7D94}"/>
              </a:ext>
            </a:extLst>
          </p:cNvPr>
          <p:cNvSpPr>
            <a:spLocks noGrp="1"/>
          </p:cNvSpPr>
          <p:nvPr>
            <p:ph type="sldNum" sz="quarter" idx="5"/>
          </p:nvPr>
        </p:nvSpPr>
        <p:spPr/>
        <p:txBody>
          <a:bodyPr/>
          <a:lstStyle/>
          <a:p>
            <a:fld id="{6530FFFC-F11F-45F5-B9F6-C18DF1C80D49}" type="slidenum">
              <a:rPr lang="en-US" smtClean="0"/>
              <a:t>29</a:t>
            </a:fld>
            <a:endParaRPr lang="en-US"/>
          </a:p>
        </p:txBody>
      </p:sp>
    </p:spTree>
    <p:extLst>
      <p:ext uri="{BB962C8B-B14F-4D97-AF65-F5344CB8AC3E}">
        <p14:creationId xmlns:p14="http://schemas.microsoft.com/office/powerpoint/2010/main" val="4283893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it’s our time to do another “good turn” – to prioritize the human experience and ensure that every space we create protects and supports the people inside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0637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30FFFC-F11F-45F5-B9F6-C18DF1C80D49}" type="slidenum">
              <a:rPr lang="en-US" smtClean="0"/>
              <a:t>30</a:t>
            </a:fld>
            <a:endParaRPr lang="en-US"/>
          </a:p>
        </p:txBody>
      </p:sp>
    </p:spTree>
    <p:extLst>
      <p:ext uri="{BB962C8B-B14F-4D97-AF65-F5344CB8AC3E}">
        <p14:creationId xmlns:p14="http://schemas.microsoft.com/office/powerpoint/2010/main" val="354154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 any meaningful journey, preparation matters. We need a clear plan and the right tools. Last June, I laid out the initiatives that would guide our work over the next 12 months as we began this important IEQ journey.</a:t>
            </a: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8908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47C26-27EE-0F54-00F5-9D75FEBB2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F6566-3B6C-3162-CB5B-C7883FDB38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6FD6C2-682C-6171-3C14-12DBF0FC344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First, we need a clear plan. Last June, I committed ASHRAE to developing a multi‑year roadmap for healthy buildings –one that sets clear goals, identifies best practices, addresses gaps, and turns indoor environmental quality into practical, actionable results for the industry.</a:t>
            </a: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DB476B0-E91B-3F1B-8ACC-5D1AAA8091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8231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0B461-6238-7244-08A8-FD8051579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030CA-4B49-DA7C-CFF1-2D189A6968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BEAC23-164C-362E-9E13-9278C3A1CA1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Second, we need to make healthy buildings practical and accessible. If indoor environmental quality is going to become central to design and operation, professionals need clear, usable guidance. That’s why we committed to developing a suite of user‑friendly tools and resources – resources that translate science and standards into actions designers, operators, and owners can take today.</a:t>
            </a:r>
          </a:p>
          <a:p>
            <a:pPr marL="0" marR="0" lvl="0" indent="0">
              <a:lnSpc>
                <a:spcPct val="107000"/>
              </a:lnSpc>
              <a:spcAft>
                <a:spcPts val="800"/>
              </a:spcAft>
              <a:buFont typeface="Symbol" panose="05050102010706020507" pitchFamily="18" charset="2"/>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FFFC3DB-1433-00A1-7E7D-87A014EC72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033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B0D53-EEDC-089B-12AC-B08BFFA24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8E2A7-5D6C-CA95-FEF0-DE6C347BAD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2102EC2-9598-ECFE-0865-E846C66E94E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Third, we know we cannot do this work alone. Collaboration is at the core of ASHRAE’s mission. We committed to bringing together experts, policymakers, and practitioners to share knowledge, align efforts, and accelerate progress. Through events like the IEQ 2025 Conference and our Presidential Initiative Challenge projects, we are turning collaboration into meaningful, real‑world impact.</a:t>
            </a: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20A4E0D-2E1D-5535-6ACA-C2B00C1149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8211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I’d like to share how ASHRAE is turning this vision into action through standards, collaboration, education, and global leadership.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take a moment to revisit some key elements. A well-designed shelter prioritizes the 5 pillars of indoor environmental quality, all essential for health and comfort and are fundamental to societal advancement and long-term development.</a:t>
            </a:r>
          </a:p>
          <a:p>
            <a:endParaRPr lang="en-US" sz="1200" b="1" kern="1200" dirty="0">
              <a:solidFill>
                <a:schemeClr val="tx1"/>
              </a:solidFill>
              <a:effectLst/>
              <a:latin typeface="+mn-lt"/>
              <a:ea typeface="+mn-ea"/>
              <a:cs typeface="+mn-cs"/>
            </a:endParaRP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530FFFC-F11F-45F5-B9F6-C18DF1C80D49}" type="slidenum">
              <a:rPr lang="en-US" smtClean="0"/>
              <a:t>8</a:t>
            </a:fld>
            <a:endParaRPr lang="en-US"/>
          </a:p>
        </p:txBody>
      </p:sp>
    </p:spTree>
    <p:extLst>
      <p:ext uri="{BB962C8B-B14F-4D97-AF65-F5344CB8AC3E}">
        <p14:creationId xmlns:p14="http://schemas.microsoft.com/office/powerpoint/2010/main" val="13599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air quality. We each breathe thousands of liters of air every day –90% of it indoors. Poor indoor air quality has profound consequences for human health, from respiratory illness to cardiovascular disease, and it directly affects how we feel, think, and perform.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Clean, well‑ventilated air is not optional. It is foundational to health, safety, and productivity.</a:t>
            </a:r>
          </a:p>
          <a:p>
            <a:pPr marL="0" marR="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0FFFC-F11F-45F5-B9F6-C18DF1C80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189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5264-BD5F-5C5F-F0D0-C71DB055CD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B6F805-A5D5-23F6-716D-98698A58F6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661C7-6546-339E-C542-823E3DCB08ED}"/>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5" name="Footer Placeholder 4">
            <a:extLst>
              <a:ext uri="{FF2B5EF4-FFF2-40B4-BE49-F238E27FC236}">
                <a16:creationId xmlns:a16="http://schemas.microsoft.com/office/drawing/2014/main" id="{AA47B69B-649A-E78C-364A-0B5D8A6E2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8C487-F4E4-D6AB-9104-93E8C72D3343}"/>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41754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C80F-9327-B18C-BE69-0F1C6C9BFA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11A05-13A8-5432-43D5-67A2CA7A71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DB921-C3AF-D97B-D4A6-621EAA93B46A}"/>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5" name="Footer Placeholder 4">
            <a:extLst>
              <a:ext uri="{FF2B5EF4-FFF2-40B4-BE49-F238E27FC236}">
                <a16:creationId xmlns:a16="http://schemas.microsoft.com/office/drawing/2014/main" id="{6FFAAD05-503A-8EFD-D7E0-E05E95C2C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26847-5D57-7632-0670-10651829ACFA}"/>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462799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D186F-2C91-0696-EA60-3EF02D6E3C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B9D4B-E224-6D15-ABC8-D6EFCDFD22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B49F4-BC88-D5E2-B696-14358AABB024}"/>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5" name="Footer Placeholder 4">
            <a:extLst>
              <a:ext uri="{FF2B5EF4-FFF2-40B4-BE49-F238E27FC236}">
                <a16:creationId xmlns:a16="http://schemas.microsoft.com/office/drawing/2014/main" id="{8C9F012A-E4A3-06E4-C0A7-90C4DCF45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6AC2C-F72E-C735-C04C-992819AB3EB2}"/>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96876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AAE5-4AB4-250A-069D-89D016408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A33C74-2517-95FC-3F46-DA6C321A73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A54DD-9CCE-BB77-2BED-EBEECEFABCC5}"/>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5" name="Footer Placeholder 4">
            <a:extLst>
              <a:ext uri="{FF2B5EF4-FFF2-40B4-BE49-F238E27FC236}">
                <a16:creationId xmlns:a16="http://schemas.microsoft.com/office/drawing/2014/main" id="{37F5D863-A821-0794-3022-85F447DCC5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73338-1506-7234-1475-B37B79863851}"/>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113089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EEC46-E29E-CBF8-839E-A4122BEFAF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1FB7AB-1A80-DF09-ADBB-4C623EB2CA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48EC3-E9BA-5B70-9BBC-956CA4F732EB}"/>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5" name="Footer Placeholder 4">
            <a:extLst>
              <a:ext uri="{FF2B5EF4-FFF2-40B4-BE49-F238E27FC236}">
                <a16:creationId xmlns:a16="http://schemas.microsoft.com/office/drawing/2014/main" id="{ACFBA36F-98C1-DA08-3DD1-C57C83BEB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0FE4C-EAA9-1CB2-D397-BFA3E06058D3}"/>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284476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70C6F-9690-9953-8FC0-877C56DD8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FD8B0-49D5-622B-574D-E3F562422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91685-980F-7BCD-59C9-266E2F1D54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F601B-E2DA-DB17-F4F9-EBDF561AA071}"/>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6" name="Footer Placeholder 5">
            <a:extLst>
              <a:ext uri="{FF2B5EF4-FFF2-40B4-BE49-F238E27FC236}">
                <a16:creationId xmlns:a16="http://schemas.microsoft.com/office/drawing/2014/main" id="{E34CEBEC-E29B-A877-D197-E9FE4FAF2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F70E75-3845-8F75-6A70-FE49C9E270F3}"/>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102869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1250-762B-64B1-E448-BB94333FF9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09FCF1-3951-E1B7-CBE5-59DAF3ABF1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79061-E6ED-0086-8180-F3880A2845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4B25D3-2455-200C-7465-A38F7CBF40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0930D0-096C-D9A8-5760-CE23264E02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91EBB4-EC7C-CCF2-D466-77E7AAB9D156}"/>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8" name="Footer Placeholder 7">
            <a:extLst>
              <a:ext uri="{FF2B5EF4-FFF2-40B4-BE49-F238E27FC236}">
                <a16:creationId xmlns:a16="http://schemas.microsoft.com/office/drawing/2014/main" id="{51509D6A-6373-5A8B-16E8-48C290C557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D27E46-0752-57B7-F520-C89A1B07F02C}"/>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202893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44AE-1BC5-39B3-55A8-D03A11CB42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F782EB-BCA5-580F-FCBE-FD4B5EE6EE48}"/>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4" name="Footer Placeholder 3">
            <a:extLst>
              <a:ext uri="{FF2B5EF4-FFF2-40B4-BE49-F238E27FC236}">
                <a16:creationId xmlns:a16="http://schemas.microsoft.com/office/drawing/2014/main" id="{1755DCBF-3CEE-D46A-0C81-AF8C4EDF0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00E9D-710A-F5A3-9AE3-1239328DA132}"/>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352494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1288F-3235-F82C-B18A-C9EB88CBB6EB}"/>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3" name="Footer Placeholder 2">
            <a:extLst>
              <a:ext uri="{FF2B5EF4-FFF2-40B4-BE49-F238E27FC236}">
                <a16:creationId xmlns:a16="http://schemas.microsoft.com/office/drawing/2014/main" id="{8E33BC56-11E9-3DF6-D886-7BA4316E07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19066A-298D-36BA-EB28-81D038F03C65}"/>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210597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96A5-2045-F936-4569-73666DB5F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FFDA06-54B4-776B-3D7E-020F197367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1E35AD-9417-24EF-6E0F-44E37F213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0AC0-700C-1843-892E-988248ED4977}"/>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6" name="Footer Placeholder 5">
            <a:extLst>
              <a:ext uri="{FF2B5EF4-FFF2-40B4-BE49-F238E27FC236}">
                <a16:creationId xmlns:a16="http://schemas.microsoft.com/office/drawing/2014/main" id="{E7B39BF4-7EBC-0BDB-B9BD-6D22B6A2B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67C47D-88F7-56DA-95BE-015FF2524A9B}"/>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238186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5DEA-271D-ACEF-3FD9-0147C16E11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ABF256-61EE-8F4F-E780-D2DACD1D83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E7941C-1375-F90F-326B-969DA188D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D5398-C9A1-0B0E-634A-20C018BD6813}"/>
              </a:ext>
            </a:extLst>
          </p:cNvPr>
          <p:cNvSpPr>
            <a:spLocks noGrp="1"/>
          </p:cNvSpPr>
          <p:nvPr>
            <p:ph type="dt" sz="half" idx="10"/>
          </p:nvPr>
        </p:nvSpPr>
        <p:spPr/>
        <p:txBody>
          <a:bodyPr/>
          <a:lstStyle/>
          <a:p>
            <a:fld id="{0BEE9AA9-9529-4CB8-A4E1-5B42F7A65A88}" type="datetimeFigureOut">
              <a:rPr lang="en-US" smtClean="0"/>
              <a:t>2/5/2026</a:t>
            </a:fld>
            <a:endParaRPr lang="en-US"/>
          </a:p>
        </p:txBody>
      </p:sp>
      <p:sp>
        <p:nvSpPr>
          <p:cNvPr id="6" name="Footer Placeholder 5">
            <a:extLst>
              <a:ext uri="{FF2B5EF4-FFF2-40B4-BE49-F238E27FC236}">
                <a16:creationId xmlns:a16="http://schemas.microsoft.com/office/drawing/2014/main" id="{09D801BC-51C8-943E-F23C-C645C44F1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06CFAB-C1CB-0275-57CA-5D2FD2DA2283}"/>
              </a:ext>
            </a:extLst>
          </p:cNvPr>
          <p:cNvSpPr>
            <a:spLocks noGrp="1"/>
          </p:cNvSpPr>
          <p:nvPr>
            <p:ph type="sldNum" sz="quarter" idx="12"/>
          </p:nvPr>
        </p:nvSpPr>
        <p:spPr/>
        <p:txBody>
          <a:bodyPr/>
          <a:lstStyle/>
          <a:p>
            <a:fld id="{383E51DF-2519-4E9A-8CCB-7DD207132077}" type="slidenum">
              <a:rPr lang="en-US" smtClean="0"/>
              <a:t>‹#›</a:t>
            </a:fld>
            <a:endParaRPr lang="en-US"/>
          </a:p>
        </p:txBody>
      </p:sp>
    </p:spTree>
    <p:extLst>
      <p:ext uri="{BB962C8B-B14F-4D97-AF65-F5344CB8AC3E}">
        <p14:creationId xmlns:p14="http://schemas.microsoft.com/office/powerpoint/2010/main" val="324525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4BB1B9-6F54-FA2D-7B78-019F1B823F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CCA871-869B-A3D4-15E0-C153654AE3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8E542-44B6-9CD7-64F0-70B8B03F8E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EE9AA9-9529-4CB8-A4E1-5B42F7A65A88}" type="datetimeFigureOut">
              <a:rPr lang="en-US" smtClean="0"/>
              <a:t>2/5/2026</a:t>
            </a:fld>
            <a:endParaRPr lang="en-US"/>
          </a:p>
        </p:txBody>
      </p:sp>
      <p:sp>
        <p:nvSpPr>
          <p:cNvPr id="5" name="Footer Placeholder 4">
            <a:extLst>
              <a:ext uri="{FF2B5EF4-FFF2-40B4-BE49-F238E27FC236}">
                <a16:creationId xmlns:a16="http://schemas.microsoft.com/office/drawing/2014/main" id="{1D3AE0E6-8CA3-E313-FE12-8698FD620D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742B494-CA77-0530-118F-D8B7BD4EB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E51DF-2519-4E9A-8CCB-7DD207132077}" type="slidenum">
              <a:rPr lang="en-US" smtClean="0"/>
              <a:t>‹#›</a:t>
            </a:fld>
            <a:endParaRPr lang="en-US"/>
          </a:p>
        </p:txBody>
      </p:sp>
    </p:spTree>
    <p:extLst>
      <p:ext uri="{BB962C8B-B14F-4D97-AF65-F5344CB8AC3E}">
        <p14:creationId xmlns:p14="http://schemas.microsoft.com/office/powerpoint/2010/main" val="390376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pxhere.com/en/photo/1476229"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6.jpeg"/><Relationship Id="rId7"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26.jpeg"/><Relationship Id="rId7"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image" Target="../media/image9.png"/><Relationship Id="rId9" Type="http://schemas.openxmlformats.org/officeDocument/2006/relationships/image" Target="../media/image70.JPG"/></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9.png"/><Relationship Id="rId7"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3.jpg"/><Relationship Id="rId4" Type="http://schemas.openxmlformats.org/officeDocument/2006/relationships/image" Target="../media/image82.JP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2E1460-28AA-34AD-6AFE-81C731D4FDAD}"/>
              </a:ext>
            </a:extLst>
          </p:cNvPr>
          <p:cNvSpPr txBox="1"/>
          <p:nvPr/>
        </p:nvSpPr>
        <p:spPr>
          <a:xfrm>
            <a:off x="2480153" y="6208578"/>
            <a:ext cx="3419606" cy="369332"/>
          </a:xfrm>
          <a:prstGeom prst="rect">
            <a:avLst/>
          </a:prstGeom>
          <a:solidFill>
            <a:schemeClr val="bg1"/>
          </a:solidFill>
        </p:spPr>
        <p:txBody>
          <a:bodyPr wrap="square" rtlCol="0">
            <a:spAutoFit/>
          </a:bodyPr>
          <a:lstStyle/>
          <a:p>
            <a:r>
              <a:rPr lang="en-US" dirty="0"/>
              <a:t>Little Roundtop, Gettysburg, PA</a:t>
            </a:r>
          </a:p>
        </p:txBody>
      </p:sp>
      <p:sp>
        <p:nvSpPr>
          <p:cNvPr id="9" name="TextBox 8">
            <a:extLst>
              <a:ext uri="{FF2B5EF4-FFF2-40B4-BE49-F238E27FC236}">
                <a16:creationId xmlns:a16="http://schemas.microsoft.com/office/drawing/2014/main" id="{07A50ED3-F33D-4657-EB28-358AFE78CFED}"/>
              </a:ext>
            </a:extLst>
          </p:cNvPr>
          <p:cNvSpPr txBox="1"/>
          <p:nvPr/>
        </p:nvSpPr>
        <p:spPr>
          <a:xfrm>
            <a:off x="2480153" y="6297819"/>
            <a:ext cx="3419606" cy="369332"/>
          </a:xfrm>
          <a:prstGeom prst="rect">
            <a:avLst/>
          </a:prstGeom>
          <a:solidFill>
            <a:schemeClr val="bg1"/>
          </a:solidFill>
        </p:spPr>
        <p:txBody>
          <a:bodyPr wrap="square" rtlCol="0">
            <a:spAutoFit/>
          </a:bodyPr>
          <a:lstStyle/>
          <a:p>
            <a:r>
              <a:rPr lang="en-US" dirty="0"/>
              <a:t>Little Roundtop, Gettysburg,  PA</a:t>
            </a:r>
          </a:p>
        </p:txBody>
      </p:sp>
      <p:pic>
        <p:nvPicPr>
          <p:cNvPr id="13" name="Picture 12" descr="A white text on a black background&#10;&#10;AI-generated content may be incorrect.">
            <a:extLst>
              <a:ext uri="{FF2B5EF4-FFF2-40B4-BE49-F238E27FC236}">
                <a16:creationId xmlns:a16="http://schemas.microsoft.com/office/drawing/2014/main" id="{1AADB140-2D83-568E-AA86-2A8ED7136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8843" y="6097918"/>
            <a:ext cx="853392" cy="590652"/>
          </a:xfrm>
          <a:prstGeom prst="rect">
            <a:avLst/>
          </a:prstGeom>
        </p:spPr>
      </p:pic>
      <p:pic>
        <p:nvPicPr>
          <p:cNvPr id="14" name="Picture 13" descr="A waterfall in a green valley&#10;&#10;AI-generated content may be incorrect.">
            <a:extLst>
              <a:ext uri="{FF2B5EF4-FFF2-40B4-BE49-F238E27FC236}">
                <a16:creationId xmlns:a16="http://schemas.microsoft.com/office/drawing/2014/main" id="{474A08D9-ADCC-65C2-FCF5-C5306B6C29C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 y="94989"/>
            <a:ext cx="12192000" cy="66680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D52327DB-44B2-ABA7-6876-13EA3627BDB1}"/>
              </a:ext>
            </a:extLst>
          </p:cNvPr>
          <p:cNvSpPr txBox="1"/>
          <p:nvPr/>
        </p:nvSpPr>
        <p:spPr>
          <a:xfrm>
            <a:off x="496711" y="4734922"/>
            <a:ext cx="4680061" cy="1477328"/>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algn="ctr"/>
            <a:r>
              <a:rPr lang="en-US" sz="2400" b="1" dirty="0">
                <a:ln w="3175">
                  <a:noFill/>
                </a:ln>
                <a:solidFill>
                  <a:schemeClr val="accent2">
                    <a:lumMod val="20000"/>
                    <a:lumOff val="80000"/>
                  </a:schemeClr>
                </a:solidFill>
                <a:effectLst/>
                <a:ea typeface="Times New Roman" panose="02020603050405020304" pitchFamily="18" charset="0"/>
                <a:cs typeface="Times New Roman" panose="02020603050405020304" pitchFamily="18" charset="0"/>
              </a:rPr>
              <a:t>Bill McQuade, P.E., CDP, </a:t>
            </a:r>
            <a:br>
              <a:rPr lang="en-US" sz="2400" b="1" dirty="0">
                <a:ln w="3175">
                  <a:noFill/>
                </a:ln>
                <a:solidFill>
                  <a:schemeClr val="accent2">
                    <a:lumMod val="20000"/>
                    <a:lumOff val="80000"/>
                  </a:schemeClr>
                </a:solidFill>
                <a:effectLst/>
                <a:ea typeface="Times New Roman" panose="02020603050405020304" pitchFamily="18" charset="0"/>
                <a:cs typeface="Times New Roman" panose="02020603050405020304" pitchFamily="18" charset="0"/>
              </a:rPr>
            </a:br>
            <a:r>
              <a:rPr lang="en-US" sz="2400" b="1" dirty="0">
                <a:ln w="3175">
                  <a:noFill/>
                </a:ln>
                <a:solidFill>
                  <a:schemeClr val="accent2">
                    <a:lumMod val="20000"/>
                    <a:lumOff val="80000"/>
                  </a:schemeClr>
                </a:solidFill>
                <a:effectLst/>
                <a:ea typeface="Times New Roman" panose="02020603050405020304" pitchFamily="18" charset="0"/>
                <a:cs typeface="Times New Roman" panose="02020603050405020304" pitchFamily="18" charset="0"/>
              </a:rPr>
              <a:t>Fellow ASHRAE, LEED AP</a:t>
            </a:r>
            <a:endParaRPr lang="en-US" sz="2400" dirty="0">
              <a:ln w="3175">
                <a:noFill/>
              </a:ln>
              <a:solidFill>
                <a:schemeClr val="accent2">
                  <a:lumMod val="20000"/>
                  <a:lumOff val="80000"/>
                </a:schemeClr>
              </a:solidFill>
              <a:effectLst/>
              <a:ea typeface="Times New Roman" panose="02020603050405020304" pitchFamily="18" charset="0"/>
              <a:cs typeface="Times New Roman" panose="02020603050405020304" pitchFamily="18" charset="0"/>
            </a:endParaRPr>
          </a:p>
          <a:p>
            <a:pPr marL="0" marR="0" algn="ctr"/>
            <a:r>
              <a:rPr lang="en-US" sz="2400" b="1" dirty="0">
                <a:ln w="3175">
                  <a:noFill/>
                </a:ln>
                <a:solidFill>
                  <a:schemeClr val="accent2">
                    <a:lumMod val="20000"/>
                    <a:lumOff val="80000"/>
                  </a:schemeClr>
                </a:solidFill>
                <a:effectLst/>
                <a:ea typeface="Times New Roman" panose="02020603050405020304" pitchFamily="18" charset="0"/>
                <a:cs typeface="Courier New" panose="02070309020205020404" pitchFamily="49" charset="0"/>
              </a:rPr>
              <a:t>2025-26 ASHRAE President</a:t>
            </a:r>
            <a:endParaRPr lang="en-US" sz="2400" dirty="0">
              <a:ln w="3175">
                <a:noFill/>
              </a:ln>
              <a:solidFill>
                <a:schemeClr val="accent2">
                  <a:lumMod val="20000"/>
                  <a:lumOff val="80000"/>
                </a:schemeClr>
              </a:solidFill>
              <a:effectLst/>
              <a:ea typeface="Times New Roman" panose="02020603050405020304" pitchFamily="18" charset="0"/>
              <a:cs typeface="Times New Roman" panose="02020603050405020304" pitchFamily="18" charset="0"/>
            </a:endParaRPr>
          </a:p>
          <a:p>
            <a:endParaRPr lang="en-US" dirty="0">
              <a:solidFill>
                <a:schemeClr val="bg1"/>
              </a:solidFill>
            </a:endParaRPr>
          </a:p>
        </p:txBody>
      </p:sp>
      <p:sp>
        <p:nvSpPr>
          <p:cNvPr id="4" name="TextBox 3">
            <a:extLst>
              <a:ext uri="{FF2B5EF4-FFF2-40B4-BE49-F238E27FC236}">
                <a16:creationId xmlns:a16="http://schemas.microsoft.com/office/drawing/2014/main" id="{C6FCEF3A-FAA2-94CE-D525-3805166ADAA0}"/>
              </a:ext>
            </a:extLst>
          </p:cNvPr>
          <p:cNvSpPr txBox="1"/>
          <p:nvPr/>
        </p:nvSpPr>
        <p:spPr>
          <a:xfrm>
            <a:off x="756530" y="3455728"/>
            <a:ext cx="4306529" cy="1477328"/>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3600" b="1" dirty="0">
                <a:solidFill>
                  <a:schemeClr val="bg1"/>
                </a:solidFill>
                <a:effectLst/>
                <a:latin typeface="Aptos Black" panose="020B0004020202020204" pitchFamily="34" charset="0"/>
                <a:ea typeface="Aptos" panose="020B0004020202020204" pitchFamily="34" charset="0"/>
              </a:rPr>
              <a:t>Healthy Buildings: Designing for Life</a:t>
            </a:r>
            <a:endParaRPr lang="en-US" sz="3600" dirty="0">
              <a:solidFill>
                <a:schemeClr val="bg1"/>
              </a:solidFill>
              <a:effectLst/>
              <a:latin typeface="Aptos Black" panose="020B0004020202020204" pitchFamily="34" charset="0"/>
              <a:ea typeface="Aptos" panose="020B0004020202020204" pitchFamily="34" charset="0"/>
            </a:endParaRPr>
          </a:p>
          <a:p>
            <a:pPr algn="ctr"/>
            <a:endParaRPr lang="en-US" dirty="0">
              <a:solidFill>
                <a:schemeClr val="bg1"/>
              </a:solidFill>
            </a:endParaRPr>
          </a:p>
        </p:txBody>
      </p:sp>
      <p:pic>
        <p:nvPicPr>
          <p:cNvPr id="5" name="Picture 4">
            <a:extLst>
              <a:ext uri="{FF2B5EF4-FFF2-40B4-BE49-F238E27FC236}">
                <a16:creationId xmlns:a16="http://schemas.microsoft.com/office/drawing/2014/main" id="{48D138D6-3832-2B4E-24F2-6DBAE0A0C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4670" y="4933056"/>
            <a:ext cx="1561532" cy="1081061"/>
          </a:xfrm>
          <a:prstGeom prst="rect">
            <a:avLst/>
          </a:prstGeom>
        </p:spPr>
      </p:pic>
    </p:spTree>
    <p:extLst>
      <p:ext uri="{BB962C8B-B14F-4D97-AF65-F5344CB8AC3E}">
        <p14:creationId xmlns:p14="http://schemas.microsoft.com/office/powerpoint/2010/main" val="2412919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og under blanket">
            <a:extLst>
              <a:ext uri="{FF2B5EF4-FFF2-40B4-BE49-F238E27FC236}">
                <a16:creationId xmlns:a16="http://schemas.microsoft.com/office/drawing/2014/main" id="{2805856A-E816-421F-1C70-75D9A1B2EC5D}"/>
              </a:ext>
            </a:extLst>
          </p:cNvPr>
          <p:cNvPicPr>
            <a:picLocks noChangeAspect="1"/>
          </p:cNvPicPr>
          <p:nvPr/>
        </p:nvPicPr>
        <p:blipFill>
          <a:blip r:embed="rId3">
            <a:extLst>
              <a:ext uri="{28A0092B-C50C-407E-A947-70E740481C1C}">
                <a14:useLocalDpi xmlns:a14="http://schemas.microsoft.com/office/drawing/2010/main" val="0"/>
              </a:ext>
            </a:extLst>
          </a:blip>
          <a:srcRect t="16050"/>
          <a:stretch>
            <a:fillRect/>
          </a:stretch>
        </p:blipFill>
        <p:spPr>
          <a:xfrm>
            <a:off x="0" y="0"/>
            <a:ext cx="12275466" cy="6858000"/>
          </a:xfrm>
          <a:prstGeom prst="rect">
            <a:avLst/>
          </a:prstGeom>
        </p:spPr>
      </p:pic>
      <p:pic>
        <p:nvPicPr>
          <p:cNvPr id="11" name="Picture 10">
            <a:extLst>
              <a:ext uri="{FF2B5EF4-FFF2-40B4-BE49-F238E27FC236}">
                <a16:creationId xmlns:a16="http://schemas.microsoft.com/office/drawing/2014/main" id="{E3EBA660-7E0F-4790-1A6B-C98CEEF1C186}"/>
              </a:ext>
            </a:extLst>
          </p:cNvPr>
          <p:cNvPicPr>
            <a:picLocks noChangeAspect="1"/>
          </p:cNvPicPr>
          <p:nvPr/>
        </p:nvPicPr>
        <p:blipFill>
          <a:blip r:embed="rId4"/>
          <a:stretch>
            <a:fillRect/>
          </a:stretch>
        </p:blipFill>
        <p:spPr>
          <a:xfrm>
            <a:off x="0" y="0"/>
            <a:ext cx="6096000" cy="6858000"/>
          </a:xfrm>
          <a:prstGeom prst="rect">
            <a:avLst/>
          </a:prstGeom>
        </p:spPr>
      </p:pic>
      <p:sp>
        <p:nvSpPr>
          <p:cNvPr id="7" name="TextBox 6">
            <a:extLst>
              <a:ext uri="{FF2B5EF4-FFF2-40B4-BE49-F238E27FC236}">
                <a16:creationId xmlns:a16="http://schemas.microsoft.com/office/drawing/2014/main" id="{75803397-05BC-122B-3E83-A3357E789C47}"/>
              </a:ext>
            </a:extLst>
          </p:cNvPr>
          <p:cNvSpPr txBox="1"/>
          <p:nvPr/>
        </p:nvSpPr>
        <p:spPr>
          <a:xfrm>
            <a:off x="746687" y="1517503"/>
            <a:ext cx="4354701" cy="601254"/>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dirty="0">
                <a:ln>
                  <a:noFill/>
                </a:ln>
                <a:solidFill>
                  <a:prstClr val="black">
                    <a:lumMod val="95000"/>
                    <a:lumOff val="5000"/>
                  </a:prstClr>
                </a:solidFill>
                <a:effectLst/>
                <a:uLnTx/>
                <a:uFillTx/>
                <a:latin typeface="Aptos Black" panose="020B0004020202020204" pitchFamily="34" charset="0"/>
                <a:ea typeface="Aptos" panose="020B0004020202020204" pitchFamily="34" charset="0"/>
                <a:cs typeface="Times New Roman" panose="02020603050405020304" pitchFamily="18" charset="0"/>
              </a:rPr>
              <a:t>Thermal Comfort</a:t>
            </a:r>
          </a:p>
        </p:txBody>
      </p:sp>
      <p:cxnSp>
        <p:nvCxnSpPr>
          <p:cNvPr id="15" name="Straight Connector 14">
            <a:extLst>
              <a:ext uri="{FF2B5EF4-FFF2-40B4-BE49-F238E27FC236}">
                <a16:creationId xmlns:a16="http://schemas.microsoft.com/office/drawing/2014/main" id="{E3DA6A05-C8B4-4561-8078-96AC7D7AA2D6}"/>
              </a:ext>
            </a:extLst>
          </p:cNvPr>
          <p:cNvCxnSpPr>
            <a:cxnSpLocks/>
          </p:cNvCxnSpPr>
          <p:nvPr/>
        </p:nvCxnSpPr>
        <p:spPr>
          <a:xfrm flipH="1">
            <a:off x="746687" y="2214277"/>
            <a:ext cx="4354701"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DA62F3F8-795F-6EE7-0827-DF8D46699E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67" y="373565"/>
            <a:ext cx="981787" cy="679514"/>
          </a:xfrm>
          <a:prstGeom prst="rect">
            <a:avLst/>
          </a:prstGeom>
        </p:spPr>
      </p:pic>
      <p:sp>
        <p:nvSpPr>
          <p:cNvPr id="3" name="TextBox 2">
            <a:extLst>
              <a:ext uri="{FF2B5EF4-FFF2-40B4-BE49-F238E27FC236}">
                <a16:creationId xmlns:a16="http://schemas.microsoft.com/office/drawing/2014/main" id="{5A297055-D090-C3CC-9D5E-AB4F069DC068}"/>
              </a:ext>
            </a:extLst>
          </p:cNvPr>
          <p:cNvSpPr txBox="1"/>
          <p:nvPr/>
        </p:nvSpPr>
        <p:spPr>
          <a:xfrm>
            <a:off x="899585" y="2430792"/>
            <a:ext cx="4555618" cy="1384995"/>
          </a:xfrm>
          <a:prstGeom prst="rect">
            <a:avLst/>
          </a:prstGeom>
          <a:noFill/>
        </p:spPr>
        <p:txBody>
          <a:bodyPr wrap="square" rtlCol="0">
            <a:spAutoFit/>
          </a:bodyPr>
          <a:lstStyle/>
          <a:p>
            <a:r>
              <a:rPr lang="en-US" sz="2800" dirty="0"/>
              <a:t>Essential to create environments that enhance learning and productivity.</a:t>
            </a:r>
          </a:p>
        </p:txBody>
      </p:sp>
      <p:sp>
        <p:nvSpPr>
          <p:cNvPr id="4" name="TextBox 3">
            <a:extLst>
              <a:ext uri="{FF2B5EF4-FFF2-40B4-BE49-F238E27FC236}">
                <a16:creationId xmlns:a16="http://schemas.microsoft.com/office/drawing/2014/main" id="{81992135-8967-19A8-B569-D6B5FBAD8A51}"/>
              </a:ext>
            </a:extLst>
          </p:cNvPr>
          <p:cNvSpPr txBox="1"/>
          <p:nvPr/>
        </p:nvSpPr>
        <p:spPr>
          <a:xfrm>
            <a:off x="994609" y="4006827"/>
            <a:ext cx="4106779" cy="1384995"/>
          </a:xfrm>
          <a:prstGeom prst="rect">
            <a:avLst/>
          </a:prstGeom>
          <a:noFill/>
        </p:spPr>
        <p:txBody>
          <a:bodyPr wrap="square" rtlCol="0">
            <a:spAutoFit/>
          </a:bodyPr>
          <a:lstStyle/>
          <a:p>
            <a:r>
              <a:rPr lang="en-US" sz="2800" dirty="0"/>
              <a:t>Compliant spaces address temperature and humidity simultaneously. </a:t>
            </a:r>
          </a:p>
        </p:txBody>
      </p:sp>
    </p:spTree>
    <p:extLst>
      <p:ext uri="{BB962C8B-B14F-4D97-AF65-F5344CB8AC3E}">
        <p14:creationId xmlns:p14="http://schemas.microsoft.com/office/powerpoint/2010/main" val="3662539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348281-EE28-6C8F-462C-876EDFC4641F}"/>
              </a:ext>
            </a:extLst>
          </p:cNvPr>
          <p:cNvPicPr>
            <a:picLocks noChangeAspect="1"/>
          </p:cNvPicPr>
          <p:nvPr/>
        </p:nvPicPr>
        <p:blipFill>
          <a:blip r:embed="rId3"/>
          <a:stretch>
            <a:fillRect/>
          </a:stretch>
        </p:blipFill>
        <p:spPr>
          <a:xfrm>
            <a:off x="80574" y="84078"/>
            <a:ext cx="12192000" cy="6859729"/>
          </a:xfrm>
          <a:prstGeom prst="rect">
            <a:avLst/>
          </a:prstGeom>
        </p:spPr>
      </p:pic>
      <p:sp>
        <p:nvSpPr>
          <p:cNvPr id="8" name="TextBox 7">
            <a:extLst>
              <a:ext uri="{FF2B5EF4-FFF2-40B4-BE49-F238E27FC236}">
                <a16:creationId xmlns:a16="http://schemas.microsoft.com/office/drawing/2014/main" id="{FB851C77-C529-4445-2E2C-CA0A8FE9BCA9}"/>
              </a:ext>
            </a:extLst>
          </p:cNvPr>
          <p:cNvSpPr txBox="1"/>
          <p:nvPr/>
        </p:nvSpPr>
        <p:spPr>
          <a:xfrm>
            <a:off x="7795526" y="877008"/>
            <a:ext cx="43877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ptos Black" panose="020B0004020202020204" pitchFamily="34" charset="0"/>
                <a:ea typeface="+mn-ea"/>
                <a:cs typeface="+mn-cs"/>
              </a:rPr>
              <a:t>Acoustics</a:t>
            </a:r>
          </a:p>
        </p:txBody>
      </p:sp>
      <p:cxnSp>
        <p:nvCxnSpPr>
          <p:cNvPr id="13" name="Straight Connector 12">
            <a:extLst>
              <a:ext uri="{FF2B5EF4-FFF2-40B4-BE49-F238E27FC236}">
                <a16:creationId xmlns:a16="http://schemas.microsoft.com/office/drawing/2014/main" id="{E00F911C-7965-4B9C-8F71-34B63F7080C8}"/>
              </a:ext>
            </a:extLst>
          </p:cNvPr>
          <p:cNvCxnSpPr/>
          <p:nvPr/>
        </p:nvCxnSpPr>
        <p:spPr>
          <a:xfrm flipH="1">
            <a:off x="8037606" y="1418553"/>
            <a:ext cx="3860800"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A blue hexagon with blue text&#10;&#10;AI-generated content may be incorrect.">
            <a:extLst>
              <a:ext uri="{FF2B5EF4-FFF2-40B4-BE49-F238E27FC236}">
                <a16:creationId xmlns:a16="http://schemas.microsoft.com/office/drawing/2014/main" id="{B45CF29D-A614-6791-5529-B275F1071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4518" y="6086033"/>
            <a:ext cx="993888" cy="687889"/>
          </a:xfrm>
          <a:prstGeom prst="rect">
            <a:avLst/>
          </a:prstGeom>
        </p:spPr>
      </p:pic>
      <p:sp>
        <p:nvSpPr>
          <p:cNvPr id="4" name="TextBox 3">
            <a:extLst>
              <a:ext uri="{FF2B5EF4-FFF2-40B4-BE49-F238E27FC236}">
                <a16:creationId xmlns:a16="http://schemas.microsoft.com/office/drawing/2014/main" id="{B35C94E8-6841-978D-A902-4AEA8E5EF954}"/>
              </a:ext>
            </a:extLst>
          </p:cNvPr>
          <p:cNvSpPr txBox="1"/>
          <p:nvPr/>
        </p:nvSpPr>
        <p:spPr>
          <a:xfrm>
            <a:off x="8037606" y="1803392"/>
            <a:ext cx="4387703" cy="1384995"/>
          </a:xfrm>
          <a:prstGeom prst="rect">
            <a:avLst/>
          </a:prstGeom>
          <a:noFill/>
        </p:spPr>
        <p:txBody>
          <a:bodyPr wrap="square" rtlCol="0">
            <a:spAutoFit/>
          </a:bodyPr>
          <a:lstStyle/>
          <a:p>
            <a:r>
              <a:rPr lang="en-US" sz="2800" dirty="0"/>
              <a:t>Directly influences occupant comfort, health, and overall productivity. </a:t>
            </a:r>
          </a:p>
        </p:txBody>
      </p:sp>
      <p:sp>
        <p:nvSpPr>
          <p:cNvPr id="6" name="TextBox 5">
            <a:extLst>
              <a:ext uri="{FF2B5EF4-FFF2-40B4-BE49-F238E27FC236}">
                <a16:creationId xmlns:a16="http://schemas.microsoft.com/office/drawing/2014/main" id="{F1EFD442-E55D-7C77-ED2E-42A4E3EBA978}"/>
              </a:ext>
            </a:extLst>
          </p:cNvPr>
          <p:cNvSpPr txBox="1"/>
          <p:nvPr/>
        </p:nvSpPr>
        <p:spPr>
          <a:xfrm>
            <a:off x="8037606" y="3548975"/>
            <a:ext cx="4154394" cy="1815882"/>
          </a:xfrm>
          <a:prstGeom prst="rect">
            <a:avLst/>
          </a:prstGeom>
          <a:noFill/>
        </p:spPr>
        <p:txBody>
          <a:bodyPr wrap="square" rtlCol="0">
            <a:spAutoFit/>
          </a:bodyPr>
          <a:lstStyle/>
          <a:p>
            <a:r>
              <a:rPr lang="en-US" sz="2800" dirty="0"/>
              <a:t>Poor acoustic design leads to discomfort, stress, and low productivity.</a:t>
            </a:r>
          </a:p>
        </p:txBody>
      </p:sp>
      <p:pic>
        <p:nvPicPr>
          <p:cNvPr id="5" name="Picture 4" descr="A large round room with chairs and a chandelier&#10;&#10;AI-generated content may be incorrect.">
            <a:extLst>
              <a:ext uri="{FF2B5EF4-FFF2-40B4-BE49-F238E27FC236}">
                <a16:creationId xmlns:a16="http://schemas.microsoft.com/office/drawing/2014/main" id="{3D43CD60-0352-3B7A-FD1A-CC0FE0F5D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62" y="418927"/>
            <a:ext cx="7450776" cy="60201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FCF8CE3B-B15D-516A-8C2A-79409C17D236}"/>
              </a:ext>
            </a:extLst>
          </p:cNvPr>
          <p:cNvSpPr txBox="1"/>
          <p:nvPr/>
        </p:nvSpPr>
        <p:spPr>
          <a:xfrm>
            <a:off x="5247128" y="5901367"/>
            <a:ext cx="2238554" cy="369332"/>
          </a:xfrm>
          <a:prstGeom prst="rect">
            <a:avLst/>
          </a:prstGeom>
          <a:solidFill>
            <a:schemeClr val="bg1"/>
          </a:solidFill>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Bucharest, Romania</a:t>
            </a:r>
          </a:p>
        </p:txBody>
      </p:sp>
    </p:spTree>
    <p:extLst>
      <p:ext uri="{BB962C8B-B14F-4D97-AF65-F5344CB8AC3E}">
        <p14:creationId xmlns:p14="http://schemas.microsoft.com/office/powerpoint/2010/main" val="1478350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un setting over a mountain&#10;&#10;AI-generated content may be incorrect.">
            <a:extLst>
              <a:ext uri="{FF2B5EF4-FFF2-40B4-BE49-F238E27FC236}">
                <a16:creationId xmlns:a16="http://schemas.microsoft.com/office/drawing/2014/main" id="{50401748-BBCD-0096-49F6-DAE575CB9114}"/>
              </a:ext>
            </a:extLst>
          </p:cNvPr>
          <p:cNvPicPr>
            <a:picLocks noChangeAspect="1"/>
          </p:cNvPicPr>
          <p:nvPr/>
        </p:nvPicPr>
        <p:blipFill>
          <a:blip r:embed="rId3">
            <a:extLst>
              <a:ext uri="{28A0092B-C50C-407E-A947-70E740481C1C}">
                <a14:useLocalDpi xmlns:a14="http://schemas.microsoft.com/office/drawing/2010/main" val="0"/>
              </a:ext>
            </a:extLst>
          </a:blip>
          <a:srcRect l="9572" r="7880"/>
          <a:stretch>
            <a:fillRect/>
          </a:stretch>
        </p:blipFill>
        <p:spPr>
          <a:xfrm>
            <a:off x="82192" y="105183"/>
            <a:ext cx="6934425" cy="65573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2A20EDE7-F18F-B915-1404-4EB398F836B8}"/>
              </a:ext>
            </a:extLst>
          </p:cNvPr>
          <p:cNvPicPr>
            <a:picLocks noChangeAspect="1"/>
          </p:cNvPicPr>
          <p:nvPr/>
        </p:nvPicPr>
        <p:blipFill>
          <a:blip r:embed="rId4"/>
          <a:stretch>
            <a:fillRect/>
          </a:stretch>
        </p:blipFill>
        <p:spPr>
          <a:xfrm>
            <a:off x="7071027" y="2711"/>
            <a:ext cx="5143360" cy="6855289"/>
          </a:xfrm>
          <a:prstGeom prst="rect">
            <a:avLst/>
          </a:prstGeom>
        </p:spPr>
      </p:pic>
      <p:sp>
        <p:nvSpPr>
          <p:cNvPr id="8" name="TextBox 7">
            <a:extLst>
              <a:ext uri="{FF2B5EF4-FFF2-40B4-BE49-F238E27FC236}">
                <a16:creationId xmlns:a16="http://schemas.microsoft.com/office/drawing/2014/main" id="{6E6D7D52-079D-A283-A8C2-11B6FDD58FC5}"/>
              </a:ext>
            </a:extLst>
          </p:cNvPr>
          <p:cNvSpPr txBox="1"/>
          <p:nvPr/>
        </p:nvSpPr>
        <p:spPr>
          <a:xfrm>
            <a:off x="8824064" y="442026"/>
            <a:ext cx="17508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Aptos Black" panose="020B0004020202020204" pitchFamily="34" charset="0"/>
                <a:ea typeface="+mn-ea"/>
                <a:cs typeface="+mn-cs"/>
              </a:rPr>
              <a:t>Lighting</a:t>
            </a:r>
          </a:p>
        </p:txBody>
      </p:sp>
      <p:cxnSp>
        <p:nvCxnSpPr>
          <p:cNvPr id="9" name="Straight Connector 8">
            <a:extLst>
              <a:ext uri="{FF2B5EF4-FFF2-40B4-BE49-F238E27FC236}">
                <a16:creationId xmlns:a16="http://schemas.microsoft.com/office/drawing/2014/main" id="{7DBAB363-C4B4-4B3A-A49B-DBC0C076F5A6}"/>
              </a:ext>
            </a:extLst>
          </p:cNvPr>
          <p:cNvCxnSpPr>
            <a:cxnSpLocks/>
          </p:cNvCxnSpPr>
          <p:nvPr/>
        </p:nvCxnSpPr>
        <p:spPr>
          <a:xfrm flipH="1">
            <a:off x="8030817" y="1102367"/>
            <a:ext cx="3405809"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A blue hexagon with blue text&#10;&#10;AI-generated content may be incorrect.">
            <a:extLst>
              <a:ext uri="{FF2B5EF4-FFF2-40B4-BE49-F238E27FC236}">
                <a16:creationId xmlns:a16="http://schemas.microsoft.com/office/drawing/2014/main" id="{DBD8A803-41CD-3811-12F4-1A666F621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6061" y="6074260"/>
            <a:ext cx="993888" cy="687889"/>
          </a:xfrm>
          <a:prstGeom prst="rect">
            <a:avLst/>
          </a:prstGeom>
        </p:spPr>
      </p:pic>
      <p:sp>
        <p:nvSpPr>
          <p:cNvPr id="2" name="TextBox 1">
            <a:extLst>
              <a:ext uri="{FF2B5EF4-FFF2-40B4-BE49-F238E27FC236}">
                <a16:creationId xmlns:a16="http://schemas.microsoft.com/office/drawing/2014/main" id="{96A025DF-E3DF-C8CD-FA56-5F7C704A12B7}"/>
              </a:ext>
            </a:extLst>
          </p:cNvPr>
          <p:cNvSpPr txBox="1"/>
          <p:nvPr/>
        </p:nvSpPr>
        <p:spPr>
          <a:xfrm>
            <a:off x="282051" y="6074260"/>
            <a:ext cx="1971167" cy="369332"/>
          </a:xfrm>
          <a:prstGeom prst="rect">
            <a:avLst/>
          </a:prstGeom>
          <a:solidFill>
            <a:schemeClr val="bg1"/>
          </a:solidFill>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Phoenix, Arizona</a:t>
            </a:r>
          </a:p>
        </p:txBody>
      </p:sp>
      <p:sp>
        <p:nvSpPr>
          <p:cNvPr id="4" name="TextBox 3">
            <a:extLst>
              <a:ext uri="{FF2B5EF4-FFF2-40B4-BE49-F238E27FC236}">
                <a16:creationId xmlns:a16="http://schemas.microsoft.com/office/drawing/2014/main" id="{9CD6BC35-C573-5A7A-43C3-D243FD06060B}"/>
              </a:ext>
            </a:extLst>
          </p:cNvPr>
          <p:cNvSpPr txBox="1"/>
          <p:nvPr/>
        </p:nvSpPr>
        <p:spPr>
          <a:xfrm>
            <a:off x="7362152" y="2126457"/>
            <a:ext cx="4674649"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Support circadian rhythm</a:t>
            </a:r>
          </a:p>
          <a:p>
            <a:pPr marL="457200" indent="-457200">
              <a:buFont typeface="Arial" panose="020B0604020202020204" pitchFamily="34" charset="0"/>
              <a:buChar char="•"/>
            </a:pPr>
            <a:r>
              <a:rPr lang="en-US" sz="2800" dirty="0"/>
              <a:t>Enhance sleep quality</a:t>
            </a:r>
          </a:p>
          <a:p>
            <a:pPr marL="457200" indent="-457200">
              <a:buFont typeface="Arial" panose="020B0604020202020204" pitchFamily="34" charset="0"/>
              <a:buChar char="•"/>
            </a:pPr>
            <a:r>
              <a:rPr lang="en-US" sz="2800" dirty="0"/>
              <a:t>Support biological function</a:t>
            </a:r>
          </a:p>
          <a:p>
            <a:pPr marL="457200" indent="-457200">
              <a:buFont typeface="Arial" panose="020B0604020202020204" pitchFamily="34" charset="0"/>
              <a:buChar char="•"/>
            </a:pPr>
            <a:r>
              <a:rPr lang="en-US" sz="2800" dirty="0"/>
              <a:t>Help mitigate fatigue, stress and mood disorders </a:t>
            </a:r>
          </a:p>
          <a:p>
            <a:endParaRPr lang="en-US" sz="2800" dirty="0"/>
          </a:p>
        </p:txBody>
      </p:sp>
      <p:sp>
        <p:nvSpPr>
          <p:cNvPr id="13" name="TextBox 12">
            <a:extLst>
              <a:ext uri="{FF2B5EF4-FFF2-40B4-BE49-F238E27FC236}">
                <a16:creationId xmlns:a16="http://schemas.microsoft.com/office/drawing/2014/main" id="{8A681E46-2CFB-A489-037B-44B616CE6E9E}"/>
              </a:ext>
            </a:extLst>
          </p:cNvPr>
          <p:cNvSpPr txBox="1"/>
          <p:nvPr/>
        </p:nvSpPr>
        <p:spPr>
          <a:xfrm>
            <a:off x="7311832" y="1466116"/>
            <a:ext cx="6545178" cy="523220"/>
          </a:xfrm>
          <a:prstGeom prst="rect">
            <a:avLst/>
          </a:prstGeom>
          <a:noFill/>
        </p:spPr>
        <p:txBody>
          <a:bodyPr wrap="square">
            <a:spAutoFit/>
          </a:bodyPr>
          <a:lstStyle/>
          <a:p>
            <a:r>
              <a:rPr lang="en-US" sz="2800" dirty="0">
                <a:latin typeface="Aptos Display" panose="020B0004020202020204" pitchFamily="34" charset="0"/>
              </a:rPr>
              <a:t>Proper lighting is crucial to:  </a:t>
            </a:r>
          </a:p>
        </p:txBody>
      </p:sp>
    </p:spTree>
    <p:extLst>
      <p:ext uri="{BB962C8B-B14F-4D97-AF65-F5344CB8AC3E}">
        <p14:creationId xmlns:p14="http://schemas.microsoft.com/office/powerpoint/2010/main" val="114147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iver with a tree shaped structure&#10;&#10;AI-generated content may be incorrect.">
            <a:extLst>
              <a:ext uri="{FF2B5EF4-FFF2-40B4-BE49-F238E27FC236}">
                <a16:creationId xmlns:a16="http://schemas.microsoft.com/office/drawing/2014/main" id="{AD5C6B8E-A1D7-9573-AB31-756C171E8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855" y="114031"/>
            <a:ext cx="4989593" cy="6668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92CA16F4-C14F-62D2-96BD-375DBD8D032A}"/>
              </a:ext>
            </a:extLst>
          </p:cNvPr>
          <p:cNvPicPr>
            <a:picLocks noChangeAspect="1"/>
          </p:cNvPicPr>
          <p:nvPr/>
        </p:nvPicPr>
        <p:blipFill>
          <a:blip r:embed="rId4">
            <a:alphaModFix amt="85000"/>
          </a:blip>
          <a:stretch>
            <a:fillRect/>
          </a:stretch>
        </p:blipFill>
        <p:spPr>
          <a:xfrm>
            <a:off x="0" y="0"/>
            <a:ext cx="7086855" cy="6858000"/>
          </a:xfrm>
          <a:prstGeom prst="rect">
            <a:avLst/>
          </a:prstGeom>
        </p:spPr>
      </p:pic>
      <p:sp>
        <p:nvSpPr>
          <p:cNvPr id="5" name="TextBox 4">
            <a:extLst>
              <a:ext uri="{FF2B5EF4-FFF2-40B4-BE49-F238E27FC236}">
                <a16:creationId xmlns:a16="http://schemas.microsoft.com/office/drawing/2014/main" id="{3B8C3E87-3675-4AD6-218B-1607AABC66F5}"/>
              </a:ext>
            </a:extLst>
          </p:cNvPr>
          <p:cNvSpPr txBox="1"/>
          <p:nvPr/>
        </p:nvSpPr>
        <p:spPr>
          <a:xfrm>
            <a:off x="2263586" y="401024"/>
            <a:ext cx="3084616" cy="60125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00" cap="none" spc="0" normalizeH="0" baseline="0" noProof="0" dirty="0">
                <a:ln>
                  <a:noFill/>
                </a:ln>
                <a:solidFill>
                  <a:prstClr val="black">
                    <a:lumMod val="85000"/>
                    <a:lumOff val="15000"/>
                  </a:prstClr>
                </a:solidFill>
                <a:effectLst/>
                <a:uLnTx/>
                <a:uFillTx/>
                <a:latin typeface="Aptos Black" panose="020B0004020202020204" pitchFamily="34" charset="0"/>
                <a:ea typeface="Aptos" panose="020B0004020202020204" pitchFamily="34" charset="0"/>
                <a:cs typeface="Times New Roman" panose="02020603050405020304" pitchFamily="18" charset="0"/>
              </a:rPr>
              <a:t>Water</a:t>
            </a:r>
            <a:r>
              <a:rPr kumimoji="0" lang="en-US" sz="3200" b="1" i="0" u="none" strike="noStrike" kern="100" cap="none" spc="0" normalizeH="0" baseline="0" noProof="0" dirty="0">
                <a:ln>
                  <a:noFill/>
                </a:ln>
                <a:solidFill>
                  <a:prstClr val="black">
                    <a:lumMod val="85000"/>
                    <a:lumOff val="15000"/>
                  </a:prst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3200" b="1" i="0" u="none" strike="noStrike" kern="100" cap="none" spc="0" normalizeH="0" baseline="0" noProof="0" dirty="0">
                <a:ln>
                  <a:noFill/>
                </a:ln>
                <a:solidFill>
                  <a:prstClr val="black">
                    <a:lumMod val="85000"/>
                    <a:lumOff val="15000"/>
                  </a:prstClr>
                </a:solidFill>
                <a:effectLst/>
                <a:uLnTx/>
                <a:uFillTx/>
                <a:latin typeface="Aptos Black" panose="020B0004020202020204" pitchFamily="34" charset="0"/>
                <a:ea typeface="Aptos" panose="020B0004020202020204" pitchFamily="34" charset="0"/>
                <a:cs typeface="Times New Roman" panose="02020603050405020304" pitchFamily="18" charset="0"/>
              </a:rPr>
              <a:t>Quality</a:t>
            </a:r>
          </a:p>
        </p:txBody>
      </p:sp>
      <p:cxnSp>
        <p:nvCxnSpPr>
          <p:cNvPr id="10" name="Straight Connector 9">
            <a:extLst>
              <a:ext uri="{FF2B5EF4-FFF2-40B4-BE49-F238E27FC236}">
                <a16:creationId xmlns:a16="http://schemas.microsoft.com/office/drawing/2014/main" id="{EAA8375B-9C58-6A6F-62BC-73AE4FF94E49}"/>
              </a:ext>
            </a:extLst>
          </p:cNvPr>
          <p:cNvCxnSpPr>
            <a:cxnSpLocks/>
          </p:cNvCxnSpPr>
          <p:nvPr/>
        </p:nvCxnSpPr>
        <p:spPr>
          <a:xfrm flipH="1">
            <a:off x="1400976" y="1070513"/>
            <a:ext cx="4496241"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11" name="Picture 10" descr="A blue hexagon with blue text&#10;&#10;AI-generated content may be incorrect.">
            <a:extLst>
              <a:ext uri="{FF2B5EF4-FFF2-40B4-BE49-F238E27FC236}">
                <a16:creationId xmlns:a16="http://schemas.microsoft.com/office/drawing/2014/main" id="{13332301-C3A9-DA64-3842-3E5DA7D71B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52" y="220306"/>
            <a:ext cx="993888" cy="687889"/>
          </a:xfrm>
          <a:prstGeom prst="rect">
            <a:avLst/>
          </a:prstGeom>
        </p:spPr>
      </p:pic>
      <p:sp>
        <p:nvSpPr>
          <p:cNvPr id="4" name="TextBox 3">
            <a:extLst>
              <a:ext uri="{FF2B5EF4-FFF2-40B4-BE49-F238E27FC236}">
                <a16:creationId xmlns:a16="http://schemas.microsoft.com/office/drawing/2014/main" id="{35E84838-A33D-1E8A-0AE8-D05927BB5427}"/>
              </a:ext>
            </a:extLst>
          </p:cNvPr>
          <p:cNvSpPr txBox="1"/>
          <p:nvPr/>
        </p:nvSpPr>
        <p:spPr>
          <a:xfrm>
            <a:off x="1400976" y="1403303"/>
            <a:ext cx="4695024" cy="1815882"/>
          </a:xfrm>
          <a:prstGeom prst="rect">
            <a:avLst/>
          </a:prstGeom>
          <a:noFill/>
        </p:spPr>
        <p:txBody>
          <a:bodyPr wrap="square" rtlCol="0">
            <a:spAutoFit/>
          </a:bodyPr>
          <a:lstStyle/>
          <a:p>
            <a:r>
              <a:rPr lang="en-US" sz="2800" dirty="0"/>
              <a:t>Contaminated water supply cause respiratory and gastrointestinal diseases and long-term illness.</a:t>
            </a:r>
          </a:p>
        </p:txBody>
      </p:sp>
      <p:sp>
        <p:nvSpPr>
          <p:cNvPr id="6" name="TextBox 5">
            <a:extLst>
              <a:ext uri="{FF2B5EF4-FFF2-40B4-BE49-F238E27FC236}">
                <a16:creationId xmlns:a16="http://schemas.microsoft.com/office/drawing/2014/main" id="{288B95AA-B88B-6767-D9A9-DA7E6212AF6A}"/>
              </a:ext>
            </a:extLst>
          </p:cNvPr>
          <p:cNvSpPr txBox="1"/>
          <p:nvPr/>
        </p:nvSpPr>
        <p:spPr>
          <a:xfrm>
            <a:off x="1528208" y="3638816"/>
            <a:ext cx="4440559" cy="2677656"/>
          </a:xfrm>
          <a:prstGeom prst="rect">
            <a:avLst/>
          </a:prstGeom>
          <a:noFill/>
        </p:spPr>
        <p:txBody>
          <a:bodyPr wrap="square" rtlCol="0">
            <a:spAutoFit/>
          </a:bodyPr>
          <a:lstStyle/>
          <a:p>
            <a:r>
              <a:rPr lang="en-US" sz="2800" dirty="0"/>
              <a:t>Waterborne diseases are the result of:</a:t>
            </a:r>
          </a:p>
          <a:p>
            <a:pPr marL="342900" indent="-342900">
              <a:buFont typeface="Arial" panose="020B0604020202020204" pitchFamily="34" charset="0"/>
              <a:buChar char="•"/>
            </a:pPr>
            <a:r>
              <a:rPr lang="en-US" sz="2800" dirty="0"/>
              <a:t>Aging infrastructure</a:t>
            </a:r>
          </a:p>
          <a:p>
            <a:pPr marL="342900" indent="-342900">
              <a:buFont typeface="Arial" panose="020B0604020202020204" pitchFamily="34" charset="0"/>
              <a:buChar char="•"/>
            </a:pPr>
            <a:r>
              <a:rPr lang="en-US" sz="2800" dirty="0"/>
              <a:t>Improper water treatment practices</a:t>
            </a:r>
          </a:p>
          <a:p>
            <a:pPr marL="342900" indent="-342900">
              <a:buFont typeface="Arial" panose="020B0604020202020204" pitchFamily="34" charset="0"/>
              <a:buChar char="•"/>
            </a:pPr>
            <a:r>
              <a:rPr lang="en-US" sz="2800" dirty="0"/>
              <a:t>Reduced flow devices</a:t>
            </a:r>
          </a:p>
        </p:txBody>
      </p:sp>
    </p:spTree>
    <p:extLst>
      <p:ext uri="{BB962C8B-B14F-4D97-AF65-F5344CB8AC3E}">
        <p14:creationId xmlns:p14="http://schemas.microsoft.com/office/powerpoint/2010/main" val="4021846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9B06D2-46E2-FDC2-7B00-A192861A3FFC}"/>
              </a:ext>
            </a:extLst>
          </p:cNvPr>
          <p:cNvPicPr>
            <a:picLocks noChangeAspect="1"/>
          </p:cNvPicPr>
          <p:nvPr/>
        </p:nvPicPr>
        <p:blipFill>
          <a:blip r:embed="rId3"/>
          <a:stretch>
            <a:fillRect/>
          </a:stretch>
        </p:blipFill>
        <p:spPr>
          <a:xfrm>
            <a:off x="7207989" y="0"/>
            <a:ext cx="5006340" cy="6858000"/>
          </a:xfrm>
          <a:prstGeom prst="rect">
            <a:avLst/>
          </a:prstGeom>
        </p:spPr>
      </p:pic>
      <p:pic>
        <p:nvPicPr>
          <p:cNvPr id="3" name="Picture 2" descr="A large hall with a large window&#10;&#10;AI-generated content may be incorrect.">
            <a:extLst>
              <a:ext uri="{FF2B5EF4-FFF2-40B4-BE49-F238E27FC236}">
                <a16:creationId xmlns:a16="http://schemas.microsoft.com/office/drawing/2014/main" id="{69E46012-C27E-B6E3-6BF2-C35FEC98E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654"/>
            <a:ext cx="7087842" cy="67653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A blue hexagon with blue text&#10;&#10;AI-generated content may be incorrect.">
            <a:extLst>
              <a:ext uri="{FF2B5EF4-FFF2-40B4-BE49-F238E27FC236}">
                <a16:creationId xmlns:a16="http://schemas.microsoft.com/office/drawing/2014/main" id="{77917F84-C0DC-23B5-28E2-B77EF3C71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7889" y="5696618"/>
            <a:ext cx="993888" cy="687889"/>
          </a:xfrm>
          <a:prstGeom prst="rect">
            <a:avLst/>
          </a:prstGeom>
        </p:spPr>
      </p:pic>
      <p:sp>
        <p:nvSpPr>
          <p:cNvPr id="6" name="TextBox 5">
            <a:extLst>
              <a:ext uri="{FF2B5EF4-FFF2-40B4-BE49-F238E27FC236}">
                <a16:creationId xmlns:a16="http://schemas.microsoft.com/office/drawing/2014/main" id="{D52A858F-E761-A83A-EAAF-E462F97AE3F2}"/>
              </a:ext>
            </a:extLst>
          </p:cNvPr>
          <p:cNvSpPr txBox="1"/>
          <p:nvPr/>
        </p:nvSpPr>
        <p:spPr>
          <a:xfrm>
            <a:off x="7684574" y="780177"/>
            <a:ext cx="4177203" cy="4442948"/>
          </a:xfrm>
          <a:prstGeom prst="rect">
            <a:avLst/>
          </a:prstGeom>
          <a:noFill/>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00" cap="none" spc="0" normalizeH="0" baseline="0" noProof="0" dirty="0">
                <a:ln>
                  <a:noFill/>
                </a:ln>
                <a:solidFill>
                  <a:prstClr val="black">
                    <a:lumMod val="95000"/>
                    <a:lumOff val="5000"/>
                  </a:prstClr>
                </a:solidFill>
                <a:effectLst/>
                <a:uLnTx/>
                <a:uFillTx/>
                <a:ea typeface="Aptos" panose="020B0004020202020204" pitchFamily="34" charset="0"/>
                <a:cs typeface="Times New Roman" panose="02020603050405020304" pitchFamily="18" charset="0"/>
              </a:rPr>
              <a:t>Balancing energy efficiency with good IEQ</a:t>
            </a: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0" i="0" u="none" strike="noStrike" kern="100" cap="none" spc="0" normalizeH="0" baseline="0" noProof="0" dirty="0">
                <a:ln>
                  <a:noFill/>
                </a:ln>
                <a:solidFill>
                  <a:prstClr val="black">
                    <a:lumMod val="95000"/>
                    <a:lumOff val="5000"/>
                  </a:prstClr>
                </a:solidFill>
                <a:effectLst/>
                <a:uLnTx/>
                <a:uFillTx/>
                <a:ea typeface="Aptos" panose="020B0004020202020204" pitchFamily="34" charset="0"/>
                <a:cs typeface="Times New Roman" panose="02020603050405020304" pitchFamily="18" charset="0"/>
              </a:rPr>
              <a:t>ensures that buildings are not only environmentally sustainable but also conducive to the health and productivity of their occupants, creating a </a:t>
            </a: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0" i="0" u="none" strike="noStrike" kern="100" cap="none" spc="0" normalizeH="0" baseline="0" noProof="0" dirty="0">
                <a:ln>
                  <a:noFill/>
                </a:ln>
                <a:solidFill>
                  <a:prstClr val="black">
                    <a:lumMod val="95000"/>
                    <a:lumOff val="5000"/>
                  </a:prstClr>
                </a:solidFill>
                <a:effectLst/>
                <a:uLnTx/>
                <a:uFillTx/>
                <a:ea typeface="Aptos" panose="020B0004020202020204" pitchFamily="34" charset="0"/>
                <a:cs typeface="Times New Roman" panose="02020603050405020304" pitchFamily="18" charset="0"/>
              </a:rPr>
              <a:t>win-win situation for both people and the planet.</a:t>
            </a:r>
            <a:endParaRPr kumimoji="0" lang="en-US" sz="2800" b="0" i="0" u="none" strike="noStrike" kern="1200" cap="none" spc="0" normalizeH="0" baseline="0" noProof="0" dirty="0">
              <a:ln>
                <a:noFill/>
              </a:ln>
              <a:solidFill>
                <a:prstClr val="black">
                  <a:lumMod val="95000"/>
                  <a:lumOff val="5000"/>
                </a:prstClr>
              </a:solidFill>
              <a:effectLst/>
              <a:uLnTx/>
              <a:uFillTx/>
              <a:ea typeface="+mn-ea"/>
              <a:cs typeface="+mn-cs"/>
            </a:endParaRPr>
          </a:p>
        </p:txBody>
      </p:sp>
      <p:sp>
        <p:nvSpPr>
          <p:cNvPr id="2" name="TextBox 1">
            <a:extLst>
              <a:ext uri="{FF2B5EF4-FFF2-40B4-BE49-F238E27FC236}">
                <a16:creationId xmlns:a16="http://schemas.microsoft.com/office/drawing/2014/main" id="{92276383-9AE1-72FA-369E-3478151B2200}"/>
              </a:ext>
            </a:extLst>
          </p:cNvPr>
          <p:cNvSpPr txBox="1"/>
          <p:nvPr/>
        </p:nvSpPr>
        <p:spPr>
          <a:xfrm>
            <a:off x="3435831" y="6040562"/>
            <a:ext cx="3419606" cy="646331"/>
          </a:xfrm>
          <a:prstGeom prst="rect">
            <a:avLst/>
          </a:prstGeom>
          <a:solidFill>
            <a:schemeClr val="bg1"/>
          </a:solidFill>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ASHRAE Global Headquarters, Peachtree Corners, GA</a:t>
            </a:r>
          </a:p>
        </p:txBody>
      </p:sp>
    </p:spTree>
    <p:extLst>
      <p:ext uri="{BB962C8B-B14F-4D97-AF65-F5344CB8AC3E}">
        <p14:creationId xmlns:p14="http://schemas.microsoft.com/office/powerpoint/2010/main" val="442827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C5B0A5-889C-1410-A39B-1D001847924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11303" b="46131"/>
          <a:stretch>
            <a:fillRect/>
          </a:stretch>
        </p:blipFill>
        <p:spPr>
          <a:xfrm>
            <a:off x="27122" y="47847"/>
            <a:ext cx="12137756" cy="6888786"/>
          </a:xfrm>
          <a:prstGeom prst="rect">
            <a:avLst/>
          </a:prstGeom>
        </p:spPr>
      </p:pic>
      <p:sp>
        <p:nvSpPr>
          <p:cNvPr id="2" name="TextBox 1">
            <a:extLst>
              <a:ext uri="{FF2B5EF4-FFF2-40B4-BE49-F238E27FC236}">
                <a16:creationId xmlns:a16="http://schemas.microsoft.com/office/drawing/2014/main" id="{0EF68B61-C8F4-4C31-92D1-701D5724846A}"/>
              </a:ext>
            </a:extLst>
          </p:cNvPr>
          <p:cNvSpPr txBox="1"/>
          <p:nvPr/>
        </p:nvSpPr>
        <p:spPr>
          <a:xfrm>
            <a:off x="376204" y="590931"/>
            <a:ext cx="5958335" cy="584775"/>
          </a:xfrm>
          <a:prstGeom prst="rect">
            <a:avLst/>
          </a:prstGeom>
          <a:noFill/>
        </p:spPr>
        <p:txBody>
          <a:bodyPr wrap="square" rtlCol="0">
            <a:spAutoFit/>
          </a:bodyPr>
          <a:lstStyle/>
          <a:p>
            <a:pPr algn="ctr"/>
            <a:r>
              <a:rPr lang="en-US" sz="3200" b="1" dirty="0"/>
              <a:t>Center of Excellence IEQ</a:t>
            </a:r>
          </a:p>
        </p:txBody>
      </p:sp>
      <p:sp>
        <p:nvSpPr>
          <p:cNvPr id="3" name="TextBox 2">
            <a:extLst>
              <a:ext uri="{FF2B5EF4-FFF2-40B4-BE49-F238E27FC236}">
                <a16:creationId xmlns:a16="http://schemas.microsoft.com/office/drawing/2014/main" id="{60DF3658-B641-B825-C9B6-AD5A759645BC}"/>
              </a:ext>
            </a:extLst>
          </p:cNvPr>
          <p:cNvSpPr txBox="1"/>
          <p:nvPr/>
        </p:nvSpPr>
        <p:spPr>
          <a:xfrm>
            <a:off x="376204" y="1562943"/>
            <a:ext cx="6412902"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a:t>Create a multi-year road map</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Monitor issues and trends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Coordinate joint initiatives, events, </a:t>
            </a:r>
          </a:p>
          <a:p>
            <a:r>
              <a:rPr lang="en-US" sz="2800" dirty="0"/>
              <a:t>     projects with similar organizations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Guide our efforts to influence public policy, advocacy and outreach </a:t>
            </a:r>
          </a:p>
        </p:txBody>
      </p:sp>
      <p:sp>
        <p:nvSpPr>
          <p:cNvPr id="5" name="TextBox 4">
            <a:extLst>
              <a:ext uri="{FF2B5EF4-FFF2-40B4-BE49-F238E27FC236}">
                <a16:creationId xmlns:a16="http://schemas.microsoft.com/office/drawing/2014/main" id="{60FBC93F-BCEC-F80F-5D4B-7582E2D63184}"/>
              </a:ext>
            </a:extLst>
          </p:cNvPr>
          <p:cNvSpPr txBox="1"/>
          <p:nvPr/>
        </p:nvSpPr>
        <p:spPr>
          <a:xfrm>
            <a:off x="1401440" y="6136410"/>
            <a:ext cx="5916883" cy="523220"/>
          </a:xfrm>
          <a:prstGeom prst="rect">
            <a:avLst/>
          </a:prstGeom>
          <a:noFill/>
        </p:spPr>
        <p:txBody>
          <a:bodyPr wrap="square" rtlCol="0">
            <a:spAutoFit/>
          </a:bodyPr>
          <a:lstStyle/>
          <a:p>
            <a:r>
              <a:rPr lang="en-US" sz="2800" b="1" dirty="0">
                <a:solidFill>
                  <a:srgbClr val="00549B"/>
                </a:solidFill>
              </a:rPr>
              <a:t>Coming soon to ashrae.org!</a:t>
            </a:r>
          </a:p>
        </p:txBody>
      </p:sp>
      <p:pic>
        <p:nvPicPr>
          <p:cNvPr id="7" name="Picture 6" descr="A blue hexagon with blue text&#10;&#10;AI-generated content may be incorrect.">
            <a:extLst>
              <a:ext uri="{FF2B5EF4-FFF2-40B4-BE49-F238E27FC236}">
                <a16:creationId xmlns:a16="http://schemas.microsoft.com/office/drawing/2014/main" id="{D46C0588-A734-E577-7723-1171E02B1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5503" y="5962722"/>
            <a:ext cx="993888" cy="687889"/>
          </a:xfrm>
          <a:prstGeom prst="rect">
            <a:avLst/>
          </a:prstGeom>
        </p:spPr>
      </p:pic>
      <p:pic>
        <p:nvPicPr>
          <p:cNvPr id="6" name="Picture 5" descr="A building with lights on it&#10;&#10;AI-generated content may be incorrect.">
            <a:extLst>
              <a:ext uri="{FF2B5EF4-FFF2-40B4-BE49-F238E27FC236}">
                <a16:creationId xmlns:a16="http://schemas.microsoft.com/office/drawing/2014/main" id="{AC4878A4-4DE7-89B3-E683-B5CDDD326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7788" y="47847"/>
            <a:ext cx="51435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9" name="Straight Connector 8">
            <a:extLst>
              <a:ext uri="{FF2B5EF4-FFF2-40B4-BE49-F238E27FC236}">
                <a16:creationId xmlns:a16="http://schemas.microsoft.com/office/drawing/2014/main" id="{9DFA2C14-D950-F92C-E639-EE5D4E63BC38}"/>
              </a:ext>
            </a:extLst>
          </p:cNvPr>
          <p:cNvCxnSpPr>
            <a:cxnSpLocks/>
          </p:cNvCxnSpPr>
          <p:nvPr/>
        </p:nvCxnSpPr>
        <p:spPr>
          <a:xfrm>
            <a:off x="376204" y="1250189"/>
            <a:ext cx="5719796" cy="0"/>
          </a:xfrm>
          <a:prstGeom prst="line">
            <a:avLst/>
          </a:prstGeom>
        </p:spPr>
        <p:style>
          <a:lnRef idx="2">
            <a:schemeClr val="dk1"/>
          </a:lnRef>
          <a:fillRef idx="0">
            <a:schemeClr val="dk1"/>
          </a:fillRef>
          <a:effectRef idx="1">
            <a:schemeClr val="dk1"/>
          </a:effectRef>
          <a:fontRef idx="minor">
            <a:schemeClr val="tx1"/>
          </a:fontRef>
        </p:style>
      </p:cxnSp>
      <p:pic>
        <p:nvPicPr>
          <p:cNvPr id="10" name="Picture 9" descr="A blue hexagon with blue text&#10;&#10;AI-generated content may be incorrect.">
            <a:extLst>
              <a:ext uri="{FF2B5EF4-FFF2-40B4-BE49-F238E27FC236}">
                <a16:creationId xmlns:a16="http://schemas.microsoft.com/office/drawing/2014/main" id="{B8750D8F-71C3-D9DB-6318-45419259E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05" y="6028454"/>
            <a:ext cx="993888" cy="687889"/>
          </a:xfrm>
          <a:prstGeom prst="rect">
            <a:avLst/>
          </a:prstGeom>
        </p:spPr>
      </p:pic>
      <p:sp>
        <p:nvSpPr>
          <p:cNvPr id="12" name="TextBox 11">
            <a:extLst>
              <a:ext uri="{FF2B5EF4-FFF2-40B4-BE49-F238E27FC236}">
                <a16:creationId xmlns:a16="http://schemas.microsoft.com/office/drawing/2014/main" id="{7B208B32-07DB-B3FF-3294-3B386CAE309F}"/>
              </a:ext>
            </a:extLst>
          </p:cNvPr>
          <p:cNvSpPr txBox="1"/>
          <p:nvPr/>
        </p:nvSpPr>
        <p:spPr>
          <a:xfrm>
            <a:off x="10507852" y="6347011"/>
            <a:ext cx="1307638" cy="369332"/>
          </a:xfrm>
          <a:prstGeom prst="rect">
            <a:avLst/>
          </a:prstGeom>
          <a:solidFill>
            <a:schemeClr val="bg1"/>
          </a:solidFill>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Dubai, UAE</a:t>
            </a:r>
          </a:p>
        </p:txBody>
      </p:sp>
    </p:spTree>
    <p:extLst>
      <p:ext uri="{BB962C8B-B14F-4D97-AF65-F5344CB8AC3E}">
        <p14:creationId xmlns:p14="http://schemas.microsoft.com/office/powerpoint/2010/main" val="165550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E889F-E31D-B523-0204-6930B95FEC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41E266-6444-86B7-E490-4B40E4AB1CE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12599" b="12599"/>
          <a:stretch>
            <a:fillRect/>
          </a:stretch>
        </p:blipFill>
        <p:spPr>
          <a:xfrm>
            <a:off x="0" y="0"/>
            <a:ext cx="12224448" cy="6858000"/>
          </a:xfrm>
          <a:prstGeom prst="rect">
            <a:avLst/>
          </a:prstGeom>
        </p:spPr>
      </p:pic>
      <p:pic>
        <p:nvPicPr>
          <p:cNvPr id="20" name="Picture 19">
            <a:extLst>
              <a:ext uri="{FF2B5EF4-FFF2-40B4-BE49-F238E27FC236}">
                <a16:creationId xmlns:a16="http://schemas.microsoft.com/office/drawing/2014/main" id="{5A7F3EA1-C023-5BE2-F3AB-8727229E4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1338" y="5993820"/>
            <a:ext cx="981787" cy="679514"/>
          </a:xfrm>
          <a:prstGeom prst="rect">
            <a:avLst/>
          </a:prstGeom>
        </p:spPr>
      </p:pic>
      <p:pic>
        <p:nvPicPr>
          <p:cNvPr id="4" name="Picture 3" descr="A logo of a person's head&#10;&#10;AI-generated content may be incorrect.">
            <a:extLst>
              <a:ext uri="{FF2B5EF4-FFF2-40B4-BE49-F238E27FC236}">
                <a16:creationId xmlns:a16="http://schemas.microsoft.com/office/drawing/2014/main" id="{52E837C6-7F35-83D1-7F0E-5D66F3E76056}"/>
              </a:ext>
            </a:extLst>
          </p:cNvPr>
          <p:cNvPicPr>
            <a:picLocks noChangeAspect="1"/>
          </p:cNvPicPr>
          <p:nvPr/>
        </p:nvPicPr>
        <p:blipFill>
          <a:blip r:embed="rId5"/>
          <a:stretch>
            <a:fillRect/>
          </a:stretch>
        </p:blipFill>
        <p:spPr>
          <a:xfrm>
            <a:off x="171006" y="-12856"/>
            <a:ext cx="5872868" cy="2233981"/>
          </a:xfrm>
          <a:prstGeom prst="rect">
            <a:avLst/>
          </a:prstGeom>
        </p:spPr>
      </p:pic>
      <p:pic>
        <p:nvPicPr>
          <p:cNvPr id="8" name="Picture 7" descr="A person giving a presentation to a group of people&#10;&#10;AI-generated content may be incorrect.">
            <a:extLst>
              <a:ext uri="{FF2B5EF4-FFF2-40B4-BE49-F238E27FC236}">
                <a16:creationId xmlns:a16="http://schemas.microsoft.com/office/drawing/2014/main" id="{BAA83061-3B44-8E2B-F1F8-D4A13F15799C}"/>
              </a:ext>
            </a:extLst>
          </p:cNvPr>
          <p:cNvPicPr>
            <a:picLocks noChangeAspect="1"/>
          </p:cNvPicPr>
          <p:nvPr/>
        </p:nvPicPr>
        <p:blipFill>
          <a:blip r:embed="rId6"/>
          <a:stretch>
            <a:fillRect/>
          </a:stretch>
        </p:blipFill>
        <p:spPr>
          <a:xfrm>
            <a:off x="171006" y="2221125"/>
            <a:ext cx="5872868" cy="2329766"/>
          </a:xfrm>
          <a:prstGeom prst="rect">
            <a:avLst/>
          </a:prstGeom>
        </p:spPr>
      </p:pic>
      <p:pic>
        <p:nvPicPr>
          <p:cNvPr id="10" name="Picture 9" descr="A group of people sitting at a table&#10;&#10;AI-generated content may be incorrect.">
            <a:extLst>
              <a:ext uri="{FF2B5EF4-FFF2-40B4-BE49-F238E27FC236}">
                <a16:creationId xmlns:a16="http://schemas.microsoft.com/office/drawing/2014/main" id="{B4117959-168B-D7A8-3867-E1D562F8CD41}"/>
              </a:ext>
            </a:extLst>
          </p:cNvPr>
          <p:cNvPicPr>
            <a:picLocks noChangeAspect="1"/>
          </p:cNvPicPr>
          <p:nvPr/>
        </p:nvPicPr>
        <p:blipFill>
          <a:blip r:embed="rId7"/>
          <a:stretch>
            <a:fillRect/>
          </a:stretch>
        </p:blipFill>
        <p:spPr>
          <a:xfrm>
            <a:off x="171006" y="4487419"/>
            <a:ext cx="5872868" cy="2036791"/>
          </a:xfrm>
          <a:prstGeom prst="rect">
            <a:avLst/>
          </a:prstGeom>
        </p:spPr>
      </p:pic>
      <p:sp>
        <p:nvSpPr>
          <p:cNvPr id="11" name="TextBox 10">
            <a:extLst>
              <a:ext uri="{FF2B5EF4-FFF2-40B4-BE49-F238E27FC236}">
                <a16:creationId xmlns:a16="http://schemas.microsoft.com/office/drawing/2014/main" id="{32ED7C74-9937-D3CC-AB79-A3688A6CAF43}"/>
              </a:ext>
            </a:extLst>
          </p:cNvPr>
          <p:cNvSpPr txBox="1"/>
          <p:nvPr/>
        </p:nvSpPr>
        <p:spPr>
          <a:xfrm>
            <a:off x="7069504" y="1058586"/>
            <a:ext cx="5051037" cy="584775"/>
          </a:xfrm>
          <a:prstGeom prst="rect">
            <a:avLst/>
          </a:prstGeom>
          <a:noFill/>
        </p:spPr>
        <p:txBody>
          <a:bodyPr wrap="square" rtlCol="0">
            <a:spAutoFit/>
          </a:bodyPr>
          <a:lstStyle/>
          <a:p>
            <a:r>
              <a:rPr lang="en-US" sz="3200" b="1" u="sng" dirty="0">
                <a:solidFill>
                  <a:srgbClr val="0086D1"/>
                </a:solidFill>
              </a:rPr>
              <a:t>ashrae.org/ieq-resources</a:t>
            </a:r>
          </a:p>
        </p:txBody>
      </p:sp>
      <p:sp>
        <p:nvSpPr>
          <p:cNvPr id="12" name="TextBox 11">
            <a:extLst>
              <a:ext uri="{FF2B5EF4-FFF2-40B4-BE49-F238E27FC236}">
                <a16:creationId xmlns:a16="http://schemas.microsoft.com/office/drawing/2014/main" id="{01C2BE64-C9B1-046C-463F-826D4F8B23FF}"/>
              </a:ext>
            </a:extLst>
          </p:cNvPr>
          <p:cNvSpPr txBox="1"/>
          <p:nvPr/>
        </p:nvSpPr>
        <p:spPr>
          <a:xfrm>
            <a:off x="7069504" y="2102853"/>
            <a:ext cx="4294909" cy="3108543"/>
          </a:xfrm>
          <a:prstGeom prst="rect">
            <a:avLst/>
          </a:prstGeom>
          <a:noFill/>
        </p:spPr>
        <p:txBody>
          <a:bodyPr wrap="square" rtlCol="0">
            <a:spAutoFit/>
          </a:bodyPr>
          <a:lstStyle/>
          <a:p>
            <a:pPr marL="342900" indent="-342900">
              <a:buFont typeface="Wingdings" panose="05000000000000000000" pitchFamily="2" charset="2"/>
              <a:buChar char="ü"/>
            </a:pPr>
            <a:r>
              <a:rPr lang="en-US" sz="2800" b="1" dirty="0">
                <a:solidFill>
                  <a:srgbClr val="00549B"/>
                </a:solidFill>
              </a:rPr>
              <a:t>12 Videos</a:t>
            </a:r>
          </a:p>
          <a:p>
            <a:pPr marL="342900" indent="-342900">
              <a:buFont typeface="Wingdings" panose="05000000000000000000" pitchFamily="2" charset="2"/>
              <a:buChar char="ü"/>
            </a:pPr>
            <a:endParaRPr lang="en-US" sz="2800" b="1" dirty="0">
              <a:solidFill>
                <a:srgbClr val="00549B"/>
              </a:solidFill>
            </a:endParaRPr>
          </a:p>
          <a:p>
            <a:pPr marL="342900" indent="-342900">
              <a:buFont typeface="Wingdings" panose="05000000000000000000" pitchFamily="2" charset="2"/>
              <a:buChar char="ü"/>
            </a:pPr>
            <a:r>
              <a:rPr lang="en-US" sz="2800" b="1" dirty="0">
                <a:solidFill>
                  <a:srgbClr val="00549B"/>
                </a:solidFill>
              </a:rPr>
              <a:t>Topic Overview Guides</a:t>
            </a:r>
          </a:p>
          <a:p>
            <a:pPr marL="342900" indent="-342900">
              <a:buFont typeface="Wingdings" panose="05000000000000000000" pitchFamily="2" charset="2"/>
              <a:buChar char="ü"/>
            </a:pPr>
            <a:endParaRPr lang="en-US" sz="2800" b="1" dirty="0">
              <a:solidFill>
                <a:srgbClr val="00549B"/>
              </a:solidFill>
            </a:endParaRPr>
          </a:p>
          <a:p>
            <a:pPr marL="342900" indent="-342900">
              <a:buFont typeface="Wingdings" panose="05000000000000000000" pitchFamily="2" charset="2"/>
              <a:buChar char="ü"/>
            </a:pPr>
            <a:r>
              <a:rPr lang="en-US" sz="2800" b="1" dirty="0">
                <a:solidFill>
                  <a:srgbClr val="00549B"/>
                </a:solidFill>
              </a:rPr>
              <a:t>Checklists</a:t>
            </a:r>
          </a:p>
          <a:p>
            <a:pPr marL="342900" indent="-342900">
              <a:buFont typeface="Wingdings" panose="05000000000000000000" pitchFamily="2" charset="2"/>
              <a:buChar char="ü"/>
            </a:pPr>
            <a:endParaRPr lang="en-US" sz="2800" b="1" dirty="0">
              <a:solidFill>
                <a:srgbClr val="00549B"/>
              </a:solidFill>
            </a:endParaRPr>
          </a:p>
          <a:p>
            <a:pPr marL="342900" indent="-342900">
              <a:buFont typeface="Wingdings" panose="05000000000000000000" pitchFamily="2" charset="2"/>
              <a:buChar char="ü"/>
            </a:pPr>
            <a:r>
              <a:rPr lang="en-US" sz="2800" b="1" dirty="0">
                <a:solidFill>
                  <a:srgbClr val="00549B"/>
                </a:solidFill>
              </a:rPr>
              <a:t>References</a:t>
            </a:r>
          </a:p>
        </p:txBody>
      </p:sp>
      <p:sp>
        <p:nvSpPr>
          <p:cNvPr id="13" name="TextBox 12">
            <a:extLst>
              <a:ext uri="{FF2B5EF4-FFF2-40B4-BE49-F238E27FC236}">
                <a16:creationId xmlns:a16="http://schemas.microsoft.com/office/drawing/2014/main" id="{796D3FFA-D2D7-4808-05EA-B6E410A61151}"/>
              </a:ext>
            </a:extLst>
          </p:cNvPr>
          <p:cNvSpPr txBox="1"/>
          <p:nvPr/>
        </p:nvSpPr>
        <p:spPr>
          <a:xfrm>
            <a:off x="7069504" y="480823"/>
            <a:ext cx="4502727" cy="584775"/>
          </a:xfrm>
          <a:prstGeom prst="rect">
            <a:avLst/>
          </a:prstGeom>
          <a:noFill/>
        </p:spPr>
        <p:txBody>
          <a:bodyPr wrap="square" rtlCol="0">
            <a:spAutoFit/>
          </a:bodyPr>
          <a:lstStyle/>
          <a:p>
            <a:r>
              <a:rPr lang="en-US" sz="3200" b="1" dirty="0">
                <a:solidFill>
                  <a:srgbClr val="00549B"/>
                </a:solidFill>
              </a:rPr>
              <a:t>IEQ Resources</a:t>
            </a:r>
          </a:p>
        </p:txBody>
      </p:sp>
    </p:spTree>
    <p:extLst>
      <p:ext uri="{BB962C8B-B14F-4D97-AF65-F5344CB8AC3E}">
        <p14:creationId xmlns:p14="http://schemas.microsoft.com/office/powerpoint/2010/main" val="988169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373445E1-2049-A5C6-D607-5B2FB738221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b="25360"/>
          <a:stretch>
            <a:fillRect/>
          </a:stretch>
        </p:blipFill>
        <p:spPr>
          <a:xfrm>
            <a:off x="11245" y="32920"/>
            <a:ext cx="12192000" cy="6825080"/>
          </a:xfrm>
          <a:prstGeom prst="rect">
            <a:avLst/>
          </a:prstGeom>
        </p:spPr>
      </p:pic>
      <p:pic>
        <p:nvPicPr>
          <p:cNvPr id="1026" name="Picture 2">
            <a:extLst>
              <a:ext uri="{FF2B5EF4-FFF2-40B4-BE49-F238E27FC236}">
                <a16:creationId xmlns:a16="http://schemas.microsoft.com/office/drawing/2014/main" id="{EF1B9CFF-81A3-8193-5E51-8E20A6A71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406" y="110836"/>
            <a:ext cx="5185894" cy="242008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51E13B49-4FBF-301B-3F0A-0D5020756424}"/>
              </a:ext>
            </a:extLst>
          </p:cNvPr>
          <p:cNvCxnSpPr>
            <a:cxnSpLocks/>
          </p:cNvCxnSpPr>
          <p:nvPr/>
        </p:nvCxnSpPr>
        <p:spPr>
          <a:xfrm flipV="1">
            <a:off x="6899564" y="110836"/>
            <a:ext cx="0" cy="6325523"/>
          </a:xfrm>
          <a:prstGeom prst="line">
            <a:avLst/>
          </a:prstGeom>
          <a:ln>
            <a:solidFill>
              <a:srgbClr val="00549B"/>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982C802-6DE3-E502-D202-347DE5E918B6}"/>
              </a:ext>
            </a:extLst>
          </p:cNvPr>
          <p:cNvSpPr txBox="1"/>
          <p:nvPr/>
        </p:nvSpPr>
        <p:spPr>
          <a:xfrm>
            <a:off x="383987" y="379064"/>
            <a:ext cx="5993824" cy="1815882"/>
          </a:xfrm>
          <a:prstGeom prst="rect">
            <a:avLst/>
          </a:prstGeom>
          <a:noFill/>
        </p:spPr>
        <p:txBody>
          <a:bodyPr wrap="square" rtlCol="0">
            <a:spAutoFit/>
          </a:bodyPr>
          <a:lstStyle/>
          <a:p>
            <a:r>
              <a:rPr lang="en-US" sz="2800" b="1" dirty="0">
                <a:solidFill>
                  <a:srgbClr val="00549B"/>
                </a:solidFill>
              </a:rPr>
              <a:t>IEQ Video Series includes 12</a:t>
            </a:r>
            <a:r>
              <a:rPr lang="en-US" sz="2800" dirty="0">
                <a:solidFill>
                  <a:srgbClr val="00549B"/>
                </a:solidFill>
              </a:rPr>
              <a:t> </a:t>
            </a:r>
            <a:r>
              <a:rPr lang="en-US" sz="2800" b="1" dirty="0">
                <a:solidFill>
                  <a:srgbClr val="00549B"/>
                </a:solidFill>
              </a:rPr>
              <a:t>videos </a:t>
            </a:r>
            <a:r>
              <a:rPr lang="en-US" sz="2800" dirty="0">
                <a:solidFill>
                  <a:srgbClr val="00549B"/>
                </a:solidFill>
              </a:rPr>
              <a:t>covering IEQ pillars at ASHRAEvideo on YouTube and ashrae.org/president.</a:t>
            </a:r>
          </a:p>
          <a:p>
            <a:endParaRPr lang="en-US" sz="2800" b="1" dirty="0">
              <a:solidFill>
                <a:srgbClr val="00549B"/>
              </a:solidFill>
            </a:endParaRPr>
          </a:p>
        </p:txBody>
      </p:sp>
      <p:pic>
        <p:nvPicPr>
          <p:cNvPr id="5" name="Picture 4">
            <a:extLst>
              <a:ext uri="{FF2B5EF4-FFF2-40B4-BE49-F238E27FC236}">
                <a16:creationId xmlns:a16="http://schemas.microsoft.com/office/drawing/2014/main" id="{A7AE0014-AC84-5483-C18F-83A3CC45EC7D}"/>
              </a:ext>
            </a:extLst>
          </p:cNvPr>
          <p:cNvPicPr>
            <a:picLocks noChangeAspect="1"/>
          </p:cNvPicPr>
          <p:nvPr/>
        </p:nvPicPr>
        <p:blipFill>
          <a:blip r:embed="rId5"/>
          <a:stretch>
            <a:fillRect/>
          </a:stretch>
        </p:blipFill>
        <p:spPr>
          <a:xfrm>
            <a:off x="383399" y="1963929"/>
            <a:ext cx="5827914" cy="3297496"/>
          </a:xfrm>
          <a:prstGeom prst="rect">
            <a:avLst/>
          </a:prstGeom>
        </p:spPr>
      </p:pic>
      <p:pic>
        <p:nvPicPr>
          <p:cNvPr id="15" name="Picture 14">
            <a:extLst>
              <a:ext uri="{FF2B5EF4-FFF2-40B4-BE49-F238E27FC236}">
                <a16:creationId xmlns:a16="http://schemas.microsoft.com/office/drawing/2014/main" id="{9AA74A73-308F-67AC-DE78-C8190049A7AF}"/>
              </a:ext>
            </a:extLst>
          </p:cNvPr>
          <p:cNvPicPr>
            <a:picLocks noChangeAspect="1"/>
          </p:cNvPicPr>
          <p:nvPr/>
        </p:nvPicPr>
        <p:blipFill>
          <a:blip r:embed="rId6"/>
          <a:stretch>
            <a:fillRect/>
          </a:stretch>
        </p:blipFill>
        <p:spPr>
          <a:xfrm>
            <a:off x="383399" y="5365637"/>
            <a:ext cx="5348672" cy="1113299"/>
          </a:xfrm>
          <a:prstGeom prst="rect">
            <a:avLst/>
          </a:prstGeom>
        </p:spPr>
      </p:pic>
      <p:pic>
        <p:nvPicPr>
          <p:cNvPr id="22" name="Picture 21">
            <a:extLst>
              <a:ext uri="{FF2B5EF4-FFF2-40B4-BE49-F238E27FC236}">
                <a16:creationId xmlns:a16="http://schemas.microsoft.com/office/drawing/2014/main" id="{439BDB95-F3C7-3F3E-85E2-4FD7239DB437}"/>
              </a:ext>
            </a:extLst>
          </p:cNvPr>
          <p:cNvPicPr>
            <a:picLocks noChangeAspect="1"/>
          </p:cNvPicPr>
          <p:nvPr/>
        </p:nvPicPr>
        <p:blipFill>
          <a:blip r:embed="rId7"/>
          <a:stretch>
            <a:fillRect/>
          </a:stretch>
        </p:blipFill>
        <p:spPr>
          <a:xfrm>
            <a:off x="4458541" y="6096400"/>
            <a:ext cx="1065820" cy="339959"/>
          </a:xfrm>
          <a:prstGeom prst="rect">
            <a:avLst/>
          </a:prstGeom>
        </p:spPr>
      </p:pic>
      <p:sp>
        <p:nvSpPr>
          <p:cNvPr id="25" name="TextBox 24">
            <a:extLst>
              <a:ext uri="{FF2B5EF4-FFF2-40B4-BE49-F238E27FC236}">
                <a16:creationId xmlns:a16="http://schemas.microsoft.com/office/drawing/2014/main" id="{DC18A6CF-F749-37DE-3B52-4D14E41D0B3F}"/>
              </a:ext>
            </a:extLst>
          </p:cNvPr>
          <p:cNvSpPr txBox="1"/>
          <p:nvPr/>
        </p:nvSpPr>
        <p:spPr>
          <a:xfrm>
            <a:off x="7301345" y="2530920"/>
            <a:ext cx="4622222" cy="4862870"/>
          </a:xfrm>
          <a:prstGeom prst="rect">
            <a:avLst/>
          </a:prstGeom>
          <a:noFill/>
        </p:spPr>
        <p:txBody>
          <a:bodyPr wrap="square" rtlCol="0">
            <a:spAutoFit/>
          </a:bodyPr>
          <a:lstStyle/>
          <a:p>
            <a:r>
              <a:rPr lang="en-US" sz="2800" b="1" i="1" dirty="0"/>
              <a:t>Now Available!</a:t>
            </a:r>
          </a:p>
          <a:p>
            <a:r>
              <a:rPr lang="en-US" sz="2800" b="1" dirty="0">
                <a:solidFill>
                  <a:srgbClr val="00549B"/>
                </a:solidFill>
              </a:rPr>
              <a:t>Tech Hour #9: </a:t>
            </a:r>
            <a:r>
              <a:rPr lang="en-US" sz="2800" dirty="0"/>
              <a:t>IEQ – Codes, Impact on People, and Considerations (IAQ, Thermal Comfort, Lighting, Acoustics)</a:t>
            </a:r>
          </a:p>
          <a:p>
            <a:r>
              <a:rPr lang="en-US" sz="2800" dirty="0"/>
              <a:t> </a:t>
            </a:r>
          </a:p>
          <a:p>
            <a:r>
              <a:rPr lang="en-US" sz="2800" i="1" dirty="0"/>
              <a:t>Coming in March</a:t>
            </a:r>
            <a:endParaRPr lang="en-US" sz="2800" b="1" i="1" dirty="0"/>
          </a:p>
          <a:p>
            <a:r>
              <a:rPr lang="en-US" sz="2800" b="1" dirty="0">
                <a:solidFill>
                  <a:srgbClr val="00549B"/>
                </a:solidFill>
              </a:rPr>
              <a:t>Tech Hour #10: </a:t>
            </a:r>
            <a:r>
              <a:rPr lang="en-US" sz="2800" dirty="0"/>
              <a:t>Water</a:t>
            </a:r>
          </a:p>
          <a:p>
            <a:endParaRPr lang="en-US" sz="2000" dirty="0"/>
          </a:p>
          <a:p>
            <a:r>
              <a:rPr lang="en-US" sz="2000" dirty="0"/>
              <a:t> </a:t>
            </a:r>
          </a:p>
          <a:p>
            <a:endParaRPr lang="en-US" sz="2000" dirty="0"/>
          </a:p>
        </p:txBody>
      </p:sp>
    </p:spTree>
    <p:extLst>
      <p:ext uri="{BB962C8B-B14F-4D97-AF65-F5344CB8AC3E}">
        <p14:creationId xmlns:p14="http://schemas.microsoft.com/office/powerpoint/2010/main" val="1117809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747B5-A758-3B9B-312A-4D6D5593F194}"/>
              </a:ext>
            </a:extLst>
          </p:cNvPr>
          <p:cNvPicPr>
            <a:picLocks noChangeAspect="1"/>
          </p:cNvPicPr>
          <p:nvPr/>
        </p:nvPicPr>
        <p:blipFill>
          <a:blip r:embed="rId3"/>
          <a:stretch>
            <a:fillRect/>
          </a:stretch>
        </p:blipFill>
        <p:spPr>
          <a:xfrm>
            <a:off x="92766" y="0"/>
            <a:ext cx="12256067" cy="6858000"/>
          </a:xfrm>
          <a:prstGeom prst="rect">
            <a:avLst/>
          </a:prstGeom>
        </p:spPr>
      </p:pic>
      <p:pic>
        <p:nvPicPr>
          <p:cNvPr id="2" name="Picture 1">
            <a:extLst>
              <a:ext uri="{FF2B5EF4-FFF2-40B4-BE49-F238E27FC236}">
                <a16:creationId xmlns:a16="http://schemas.microsoft.com/office/drawing/2014/main" id="{BFE7662B-E567-3FD5-9803-63ECE7CCC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9082" y="5993339"/>
            <a:ext cx="981787" cy="679514"/>
          </a:xfrm>
          <a:prstGeom prst="rect">
            <a:avLst/>
          </a:prstGeom>
        </p:spPr>
      </p:pic>
      <p:pic>
        <p:nvPicPr>
          <p:cNvPr id="6" name="Picture 5">
            <a:extLst>
              <a:ext uri="{FF2B5EF4-FFF2-40B4-BE49-F238E27FC236}">
                <a16:creationId xmlns:a16="http://schemas.microsoft.com/office/drawing/2014/main" id="{F705C712-4CAE-45B6-B209-21315319D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014" y="356486"/>
            <a:ext cx="4355751" cy="5636853"/>
          </a:xfrm>
          <a:prstGeom prst="rect">
            <a:avLst/>
          </a:prstGeom>
        </p:spPr>
      </p:pic>
      <p:pic>
        <p:nvPicPr>
          <p:cNvPr id="12" name="Picture 11">
            <a:extLst>
              <a:ext uri="{FF2B5EF4-FFF2-40B4-BE49-F238E27FC236}">
                <a16:creationId xmlns:a16="http://schemas.microsoft.com/office/drawing/2014/main" id="{15900623-6A1A-3BB4-6953-338B39E3C2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4237" y="356486"/>
            <a:ext cx="4355751" cy="5636853"/>
          </a:xfrm>
          <a:prstGeom prst="rect">
            <a:avLst/>
          </a:prstGeom>
        </p:spPr>
      </p:pic>
    </p:spTree>
    <p:extLst>
      <p:ext uri="{BB962C8B-B14F-4D97-AF65-F5344CB8AC3E}">
        <p14:creationId xmlns:p14="http://schemas.microsoft.com/office/powerpoint/2010/main" val="371511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5F8643-4FAE-60FA-F63E-879C310C38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786A0C-BB81-42F9-6BC0-40FFCE0AC517}"/>
              </a:ext>
            </a:extLst>
          </p:cNvPr>
          <p:cNvPicPr>
            <a:picLocks noChangeAspect="1"/>
          </p:cNvPicPr>
          <p:nvPr/>
        </p:nvPicPr>
        <p:blipFill>
          <a:blip r:embed="rId3"/>
          <a:stretch>
            <a:fillRect/>
          </a:stretch>
        </p:blipFill>
        <p:spPr>
          <a:xfrm>
            <a:off x="0" y="0"/>
            <a:ext cx="12256067" cy="6858000"/>
          </a:xfrm>
          <a:prstGeom prst="rect">
            <a:avLst/>
          </a:prstGeom>
        </p:spPr>
      </p:pic>
      <p:pic>
        <p:nvPicPr>
          <p:cNvPr id="2" name="Picture 1">
            <a:extLst>
              <a:ext uri="{FF2B5EF4-FFF2-40B4-BE49-F238E27FC236}">
                <a16:creationId xmlns:a16="http://schemas.microsoft.com/office/drawing/2014/main" id="{AFAA5A54-268D-A86E-AFEE-F94332254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9082" y="5993339"/>
            <a:ext cx="981787" cy="679514"/>
          </a:xfrm>
          <a:prstGeom prst="rect">
            <a:avLst/>
          </a:prstGeom>
        </p:spPr>
      </p:pic>
      <p:pic>
        <p:nvPicPr>
          <p:cNvPr id="8" name="Picture 7" descr="A group of people standing in front of a building&#10;&#10;AI-generated content may be incorrect.">
            <a:extLst>
              <a:ext uri="{FF2B5EF4-FFF2-40B4-BE49-F238E27FC236}">
                <a16:creationId xmlns:a16="http://schemas.microsoft.com/office/drawing/2014/main" id="{ACB407EA-8B59-686B-7E38-45BC65B4C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1317" y="-45562"/>
            <a:ext cx="9204750" cy="6903562"/>
          </a:xfrm>
          <a:prstGeom prst="rect">
            <a:avLst/>
          </a:prstGeom>
        </p:spPr>
      </p:pic>
      <p:sp>
        <p:nvSpPr>
          <p:cNvPr id="14" name="TextBox 13">
            <a:extLst>
              <a:ext uri="{FF2B5EF4-FFF2-40B4-BE49-F238E27FC236}">
                <a16:creationId xmlns:a16="http://schemas.microsoft.com/office/drawing/2014/main" id="{6B6355E3-D1D2-F800-DA0F-6260800FD1BC}"/>
              </a:ext>
            </a:extLst>
          </p:cNvPr>
          <p:cNvSpPr txBox="1"/>
          <p:nvPr/>
        </p:nvSpPr>
        <p:spPr>
          <a:xfrm>
            <a:off x="6096000" y="6100614"/>
            <a:ext cx="4610097" cy="646331"/>
          </a:xfrm>
          <a:prstGeom prst="rect">
            <a:avLst/>
          </a:prstGeom>
          <a:solidFill>
            <a:schemeClr val="bg1"/>
          </a:solidFill>
        </p:spPr>
        <p:txBody>
          <a:bodyPr wrap="square" rtlCol="0">
            <a:spAutoFit/>
          </a:bodyPr>
          <a:lstStyle/>
          <a:p>
            <a:r>
              <a:rPr lang="en-US" b="1" dirty="0"/>
              <a:t>Meeting with BOMA, NIBS, and U.S. policy makers, Washington D.C.</a:t>
            </a:r>
          </a:p>
        </p:txBody>
      </p:sp>
      <p:pic>
        <p:nvPicPr>
          <p:cNvPr id="7" name="Picture 6">
            <a:extLst>
              <a:ext uri="{FF2B5EF4-FFF2-40B4-BE49-F238E27FC236}">
                <a16:creationId xmlns:a16="http://schemas.microsoft.com/office/drawing/2014/main" id="{D4523179-C06D-A44E-8488-9829E978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203" y="-45562"/>
            <a:ext cx="5106697" cy="6903562"/>
          </a:xfrm>
          <a:prstGeom prst="rect">
            <a:avLst/>
          </a:prstGeom>
        </p:spPr>
      </p:pic>
    </p:spTree>
    <p:extLst>
      <p:ext uri="{BB962C8B-B14F-4D97-AF65-F5344CB8AC3E}">
        <p14:creationId xmlns:p14="http://schemas.microsoft.com/office/powerpoint/2010/main" val="206645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1185F1-57FD-2CA3-6EF5-01F2B91D2C4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372996" y="-1"/>
            <a:ext cx="5819004" cy="6858001"/>
          </a:xfrm>
          <a:prstGeom prst="rect">
            <a:avLst/>
          </a:prstGeom>
        </p:spPr>
      </p:pic>
      <p:sp>
        <p:nvSpPr>
          <p:cNvPr id="4" name="TextBox 3">
            <a:extLst>
              <a:ext uri="{FF2B5EF4-FFF2-40B4-BE49-F238E27FC236}">
                <a16:creationId xmlns:a16="http://schemas.microsoft.com/office/drawing/2014/main" id="{0BB55446-D6DC-5A11-9499-932A269EA029}"/>
              </a:ext>
            </a:extLst>
          </p:cNvPr>
          <p:cNvSpPr txBox="1"/>
          <p:nvPr/>
        </p:nvSpPr>
        <p:spPr>
          <a:xfrm>
            <a:off x="8763925" y="1964354"/>
            <a:ext cx="3078865" cy="1384995"/>
          </a:xfrm>
          <a:prstGeom prst="rect">
            <a:avLst/>
          </a:prstGeom>
          <a:noFill/>
        </p:spPr>
        <p:txBody>
          <a:bodyPr wrap="square" rtlCol="0">
            <a:spAutoFit/>
          </a:bodyPr>
          <a:lstStyle/>
          <a:p>
            <a:r>
              <a:rPr lang="en-US" sz="2800" dirty="0"/>
              <a:t>Necessary for survival, safety and wellbeing.</a:t>
            </a:r>
          </a:p>
        </p:txBody>
      </p:sp>
      <p:sp>
        <p:nvSpPr>
          <p:cNvPr id="5" name="TextBox 4">
            <a:extLst>
              <a:ext uri="{FF2B5EF4-FFF2-40B4-BE49-F238E27FC236}">
                <a16:creationId xmlns:a16="http://schemas.microsoft.com/office/drawing/2014/main" id="{FC73F745-6B13-7770-C9A9-295892017D60}"/>
              </a:ext>
            </a:extLst>
          </p:cNvPr>
          <p:cNvSpPr txBox="1"/>
          <p:nvPr/>
        </p:nvSpPr>
        <p:spPr>
          <a:xfrm>
            <a:off x="8800892" y="3788064"/>
            <a:ext cx="3078865" cy="1815882"/>
          </a:xfrm>
          <a:prstGeom prst="rect">
            <a:avLst/>
          </a:prstGeom>
          <a:noFill/>
        </p:spPr>
        <p:txBody>
          <a:bodyPr wrap="square" rtlCol="0">
            <a:spAutoFit/>
          </a:bodyPr>
          <a:lstStyle/>
          <a:p>
            <a:r>
              <a:rPr lang="en-US" sz="2800" dirty="0"/>
              <a:t>Essential for emotional and psychological security.</a:t>
            </a:r>
          </a:p>
        </p:txBody>
      </p:sp>
      <p:pic>
        <p:nvPicPr>
          <p:cNvPr id="8" name="Graphic 7" descr="Tent with solid fill">
            <a:extLst>
              <a:ext uri="{FF2B5EF4-FFF2-40B4-BE49-F238E27FC236}">
                <a16:creationId xmlns:a16="http://schemas.microsoft.com/office/drawing/2014/main" id="{83413E2E-CE5F-4CFD-A8EB-6713061B91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8097" y="2063858"/>
            <a:ext cx="914400" cy="914400"/>
          </a:xfrm>
          <a:prstGeom prst="rect">
            <a:avLst/>
          </a:prstGeom>
        </p:spPr>
      </p:pic>
      <p:sp>
        <p:nvSpPr>
          <p:cNvPr id="12" name="TextBox 11">
            <a:extLst>
              <a:ext uri="{FF2B5EF4-FFF2-40B4-BE49-F238E27FC236}">
                <a16:creationId xmlns:a16="http://schemas.microsoft.com/office/drawing/2014/main" id="{AE5A4875-A56F-247F-5759-72772866330D}"/>
              </a:ext>
            </a:extLst>
          </p:cNvPr>
          <p:cNvSpPr txBox="1"/>
          <p:nvPr/>
        </p:nvSpPr>
        <p:spPr>
          <a:xfrm>
            <a:off x="7588097" y="1051947"/>
            <a:ext cx="2511705" cy="707886"/>
          </a:xfrm>
          <a:prstGeom prst="rect">
            <a:avLst/>
          </a:prstGeom>
          <a:noFill/>
        </p:spPr>
        <p:txBody>
          <a:bodyPr wrap="square">
            <a:spAutoFit/>
          </a:bodyPr>
          <a:lstStyle/>
          <a:p>
            <a:r>
              <a:rPr lang="en-US" sz="4000" b="1" dirty="0">
                <a:solidFill>
                  <a:schemeClr val="tx1">
                    <a:lumMod val="85000"/>
                    <a:lumOff val="15000"/>
                  </a:schemeClr>
                </a:solidFill>
                <a:latin typeface="Aptos Black" panose="020B0004020202020204" pitchFamily="34" charset="0"/>
              </a:rPr>
              <a:t>Shelter is </a:t>
            </a:r>
          </a:p>
        </p:txBody>
      </p:sp>
      <p:grpSp>
        <p:nvGrpSpPr>
          <p:cNvPr id="14" name="Group 13">
            <a:extLst>
              <a:ext uri="{FF2B5EF4-FFF2-40B4-BE49-F238E27FC236}">
                <a16:creationId xmlns:a16="http://schemas.microsoft.com/office/drawing/2014/main" id="{A421B6EB-77C6-2E98-37DE-56C4669879CF}"/>
              </a:ext>
            </a:extLst>
          </p:cNvPr>
          <p:cNvGrpSpPr/>
          <p:nvPr/>
        </p:nvGrpSpPr>
        <p:grpSpPr>
          <a:xfrm>
            <a:off x="7588097" y="4095186"/>
            <a:ext cx="1175828" cy="914400"/>
            <a:chOff x="8095494" y="3800733"/>
            <a:chExt cx="1256851" cy="1256851"/>
          </a:xfrm>
          <a:solidFill>
            <a:schemeClr val="tx1">
              <a:lumMod val="85000"/>
              <a:lumOff val="15000"/>
            </a:schemeClr>
          </a:solidFill>
        </p:grpSpPr>
        <p:pic>
          <p:nvPicPr>
            <p:cNvPr id="10" name="Graphic 9" descr="Dog House with solid fill">
              <a:extLst>
                <a:ext uri="{FF2B5EF4-FFF2-40B4-BE49-F238E27FC236}">
                  <a16:creationId xmlns:a16="http://schemas.microsoft.com/office/drawing/2014/main" id="{74986B34-BB74-D97A-5063-192D662880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95494" y="3800733"/>
              <a:ext cx="1256851" cy="1256851"/>
            </a:xfrm>
            <a:prstGeom prst="rect">
              <a:avLst/>
            </a:prstGeom>
          </p:spPr>
        </p:pic>
        <p:sp>
          <p:nvSpPr>
            <p:cNvPr id="13" name="Rectangle 12">
              <a:extLst>
                <a:ext uri="{FF2B5EF4-FFF2-40B4-BE49-F238E27FC236}">
                  <a16:creationId xmlns:a16="http://schemas.microsoft.com/office/drawing/2014/main" id="{39BF3091-3910-4B70-A6FF-FE9C2373FFBE}"/>
                </a:ext>
              </a:extLst>
            </p:cNvPr>
            <p:cNvSpPr/>
            <p:nvPr/>
          </p:nvSpPr>
          <p:spPr>
            <a:xfrm>
              <a:off x="8530542" y="4317357"/>
              <a:ext cx="347240" cy="18519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pic>
        <p:nvPicPr>
          <p:cNvPr id="15" name="Picture 14">
            <a:extLst>
              <a:ext uri="{FF2B5EF4-FFF2-40B4-BE49-F238E27FC236}">
                <a16:creationId xmlns:a16="http://schemas.microsoft.com/office/drawing/2014/main" id="{798526ED-C793-45D0-19F0-E30EFD48C4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0754" y="5891216"/>
            <a:ext cx="981787" cy="679514"/>
          </a:xfrm>
          <a:prstGeom prst="rect">
            <a:avLst/>
          </a:prstGeom>
        </p:spPr>
      </p:pic>
      <p:pic>
        <p:nvPicPr>
          <p:cNvPr id="3" name="Picture 2" descr="Baby playing with toys on the floor">
            <a:extLst>
              <a:ext uri="{FF2B5EF4-FFF2-40B4-BE49-F238E27FC236}">
                <a16:creationId xmlns:a16="http://schemas.microsoft.com/office/drawing/2014/main" id="{060A134D-862F-3431-3AC0-64B8848C470B}"/>
              </a:ext>
            </a:extLst>
          </p:cNvPr>
          <p:cNvPicPr>
            <a:picLocks noChangeAspect="1"/>
          </p:cNvPicPr>
          <p:nvPr/>
        </p:nvPicPr>
        <p:blipFill>
          <a:blip r:embed="rId9">
            <a:extLst>
              <a:ext uri="{28A0092B-C50C-407E-A947-70E740481C1C}">
                <a14:useLocalDpi xmlns:a14="http://schemas.microsoft.com/office/drawing/2010/main" val="0"/>
              </a:ext>
            </a:extLst>
          </a:blip>
          <a:srcRect l="18945" r="16074"/>
          <a:stretch>
            <a:fillRect/>
          </a:stretch>
        </p:blipFill>
        <p:spPr>
          <a:xfrm>
            <a:off x="181529" y="143634"/>
            <a:ext cx="6060753" cy="65707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57020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1C438-06A2-6252-0BAB-919F38C54B0A}"/>
            </a:ext>
          </a:extLst>
        </p:cNvPr>
        <p:cNvGrpSpPr/>
        <p:nvPr/>
      </p:nvGrpSpPr>
      <p:grpSpPr>
        <a:xfrm>
          <a:off x="0" y="0"/>
          <a:ext cx="0" cy="0"/>
          <a:chOff x="0" y="0"/>
          <a:chExt cx="0" cy="0"/>
        </a:xfrm>
      </p:grpSpPr>
      <p:pic>
        <p:nvPicPr>
          <p:cNvPr id="7" name="Picture 6" descr="A blue hexagon with blue text&#10;&#10;AI-generated content may be incorrect.">
            <a:extLst>
              <a:ext uri="{FF2B5EF4-FFF2-40B4-BE49-F238E27FC236}">
                <a16:creationId xmlns:a16="http://schemas.microsoft.com/office/drawing/2014/main" id="{19B14CC8-41C4-6DA2-4F74-6A22E41C7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928" y="297670"/>
            <a:ext cx="993888" cy="687889"/>
          </a:xfrm>
          <a:prstGeom prst="rect">
            <a:avLst/>
          </a:prstGeom>
        </p:spPr>
      </p:pic>
      <p:sp>
        <p:nvSpPr>
          <p:cNvPr id="3" name="TextBox 2">
            <a:extLst>
              <a:ext uri="{FF2B5EF4-FFF2-40B4-BE49-F238E27FC236}">
                <a16:creationId xmlns:a16="http://schemas.microsoft.com/office/drawing/2014/main" id="{76E777DC-CB99-5EF0-78DE-E729EDB96D86}"/>
              </a:ext>
            </a:extLst>
          </p:cNvPr>
          <p:cNvSpPr txBox="1"/>
          <p:nvPr/>
        </p:nvSpPr>
        <p:spPr>
          <a:xfrm>
            <a:off x="2163545" y="641614"/>
            <a:ext cx="7609115" cy="369332"/>
          </a:xfrm>
          <a:prstGeom prst="rect">
            <a:avLst/>
          </a:prstGeom>
          <a:noFill/>
        </p:spPr>
        <p:txBody>
          <a:bodyPr wrap="square" rtlCol="0">
            <a:spAutoFit/>
          </a:bodyPr>
          <a:lstStyle/>
          <a:p>
            <a:r>
              <a:rPr lang="en-US"/>
              <a:t>Add Photos of travel to Tokyo, Dubai, Italy, Ecuador</a:t>
            </a:r>
            <a:endParaRPr lang="en-US" dirty="0"/>
          </a:p>
        </p:txBody>
      </p:sp>
      <p:pic>
        <p:nvPicPr>
          <p:cNvPr id="13" name="Picture 12">
            <a:extLst>
              <a:ext uri="{FF2B5EF4-FFF2-40B4-BE49-F238E27FC236}">
                <a16:creationId xmlns:a16="http://schemas.microsoft.com/office/drawing/2014/main" id="{3D99C42C-53E1-1D0F-3103-02AE6A759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74" y="3383554"/>
            <a:ext cx="5452903" cy="33780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road with leaves on the ground&#10;&#10;AI-generated content may be incorrect.">
            <a:extLst>
              <a:ext uri="{FF2B5EF4-FFF2-40B4-BE49-F238E27FC236}">
                <a16:creationId xmlns:a16="http://schemas.microsoft.com/office/drawing/2014/main" id="{45F8CA4E-FB43-C30B-723D-0929769B4345}"/>
              </a:ext>
            </a:extLst>
          </p:cNvPr>
          <p:cNvPicPr>
            <a:picLocks noChangeAspect="1"/>
          </p:cNvPicPr>
          <p:nvPr/>
        </p:nvPicPr>
        <p:blipFill>
          <a:blip r:embed="rId5">
            <a:extLst>
              <a:ext uri="{28A0092B-C50C-407E-A947-70E740481C1C}">
                <a14:useLocalDpi xmlns:a14="http://schemas.microsoft.com/office/drawing/2010/main" val="0"/>
              </a:ext>
            </a:extLst>
          </a:blip>
          <a:srcRect l="28772" r="16721"/>
          <a:stretch>
            <a:fillRect/>
          </a:stretch>
        </p:blipFill>
        <p:spPr>
          <a:xfrm rot="5400000">
            <a:off x="8368900" y="-424853"/>
            <a:ext cx="3146618" cy="43296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BE764FC1-0F62-BDAB-3BCC-4388C0291F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13" y="167742"/>
            <a:ext cx="7446437" cy="28220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EF5D6403-8CAF-C691-519C-A9ABCCB47CDE}"/>
              </a:ext>
            </a:extLst>
          </p:cNvPr>
          <p:cNvPicPr>
            <a:picLocks noChangeAspect="1"/>
          </p:cNvPicPr>
          <p:nvPr/>
        </p:nvPicPr>
        <p:blipFill>
          <a:blip r:embed="rId7">
            <a:extLst>
              <a:ext uri="{28A0092B-C50C-407E-A947-70E740481C1C}">
                <a14:useLocalDpi xmlns:a14="http://schemas.microsoft.com/office/drawing/2010/main" val="0"/>
              </a:ext>
            </a:extLst>
          </a:blip>
          <a:srcRect l="-860" t="31072" r="860" b="-1078"/>
          <a:stretch>
            <a:fillRect/>
          </a:stretch>
        </p:blipFill>
        <p:spPr>
          <a:xfrm>
            <a:off x="5968102" y="3544712"/>
            <a:ext cx="6129998" cy="32168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79399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7A5290-FB4C-A69F-DCE1-1DF09B30248B}"/>
              </a:ext>
            </a:extLst>
          </p:cNvPr>
          <p:cNvPicPr>
            <a:picLocks noChangeAspect="1"/>
          </p:cNvPicPr>
          <p:nvPr/>
        </p:nvPicPr>
        <p:blipFill>
          <a:blip r:embed="rId3"/>
          <a:srcRect l="1633"/>
          <a:stretch/>
        </p:blipFill>
        <p:spPr>
          <a:xfrm>
            <a:off x="-255794" y="-82517"/>
            <a:ext cx="12447794" cy="6940517"/>
          </a:xfrm>
          <a:prstGeom prst="rect">
            <a:avLst/>
          </a:prstGeom>
        </p:spPr>
      </p:pic>
      <p:pic>
        <p:nvPicPr>
          <p:cNvPr id="7" name="Picture 6" descr="A blue hexagon with blue text&#10;&#10;AI-generated content may be incorrect.">
            <a:extLst>
              <a:ext uri="{FF2B5EF4-FFF2-40B4-BE49-F238E27FC236}">
                <a16:creationId xmlns:a16="http://schemas.microsoft.com/office/drawing/2014/main" id="{1EA04A0E-2090-1FC7-289F-3FCD137C2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28" y="297670"/>
            <a:ext cx="993888" cy="687889"/>
          </a:xfrm>
          <a:prstGeom prst="rect">
            <a:avLst/>
          </a:prstGeom>
        </p:spPr>
      </p:pic>
      <p:pic>
        <p:nvPicPr>
          <p:cNvPr id="18" name="Picture 17" descr="A group of people standing in front of a desk&#10;&#10;AI-generated content may be incorrect.">
            <a:extLst>
              <a:ext uri="{FF2B5EF4-FFF2-40B4-BE49-F238E27FC236}">
                <a16:creationId xmlns:a16="http://schemas.microsoft.com/office/drawing/2014/main" id="{E01AC042-4FAF-8E3E-1DF3-ECEF4A8D8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8273" y="1283229"/>
            <a:ext cx="7189370" cy="47899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 name="TextBox 18">
            <a:extLst>
              <a:ext uri="{FF2B5EF4-FFF2-40B4-BE49-F238E27FC236}">
                <a16:creationId xmlns:a16="http://schemas.microsoft.com/office/drawing/2014/main" id="{1CEFC1CF-FB70-EE90-2714-CAC95B072EEF}"/>
              </a:ext>
            </a:extLst>
          </p:cNvPr>
          <p:cNvSpPr txBox="1"/>
          <p:nvPr/>
        </p:nvSpPr>
        <p:spPr>
          <a:xfrm>
            <a:off x="5420609" y="6370816"/>
            <a:ext cx="5945263" cy="369332"/>
          </a:xfrm>
          <a:prstGeom prst="rect">
            <a:avLst/>
          </a:prstGeom>
          <a:solidFill>
            <a:schemeClr val="bg1"/>
          </a:solidFill>
        </p:spPr>
        <p:txBody>
          <a:bodyPr wrap="square" rtlCol="0">
            <a:spAutoFit/>
          </a:bodyPr>
          <a:lstStyle/>
          <a:p>
            <a:r>
              <a:rPr lang="en-US" b="1" dirty="0"/>
              <a:t>Global Pledge for Healthy Indoor Air, New York City</a:t>
            </a:r>
          </a:p>
        </p:txBody>
      </p:sp>
      <p:pic>
        <p:nvPicPr>
          <p:cNvPr id="4" name="Picture 3" descr="A person standing at a podium&#10;&#10;AI-generated content may be incorrect.">
            <a:extLst>
              <a:ext uri="{FF2B5EF4-FFF2-40B4-BE49-F238E27FC236}">
                <a16:creationId xmlns:a16="http://schemas.microsoft.com/office/drawing/2014/main" id="{D2FB4667-3BED-AF8A-475F-ECA5443D9E06}"/>
              </a:ext>
            </a:extLst>
          </p:cNvPr>
          <p:cNvPicPr>
            <a:picLocks noChangeAspect="1"/>
          </p:cNvPicPr>
          <p:nvPr/>
        </p:nvPicPr>
        <p:blipFill>
          <a:blip r:embed="rId6">
            <a:extLst>
              <a:ext uri="{28A0092B-C50C-407E-A947-70E740481C1C}">
                <a14:useLocalDpi xmlns:a14="http://schemas.microsoft.com/office/drawing/2010/main" val="0"/>
              </a:ext>
            </a:extLst>
          </a:blip>
          <a:srcRect l="8586" t="10255"/>
          <a:stretch>
            <a:fillRect/>
          </a:stretch>
        </p:blipFill>
        <p:spPr>
          <a:xfrm rot="5400000">
            <a:off x="-548992" y="993309"/>
            <a:ext cx="5858547" cy="4467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E0879454-2329-C032-602C-22B81EAC4559}"/>
              </a:ext>
            </a:extLst>
          </p:cNvPr>
          <p:cNvSpPr txBox="1"/>
          <p:nvPr/>
        </p:nvSpPr>
        <p:spPr>
          <a:xfrm>
            <a:off x="194357" y="5827362"/>
            <a:ext cx="4419559" cy="369332"/>
          </a:xfrm>
          <a:prstGeom prst="rect">
            <a:avLst/>
          </a:prstGeom>
          <a:solidFill>
            <a:schemeClr val="bg1"/>
          </a:solidFill>
        </p:spPr>
        <p:txBody>
          <a:bodyPr wrap="square" rtlCol="0">
            <a:spAutoFit/>
          </a:bodyPr>
          <a:lstStyle/>
          <a:p>
            <a:r>
              <a:rPr lang="en-US" b="1" dirty="0"/>
              <a:t>Presidential Member Dr. Bill Bahnfleth </a:t>
            </a:r>
          </a:p>
        </p:txBody>
      </p:sp>
    </p:spTree>
    <p:extLst>
      <p:ext uri="{BB962C8B-B14F-4D97-AF65-F5344CB8AC3E}">
        <p14:creationId xmlns:p14="http://schemas.microsoft.com/office/powerpoint/2010/main" val="633390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1FB12-F031-DBAA-9215-A6445CB33130}"/>
            </a:ext>
          </a:extLst>
        </p:cNvPr>
        <p:cNvGrpSpPr/>
        <p:nvPr/>
      </p:nvGrpSpPr>
      <p:grpSpPr>
        <a:xfrm>
          <a:off x="0" y="0"/>
          <a:ext cx="0" cy="0"/>
          <a:chOff x="0" y="0"/>
          <a:chExt cx="0" cy="0"/>
        </a:xfrm>
      </p:grpSpPr>
      <p:pic>
        <p:nvPicPr>
          <p:cNvPr id="17" name="Picture 16" descr="A cactus in a desert&#10;&#10;AI-generated content may be incorrect.">
            <a:extLst>
              <a:ext uri="{FF2B5EF4-FFF2-40B4-BE49-F238E27FC236}">
                <a16:creationId xmlns:a16="http://schemas.microsoft.com/office/drawing/2014/main" id="{AC6AAE2C-36FE-F758-649C-74CDAF9416ED}"/>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t="12500" b="12500"/>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B196FCD7-9541-95C9-EFA0-550A7A0C3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67" y="373565"/>
            <a:ext cx="981787" cy="679514"/>
          </a:xfrm>
          <a:prstGeom prst="rect">
            <a:avLst/>
          </a:prstGeom>
        </p:spPr>
      </p:pic>
      <p:pic>
        <p:nvPicPr>
          <p:cNvPr id="12" name="Picture 11" descr="A group of people posing for a photo&#10;&#10;AI-generated content may be incorrect.">
            <a:extLst>
              <a:ext uri="{FF2B5EF4-FFF2-40B4-BE49-F238E27FC236}">
                <a16:creationId xmlns:a16="http://schemas.microsoft.com/office/drawing/2014/main" id="{ADA7B4B3-2980-83DE-8159-56B651AB2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165" y="2530642"/>
            <a:ext cx="4853836" cy="36403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09145D93-FAF9-0808-ED68-D0E066B18153}"/>
              </a:ext>
            </a:extLst>
          </p:cNvPr>
          <p:cNvSpPr txBox="1"/>
          <p:nvPr/>
        </p:nvSpPr>
        <p:spPr>
          <a:xfrm>
            <a:off x="1277034" y="6329844"/>
            <a:ext cx="4610097" cy="369332"/>
          </a:xfrm>
          <a:prstGeom prst="rect">
            <a:avLst/>
          </a:prstGeom>
          <a:solidFill>
            <a:schemeClr val="bg1"/>
          </a:solidFill>
        </p:spPr>
        <p:txBody>
          <a:bodyPr wrap="square" rtlCol="0">
            <a:spAutoFit/>
          </a:bodyPr>
          <a:lstStyle/>
          <a:p>
            <a:r>
              <a:rPr lang="en-US" b="1" dirty="0"/>
              <a:t>SHASE, JSRAE, ASHRAE Meeting, Japan</a:t>
            </a:r>
          </a:p>
        </p:txBody>
      </p:sp>
      <p:pic>
        <p:nvPicPr>
          <p:cNvPr id="3" name="Picture 2">
            <a:extLst>
              <a:ext uri="{FF2B5EF4-FFF2-40B4-BE49-F238E27FC236}">
                <a16:creationId xmlns:a16="http://schemas.microsoft.com/office/drawing/2014/main" id="{273DCB49-C823-47C4-DE74-4D934AADEA21}"/>
              </a:ext>
            </a:extLst>
          </p:cNvPr>
          <p:cNvPicPr>
            <a:picLocks noChangeAspect="1"/>
          </p:cNvPicPr>
          <p:nvPr/>
        </p:nvPicPr>
        <p:blipFill>
          <a:blip r:embed="rId6">
            <a:extLst>
              <a:ext uri="{28A0092B-C50C-407E-A947-70E740481C1C}">
                <a14:useLocalDpi xmlns:a14="http://schemas.microsoft.com/office/drawing/2010/main" val="0"/>
              </a:ext>
            </a:extLst>
          </a:blip>
          <a:srcRect t="16687" b="18948"/>
          <a:stretch>
            <a:fillRect/>
          </a:stretch>
        </p:blipFill>
        <p:spPr>
          <a:xfrm>
            <a:off x="2196994" y="193110"/>
            <a:ext cx="2527487" cy="21444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8442855A-A030-1249-4091-85184914802A}"/>
              </a:ext>
            </a:extLst>
          </p:cNvPr>
          <p:cNvSpPr txBox="1"/>
          <p:nvPr/>
        </p:nvSpPr>
        <p:spPr>
          <a:xfrm>
            <a:off x="4922730" y="1691201"/>
            <a:ext cx="985702" cy="646331"/>
          </a:xfrm>
          <a:prstGeom prst="rect">
            <a:avLst/>
          </a:prstGeom>
          <a:solidFill>
            <a:schemeClr val="bg1"/>
          </a:solidFill>
        </p:spPr>
        <p:txBody>
          <a:bodyPr wrap="square" rtlCol="0">
            <a:spAutoFit/>
          </a:bodyPr>
          <a:lstStyle/>
          <a:p>
            <a:r>
              <a:rPr lang="en-US" b="1" dirty="0"/>
              <a:t>CIBSE, </a:t>
            </a:r>
          </a:p>
          <a:p>
            <a:r>
              <a:rPr lang="en-US" b="1" dirty="0"/>
              <a:t>London</a:t>
            </a:r>
          </a:p>
        </p:txBody>
      </p:sp>
      <p:pic>
        <p:nvPicPr>
          <p:cNvPr id="5" name="Picture 4" descr="A pond with trees and grass&#10;&#10;AI-generated content may be incorrect.">
            <a:extLst>
              <a:ext uri="{FF2B5EF4-FFF2-40B4-BE49-F238E27FC236}">
                <a16:creationId xmlns:a16="http://schemas.microsoft.com/office/drawing/2014/main" id="{EA564682-7362-DE21-47DB-4371CA9100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112502" y="1002083"/>
            <a:ext cx="6471780" cy="48538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74292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A62F3F8-795F-6EE7-0827-DF8D46699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67" y="373565"/>
            <a:ext cx="981787" cy="679514"/>
          </a:xfrm>
          <a:prstGeom prst="rect">
            <a:avLst/>
          </a:prstGeom>
        </p:spPr>
      </p:pic>
      <p:pic>
        <p:nvPicPr>
          <p:cNvPr id="14" name="Picture 13">
            <a:extLst>
              <a:ext uri="{FF2B5EF4-FFF2-40B4-BE49-F238E27FC236}">
                <a16:creationId xmlns:a16="http://schemas.microsoft.com/office/drawing/2014/main" id="{065BDB5E-650E-F2B0-B5F1-3CB1E4A34259}"/>
              </a:ext>
            </a:extLst>
          </p:cNvPr>
          <p:cNvPicPr>
            <a:picLocks noChangeAspect="1"/>
          </p:cNvPicPr>
          <p:nvPr/>
        </p:nvPicPr>
        <p:blipFill>
          <a:blip r:embed="rId4"/>
          <a:stretch>
            <a:fillRect/>
          </a:stretch>
        </p:blipFill>
        <p:spPr>
          <a:xfrm>
            <a:off x="0" y="-168518"/>
            <a:ext cx="12192000" cy="7052013"/>
          </a:xfrm>
          <a:prstGeom prst="rect">
            <a:avLst/>
          </a:prstGeom>
        </p:spPr>
      </p:pic>
      <p:pic>
        <p:nvPicPr>
          <p:cNvPr id="16" name="Picture 15" descr="A group of people standing in front of a building&#10;&#10;AI-generated content may be incorrect.">
            <a:extLst>
              <a:ext uri="{FF2B5EF4-FFF2-40B4-BE49-F238E27FC236}">
                <a16:creationId xmlns:a16="http://schemas.microsoft.com/office/drawing/2014/main" id="{DBA87EBB-5D5D-066E-F990-5D742A8F4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293" y="297670"/>
            <a:ext cx="3982014" cy="29865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449584C2-C3B2-71D5-23A0-ACD6F93B01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293" y="3561302"/>
            <a:ext cx="3982013" cy="31183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descr="A blue hexagon with blue text&#10;&#10;AI-generated content may be incorrect.">
            <a:extLst>
              <a:ext uri="{FF2B5EF4-FFF2-40B4-BE49-F238E27FC236}">
                <a16:creationId xmlns:a16="http://schemas.microsoft.com/office/drawing/2014/main" id="{18A9C9FE-60D6-37AD-3662-0FEDA4DCE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928" y="297670"/>
            <a:ext cx="993888" cy="687889"/>
          </a:xfrm>
          <a:prstGeom prst="rect">
            <a:avLst/>
          </a:prstGeom>
        </p:spPr>
      </p:pic>
      <p:pic>
        <p:nvPicPr>
          <p:cNvPr id="3" name="Picture 2" descr="A city at night with buildings and a street&#10;&#10;AI-generated content may be incorrect.">
            <a:extLst>
              <a:ext uri="{FF2B5EF4-FFF2-40B4-BE49-F238E27FC236}">
                <a16:creationId xmlns:a16="http://schemas.microsoft.com/office/drawing/2014/main" id="{6FA2322E-3440-320E-6DB1-8460476F9B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2598" y="373565"/>
            <a:ext cx="4704702" cy="62729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 name="TextBox 18">
            <a:extLst>
              <a:ext uri="{FF2B5EF4-FFF2-40B4-BE49-F238E27FC236}">
                <a16:creationId xmlns:a16="http://schemas.microsoft.com/office/drawing/2014/main" id="{D3903035-0B07-E696-E736-3394EE5621F2}"/>
              </a:ext>
            </a:extLst>
          </p:cNvPr>
          <p:cNvSpPr txBox="1"/>
          <p:nvPr/>
        </p:nvSpPr>
        <p:spPr>
          <a:xfrm>
            <a:off x="9438271" y="6033350"/>
            <a:ext cx="2594704" cy="646331"/>
          </a:xfrm>
          <a:prstGeom prst="rect">
            <a:avLst/>
          </a:prstGeom>
          <a:solidFill>
            <a:schemeClr val="bg1"/>
          </a:solidFill>
        </p:spPr>
        <p:txBody>
          <a:bodyPr wrap="square" rtlCol="0">
            <a:spAutoFit/>
          </a:bodyPr>
          <a:lstStyle/>
          <a:p>
            <a:r>
              <a:rPr lang="en-US" b="1" dirty="0"/>
              <a:t>2025 ASHRAE IEQ </a:t>
            </a:r>
          </a:p>
          <a:p>
            <a:r>
              <a:rPr lang="en-US" b="1" dirty="0"/>
              <a:t>Conference, Montreal</a:t>
            </a:r>
          </a:p>
        </p:txBody>
      </p:sp>
    </p:spTree>
    <p:extLst>
      <p:ext uri="{BB962C8B-B14F-4D97-AF65-F5344CB8AC3E}">
        <p14:creationId xmlns:p14="http://schemas.microsoft.com/office/powerpoint/2010/main" val="2196198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3D54C-A310-80D1-1C57-9B98C7D7039A}"/>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99BFF8BF-7ABF-6103-C73C-D21493CE5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67" y="373565"/>
            <a:ext cx="981787" cy="679514"/>
          </a:xfrm>
          <a:prstGeom prst="rect">
            <a:avLst/>
          </a:prstGeom>
        </p:spPr>
      </p:pic>
      <p:pic>
        <p:nvPicPr>
          <p:cNvPr id="14" name="Picture 13">
            <a:extLst>
              <a:ext uri="{FF2B5EF4-FFF2-40B4-BE49-F238E27FC236}">
                <a16:creationId xmlns:a16="http://schemas.microsoft.com/office/drawing/2014/main" id="{945ECB00-3824-8C02-8C6D-92B5BA514104}"/>
              </a:ext>
            </a:extLst>
          </p:cNvPr>
          <p:cNvPicPr>
            <a:picLocks noChangeAspect="1"/>
          </p:cNvPicPr>
          <p:nvPr/>
        </p:nvPicPr>
        <p:blipFill>
          <a:blip r:embed="rId4"/>
          <a:stretch>
            <a:fillRect/>
          </a:stretch>
        </p:blipFill>
        <p:spPr>
          <a:xfrm>
            <a:off x="0" y="0"/>
            <a:ext cx="12192000" cy="7052013"/>
          </a:xfrm>
          <a:prstGeom prst="rect">
            <a:avLst/>
          </a:prstGeom>
        </p:spPr>
      </p:pic>
      <p:pic>
        <p:nvPicPr>
          <p:cNvPr id="4" name="Picture 3" descr="A person speaking at a podium&#10;&#10;AI-generated content may be incorrect.">
            <a:extLst>
              <a:ext uri="{FF2B5EF4-FFF2-40B4-BE49-F238E27FC236}">
                <a16:creationId xmlns:a16="http://schemas.microsoft.com/office/drawing/2014/main" id="{437E8C7E-701C-0D33-72C2-943A988BD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593" y="373565"/>
            <a:ext cx="3950190" cy="58034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descr="A blue hexagon with blue text&#10;&#10;AI-generated content may be incorrect.">
            <a:extLst>
              <a:ext uri="{FF2B5EF4-FFF2-40B4-BE49-F238E27FC236}">
                <a16:creationId xmlns:a16="http://schemas.microsoft.com/office/drawing/2014/main" id="{20617B07-6B76-DD1F-846F-F31FD1CD8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928" y="297670"/>
            <a:ext cx="993888" cy="687889"/>
          </a:xfrm>
          <a:prstGeom prst="rect">
            <a:avLst/>
          </a:prstGeom>
        </p:spPr>
      </p:pic>
      <p:sp>
        <p:nvSpPr>
          <p:cNvPr id="21" name="TextBox 20">
            <a:extLst>
              <a:ext uri="{FF2B5EF4-FFF2-40B4-BE49-F238E27FC236}">
                <a16:creationId xmlns:a16="http://schemas.microsoft.com/office/drawing/2014/main" id="{D2B77923-8260-8E82-A160-0EE99976FAE0}"/>
              </a:ext>
            </a:extLst>
          </p:cNvPr>
          <p:cNvSpPr txBox="1"/>
          <p:nvPr/>
        </p:nvSpPr>
        <p:spPr>
          <a:xfrm>
            <a:off x="242955" y="6365900"/>
            <a:ext cx="5105465" cy="369332"/>
          </a:xfrm>
          <a:prstGeom prst="rect">
            <a:avLst/>
          </a:prstGeom>
          <a:solidFill>
            <a:schemeClr val="bg1"/>
          </a:solidFill>
        </p:spPr>
        <p:txBody>
          <a:bodyPr wrap="square" rtlCol="0">
            <a:spAutoFit/>
          </a:bodyPr>
          <a:lstStyle/>
          <a:p>
            <a:r>
              <a:rPr lang="en-US" b="1" dirty="0"/>
              <a:t>Water Wellness Summit 2025, Washington D.C.</a:t>
            </a:r>
          </a:p>
        </p:txBody>
      </p:sp>
      <p:pic>
        <p:nvPicPr>
          <p:cNvPr id="3" name="Picture 2" descr="A stream running through a forest&#10;&#10;AI-generated content may be incorrect.">
            <a:extLst>
              <a:ext uri="{FF2B5EF4-FFF2-40B4-BE49-F238E27FC236}">
                <a16:creationId xmlns:a16="http://schemas.microsoft.com/office/drawing/2014/main" id="{E26C5E32-26A4-F7F1-2E35-48F9087D4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857" y="132930"/>
            <a:ext cx="5877959" cy="65921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49393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9358F-000D-16A3-C121-46F00BDE7C1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05DEB76-7977-FC14-1073-351F153ED3CD}"/>
              </a:ext>
            </a:extLst>
          </p:cNvPr>
          <p:cNvPicPr>
            <a:picLocks noChangeAspect="1"/>
          </p:cNvPicPr>
          <p:nvPr/>
        </p:nvPicPr>
        <p:blipFill>
          <a:blip r:embed="rId3"/>
          <a:stretch>
            <a:fillRect/>
          </a:stretch>
        </p:blipFill>
        <p:spPr>
          <a:xfrm>
            <a:off x="0" y="-26504"/>
            <a:ext cx="12192000" cy="6884504"/>
          </a:xfrm>
          <a:prstGeom prst="rect">
            <a:avLst/>
          </a:prstGeom>
        </p:spPr>
      </p:pic>
      <p:pic>
        <p:nvPicPr>
          <p:cNvPr id="11" name="Picture 10" descr="A blue hexagon with blue text&#10;&#10;AI-generated content may be incorrect.">
            <a:extLst>
              <a:ext uri="{FF2B5EF4-FFF2-40B4-BE49-F238E27FC236}">
                <a16:creationId xmlns:a16="http://schemas.microsoft.com/office/drawing/2014/main" id="{B877BCB4-BC23-CFE9-7738-6115E704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8086" y="403828"/>
            <a:ext cx="993888" cy="687889"/>
          </a:xfrm>
          <a:prstGeom prst="rect">
            <a:avLst/>
          </a:prstGeom>
        </p:spPr>
      </p:pic>
      <p:pic>
        <p:nvPicPr>
          <p:cNvPr id="3076" name="Picture 4" descr="No alternative text description for this image">
            <a:extLst>
              <a:ext uri="{FF2B5EF4-FFF2-40B4-BE49-F238E27FC236}">
                <a16:creationId xmlns:a16="http://schemas.microsoft.com/office/drawing/2014/main" id="{CB626F31-5B39-7D7C-83FE-383B4DD7AD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026" y="4210797"/>
            <a:ext cx="5034165" cy="20842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person and person sitting on a stage&#10;&#10;AI-generated content may be incorrect.">
            <a:extLst>
              <a:ext uri="{FF2B5EF4-FFF2-40B4-BE49-F238E27FC236}">
                <a16:creationId xmlns:a16="http://schemas.microsoft.com/office/drawing/2014/main" id="{9E1E192C-B0AF-40A3-3BB1-07CC018C9A8A}"/>
              </a:ext>
            </a:extLst>
          </p:cNvPr>
          <p:cNvPicPr>
            <a:picLocks noChangeAspect="1"/>
          </p:cNvPicPr>
          <p:nvPr/>
        </p:nvPicPr>
        <p:blipFill>
          <a:blip r:embed="rId6">
            <a:extLst>
              <a:ext uri="{28A0092B-C50C-407E-A947-70E740481C1C}">
                <a14:useLocalDpi xmlns:a14="http://schemas.microsoft.com/office/drawing/2010/main" val="0"/>
              </a:ext>
            </a:extLst>
          </a:blip>
          <a:srcRect l="12065" t="26111" r="10635"/>
          <a:stretch>
            <a:fillRect/>
          </a:stretch>
        </p:blipFill>
        <p:spPr>
          <a:xfrm>
            <a:off x="220026" y="173934"/>
            <a:ext cx="5034165" cy="3608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178A1DAD-0B60-2A7A-E395-3917AC17A076}"/>
              </a:ext>
            </a:extLst>
          </p:cNvPr>
          <p:cNvSpPr txBox="1"/>
          <p:nvPr/>
        </p:nvSpPr>
        <p:spPr>
          <a:xfrm>
            <a:off x="94232" y="6413204"/>
            <a:ext cx="5498234" cy="369332"/>
          </a:xfrm>
          <a:prstGeom prst="rect">
            <a:avLst/>
          </a:prstGeom>
          <a:solidFill>
            <a:schemeClr val="bg1"/>
          </a:solidFill>
        </p:spPr>
        <p:txBody>
          <a:bodyPr wrap="square" rtlCol="0">
            <a:spAutoFit/>
          </a:bodyPr>
          <a:lstStyle/>
          <a:p>
            <a:r>
              <a:rPr lang="en-US" b="1" dirty="0"/>
              <a:t>Healthy Buildings Policy Summit, Washington D.C.</a:t>
            </a:r>
          </a:p>
        </p:txBody>
      </p:sp>
      <p:pic>
        <p:nvPicPr>
          <p:cNvPr id="3074" name="Picture 2" descr="No alternative text description for this image">
            <a:extLst>
              <a:ext uri="{FF2B5EF4-FFF2-40B4-BE49-F238E27FC236}">
                <a16:creationId xmlns:a16="http://schemas.microsoft.com/office/drawing/2014/main" id="{6364957E-669C-BC05-A002-1C27760807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977" b="6548"/>
          <a:stretch>
            <a:fillRect/>
          </a:stretch>
        </p:blipFill>
        <p:spPr bwMode="auto">
          <a:xfrm>
            <a:off x="6096000" y="173934"/>
            <a:ext cx="4662650" cy="38047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86D1BD49-C8C8-CA0C-F43F-2DE7497D6101}"/>
              </a:ext>
            </a:extLst>
          </p:cNvPr>
          <p:cNvSpPr txBox="1"/>
          <p:nvPr/>
        </p:nvSpPr>
        <p:spPr>
          <a:xfrm>
            <a:off x="7288365" y="6381941"/>
            <a:ext cx="2796540" cy="369331"/>
          </a:xfrm>
          <a:prstGeom prst="rect">
            <a:avLst/>
          </a:prstGeom>
          <a:solidFill>
            <a:schemeClr val="bg1"/>
          </a:solidFill>
        </p:spPr>
        <p:txBody>
          <a:bodyPr wrap="square" rtlCol="0">
            <a:spAutoFit/>
          </a:bodyPr>
          <a:lstStyle/>
          <a:p>
            <a:r>
              <a:rPr lang="en-US" b="1" dirty="0"/>
              <a:t>Greenbuild, Los Angeles</a:t>
            </a:r>
          </a:p>
        </p:txBody>
      </p:sp>
      <p:pic>
        <p:nvPicPr>
          <p:cNvPr id="4" name="Picture 3" descr="A sign in a building&#10;&#10;AI-generated content may be incorrect.">
            <a:extLst>
              <a:ext uri="{FF2B5EF4-FFF2-40B4-BE49-F238E27FC236}">
                <a16:creationId xmlns:a16="http://schemas.microsoft.com/office/drawing/2014/main" id="{EAB198B9-818F-22CC-98C1-EC5D44BE365F}"/>
              </a:ext>
            </a:extLst>
          </p:cNvPr>
          <p:cNvPicPr>
            <a:picLocks noChangeAspect="1"/>
          </p:cNvPicPr>
          <p:nvPr/>
        </p:nvPicPr>
        <p:blipFill>
          <a:blip r:embed="rId8">
            <a:extLst>
              <a:ext uri="{28A0092B-C50C-407E-A947-70E740481C1C}">
                <a14:useLocalDpi xmlns:a14="http://schemas.microsoft.com/office/drawing/2010/main" val="0"/>
              </a:ext>
            </a:extLst>
          </a:blip>
          <a:srcRect t="27286" b="32714"/>
          <a:stretch>
            <a:fillRect/>
          </a:stretch>
        </p:blipFill>
        <p:spPr>
          <a:xfrm>
            <a:off x="5592466" y="4244763"/>
            <a:ext cx="6440749" cy="20503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87547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20EDE7-F18F-B915-1404-4EB398F836B8}"/>
              </a:ext>
            </a:extLst>
          </p:cNvPr>
          <p:cNvPicPr>
            <a:picLocks noChangeAspect="1"/>
          </p:cNvPicPr>
          <p:nvPr/>
        </p:nvPicPr>
        <p:blipFill>
          <a:blip r:embed="rId3"/>
          <a:stretch>
            <a:fillRect/>
          </a:stretch>
        </p:blipFill>
        <p:spPr>
          <a:xfrm>
            <a:off x="0" y="-152400"/>
            <a:ext cx="12192000" cy="7052013"/>
          </a:xfrm>
          <a:prstGeom prst="rect">
            <a:avLst/>
          </a:prstGeom>
        </p:spPr>
      </p:pic>
      <p:pic>
        <p:nvPicPr>
          <p:cNvPr id="11" name="Picture 10" descr="A blue hexagon with blue text&#10;&#10;AI-generated content may be incorrect.">
            <a:extLst>
              <a:ext uri="{FF2B5EF4-FFF2-40B4-BE49-F238E27FC236}">
                <a16:creationId xmlns:a16="http://schemas.microsoft.com/office/drawing/2014/main" id="{DBD8A803-41CD-3811-12F4-1A666F621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8086" y="403828"/>
            <a:ext cx="993888" cy="687889"/>
          </a:xfrm>
          <a:prstGeom prst="rect">
            <a:avLst/>
          </a:prstGeom>
        </p:spPr>
      </p:pic>
      <p:pic>
        <p:nvPicPr>
          <p:cNvPr id="6" name="Picture 5" descr="A group of men on a stage&#10;&#10;AI-generated content may be incorrect.">
            <a:extLst>
              <a:ext uri="{FF2B5EF4-FFF2-40B4-BE49-F238E27FC236}">
                <a16:creationId xmlns:a16="http://schemas.microsoft.com/office/drawing/2014/main" id="{BBAA8CBE-6B72-2FC5-F6E2-712CA3076456}"/>
              </a:ext>
            </a:extLst>
          </p:cNvPr>
          <p:cNvPicPr>
            <a:picLocks noChangeAspect="1"/>
          </p:cNvPicPr>
          <p:nvPr/>
        </p:nvPicPr>
        <p:blipFill>
          <a:blip r:embed="rId5">
            <a:extLst>
              <a:ext uri="{28A0092B-C50C-407E-A947-70E740481C1C}">
                <a14:useLocalDpi xmlns:a14="http://schemas.microsoft.com/office/drawing/2010/main" val="0"/>
              </a:ext>
            </a:extLst>
          </a:blip>
          <a:srcRect r="22560"/>
          <a:stretch>
            <a:fillRect/>
          </a:stretch>
        </p:blipFill>
        <p:spPr>
          <a:xfrm>
            <a:off x="7947515" y="134730"/>
            <a:ext cx="3959260" cy="2878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A group of people in a room&#10;&#10;AI-generated content may be incorrect.">
            <a:extLst>
              <a:ext uri="{FF2B5EF4-FFF2-40B4-BE49-F238E27FC236}">
                <a16:creationId xmlns:a16="http://schemas.microsoft.com/office/drawing/2014/main" id="{3C3AD1EF-4EB8-B0F3-2A06-BDA7C4858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769" y="3658293"/>
            <a:ext cx="4045527" cy="30341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glass roof of Galleria Vittorio Emanuele II&#10;&#10;AI-generated content may be incorrect.">
            <a:extLst>
              <a:ext uri="{FF2B5EF4-FFF2-40B4-BE49-F238E27FC236}">
                <a16:creationId xmlns:a16="http://schemas.microsoft.com/office/drawing/2014/main" id="{1A556A47-8A4C-DB4A-2032-279F2AFFDA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238" y="134730"/>
            <a:ext cx="3706053" cy="65885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descr="A person and person standing in front of a flag&#10;&#10;AI-generated content may be incorrect.">
            <a:extLst>
              <a:ext uri="{FF2B5EF4-FFF2-40B4-BE49-F238E27FC236}">
                <a16:creationId xmlns:a16="http://schemas.microsoft.com/office/drawing/2014/main" id="{BA4722FA-078C-5841-1B55-E5934E23D5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76003" y="2884048"/>
            <a:ext cx="4187102" cy="3395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group of people in a room&#10;&#10;AI-generated content may be incorrect.">
            <a:extLst>
              <a:ext uri="{FF2B5EF4-FFF2-40B4-BE49-F238E27FC236}">
                <a16:creationId xmlns:a16="http://schemas.microsoft.com/office/drawing/2014/main" id="{74D3786C-36CD-6A81-D4A8-2ACAE0FCEC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026" y="16707"/>
            <a:ext cx="3395045" cy="2150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30815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C857-7763-9214-0294-DF1BB18F3F6F}"/>
            </a:ext>
          </a:extLst>
        </p:cNvPr>
        <p:cNvGrpSpPr/>
        <p:nvPr/>
      </p:nvGrpSpPr>
      <p:grpSpPr>
        <a:xfrm>
          <a:off x="0" y="0"/>
          <a:ext cx="0" cy="0"/>
          <a:chOff x="0" y="0"/>
          <a:chExt cx="0" cy="0"/>
        </a:xfrm>
      </p:grpSpPr>
      <p:pic>
        <p:nvPicPr>
          <p:cNvPr id="11" name="Picture 10" descr="A blue hexagon with blue text&#10;&#10;AI-generated content may be incorrect.">
            <a:extLst>
              <a:ext uri="{FF2B5EF4-FFF2-40B4-BE49-F238E27FC236}">
                <a16:creationId xmlns:a16="http://schemas.microsoft.com/office/drawing/2014/main" id="{90F49A4B-05A9-2ADC-1DDC-8489C238F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8086" y="403828"/>
            <a:ext cx="993888" cy="687889"/>
          </a:xfrm>
          <a:prstGeom prst="rect">
            <a:avLst/>
          </a:prstGeom>
        </p:spPr>
      </p:pic>
      <p:pic>
        <p:nvPicPr>
          <p:cNvPr id="3" name="Picture 2" descr="A group of people standing together&#10;&#10;AI-generated content may be incorrect.">
            <a:extLst>
              <a:ext uri="{FF2B5EF4-FFF2-40B4-BE49-F238E27FC236}">
                <a16:creationId xmlns:a16="http://schemas.microsoft.com/office/drawing/2014/main" id="{D31F5EB2-CFB0-E231-9BE9-6DC0FDD7B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621" y="176820"/>
            <a:ext cx="4336240" cy="32521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group of men standing in a factory&#10;&#10;AI-generated content may be incorrect.">
            <a:extLst>
              <a:ext uri="{FF2B5EF4-FFF2-40B4-BE49-F238E27FC236}">
                <a16:creationId xmlns:a16="http://schemas.microsoft.com/office/drawing/2014/main" id="{B37CD3E6-9C6C-5F38-8E0E-99CE497C3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0059" y="1024316"/>
            <a:ext cx="6445729" cy="48342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group of people sitting in a room&#10;&#10;AI-generated content may be incorrect.">
            <a:extLst>
              <a:ext uri="{FF2B5EF4-FFF2-40B4-BE49-F238E27FC236}">
                <a16:creationId xmlns:a16="http://schemas.microsoft.com/office/drawing/2014/main" id="{68B9A937-5A68-DFA4-87F1-6A9781B9C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483621" y="3686555"/>
            <a:ext cx="4177214" cy="2993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Two men shaking hands in front of a sign&#10;&#10;AI-generated content may be incorrect.">
            <a:extLst>
              <a:ext uri="{FF2B5EF4-FFF2-40B4-BE49-F238E27FC236}">
                <a16:creationId xmlns:a16="http://schemas.microsoft.com/office/drawing/2014/main" id="{0D5E45C7-EC23-E4EA-D905-406A22697E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4502" y="3686555"/>
            <a:ext cx="2037099" cy="27697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descr="A circular object with blue circles&#10;&#10;AI-generated content may be incorrect.">
            <a:extLst>
              <a:ext uri="{FF2B5EF4-FFF2-40B4-BE49-F238E27FC236}">
                <a16:creationId xmlns:a16="http://schemas.microsoft.com/office/drawing/2014/main" id="{4C2C3C72-8C85-0B24-2443-5DD25AB79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575082" y="995362"/>
            <a:ext cx="2988426" cy="18053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8807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9F278E-E236-631B-094E-3B4A2439E36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AAA6991-1DF8-455A-9991-7F52F9665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osing for a photo&#10;&#10;AI-generated content may be incorrect.">
            <a:extLst>
              <a:ext uri="{FF2B5EF4-FFF2-40B4-BE49-F238E27FC236}">
                <a16:creationId xmlns:a16="http://schemas.microsoft.com/office/drawing/2014/main" id="{CBF41ACD-A438-B740-5DB4-346CAC6625A3}"/>
              </a:ext>
            </a:extLst>
          </p:cNvPr>
          <p:cNvPicPr>
            <a:picLocks noChangeAspect="1"/>
          </p:cNvPicPr>
          <p:nvPr/>
        </p:nvPicPr>
        <p:blipFill>
          <a:blip r:embed="rId3">
            <a:extLst>
              <a:ext uri="{28A0092B-C50C-407E-A947-70E740481C1C}">
                <a14:useLocalDpi xmlns:a14="http://schemas.microsoft.com/office/drawing/2010/main" val="0"/>
              </a:ext>
            </a:extLst>
          </a:blip>
          <a:srcRect r="3" b="9680"/>
          <a:stretch>
            <a:fillRect/>
          </a:stretch>
        </p:blipFill>
        <p:spPr>
          <a:xfrm>
            <a:off x="320045" y="320039"/>
            <a:ext cx="4570678" cy="4128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tower with a dome and a cross&#10;&#10;AI-generated content may be incorrect.">
            <a:extLst>
              <a:ext uri="{FF2B5EF4-FFF2-40B4-BE49-F238E27FC236}">
                <a16:creationId xmlns:a16="http://schemas.microsoft.com/office/drawing/2014/main" id="{5254BF12-295B-312F-1CEA-47EE4E28C83E}"/>
              </a:ext>
            </a:extLst>
          </p:cNvPr>
          <p:cNvPicPr>
            <a:picLocks noChangeAspect="1"/>
          </p:cNvPicPr>
          <p:nvPr/>
        </p:nvPicPr>
        <p:blipFill>
          <a:blip r:embed="rId4">
            <a:extLst>
              <a:ext uri="{28A0092B-C50C-407E-A947-70E740481C1C}">
                <a14:useLocalDpi xmlns:a14="http://schemas.microsoft.com/office/drawing/2010/main" val="0"/>
              </a:ext>
            </a:extLst>
          </a:blip>
          <a:srcRect l="27350" r="1" b="1"/>
          <a:stretch>
            <a:fillRect/>
          </a:stretch>
        </p:blipFill>
        <p:spPr>
          <a:xfrm>
            <a:off x="4968251" y="320039"/>
            <a:ext cx="2249424" cy="4128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ailing on the water&#10;&#10;AI-generated content may be incorrect.">
            <a:extLst>
              <a:ext uri="{FF2B5EF4-FFF2-40B4-BE49-F238E27FC236}">
                <a16:creationId xmlns:a16="http://schemas.microsoft.com/office/drawing/2014/main" id="{A1234074-817F-7D83-E59E-CF602F29673E}"/>
              </a:ext>
            </a:extLst>
          </p:cNvPr>
          <p:cNvPicPr>
            <a:picLocks noChangeAspect="1"/>
          </p:cNvPicPr>
          <p:nvPr/>
        </p:nvPicPr>
        <p:blipFill>
          <a:blip r:embed="rId5">
            <a:extLst>
              <a:ext uri="{28A0092B-C50C-407E-A947-70E740481C1C}">
                <a14:useLocalDpi xmlns:a14="http://schemas.microsoft.com/office/drawing/2010/main" val="0"/>
              </a:ext>
            </a:extLst>
          </a:blip>
          <a:srcRect t="15215" r="8" b="8"/>
          <a:stretch>
            <a:fillRect/>
          </a:stretch>
        </p:blipFill>
        <p:spPr>
          <a:xfrm>
            <a:off x="320044" y="4540159"/>
            <a:ext cx="2249424" cy="1754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group of people posing for a photo&#10;&#10;AI-generated content may be incorrect.">
            <a:extLst>
              <a:ext uri="{FF2B5EF4-FFF2-40B4-BE49-F238E27FC236}">
                <a16:creationId xmlns:a16="http://schemas.microsoft.com/office/drawing/2014/main" id="{9BF651CF-AE06-82DC-D84F-ADCC288E30B3}"/>
              </a:ext>
            </a:extLst>
          </p:cNvPr>
          <p:cNvPicPr>
            <a:picLocks noChangeAspect="1"/>
          </p:cNvPicPr>
          <p:nvPr/>
        </p:nvPicPr>
        <p:blipFill>
          <a:blip r:embed="rId6">
            <a:extLst>
              <a:ext uri="{28A0092B-C50C-407E-A947-70E740481C1C}">
                <a14:useLocalDpi xmlns:a14="http://schemas.microsoft.com/office/drawing/2010/main" val="0"/>
              </a:ext>
            </a:extLst>
          </a:blip>
          <a:srcRect t="42974" r="4" b="5866"/>
          <a:stretch>
            <a:fillRect/>
          </a:stretch>
        </p:blipFill>
        <p:spPr>
          <a:xfrm>
            <a:off x="2645048" y="4540159"/>
            <a:ext cx="4572626" cy="1754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suspension bridge over a forest&#10;&#10;AI-generated content may be incorrect.">
            <a:extLst>
              <a:ext uri="{FF2B5EF4-FFF2-40B4-BE49-F238E27FC236}">
                <a16:creationId xmlns:a16="http://schemas.microsoft.com/office/drawing/2014/main" id="{A598A577-D42C-46D4-C4F2-BFACE086D3CD}"/>
              </a:ext>
            </a:extLst>
          </p:cNvPr>
          <p:cNvPicPr>
            <a:picLocks noChangeAspect="1"/>
          </p:cNvPicPr>
          <p:nvPr/>
        </p:nvPicPr>
        <p:blipFill>
          <a:blip r:embed="rId7">
            <a:extLst>
              <a:ext uri="{28A0092B-C50C-407E-A947-70E740481C1C}">
                <a14:useLocalDpi xmlns:a14="http://schemas.microsoft.com/office/drawing/2010/main" val="0"/>
              </a:ext>
            </a:extLst>
          </a:blip>
          <a:srcRect r="2003" b="-1"/>
          <a:stretch>
            <a:fillRect/>
          </a:stretch>
        </p:blipFill>
        <p:spPr>
          <a:xfrm rot="5400000">
            <a:off x="6586883" y="1021075"/>
            <a:ext cx="5974699" cy="4572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4788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BC0846-9EDC-BF32-0A02-B78C568ADF1B}"/>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and person standing next to a table&#10;&#10;AI-generated content may be incorrect.">
            <a:extLst>
              <a:ext uri="{FF2B5EF4-FFF2-40B4-BE49-F238E27FC236}">
                <a16:creationId xmlns:a16="http://schemas.microsoft.com/office/drawing/2014/main" id="{230DC301-FB49-775C-295C-A7E0E2B438B5}"/>
              </a:ext>
            </a:extLst>
          </p:cNvPr>
          <p:cNvPicPr>
            <a:picLocks noChangeAspect="1"/>
          </p:cNvPicPr>
          <p:nvPr/>
        </p:nvPicPr>
        <p:blipFill>
          <a:blip r:embed="rId3">
            <a:extLst>
              <a:ext uri="{28A0092B-C50C-407E-A947-70E740481C1C}">
                <a14:useLocalDpi xmlns:a14="http://schemas.microsoft.com/office/drawing/2010/main" val="0"/>
              </a:ext>
            </a:extLst>
          </a:blip>
          <a:srcRect l="8526" r="10875"/>
          <a:stretch>
            <a:fillRect/>
          </a:stretch>
        </p:blipFill>
        <p:spPr>
          <a:xfrm>
            <a:off x="-1" y="10"/>
            <a:ext cx="7370057" cy="6857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person and a child posing for a picture&#10;&#10;AI-generated content may be incorrect.">
            <a:extLst>
              <a:ext uri="{FF2B5EF4-FFF2-40B4-BE49-F238E27FC236}">
                <a16:creationId xmlns:a16="http://schemas.microsoft.com/office/drawing/2014/main" id="{518FB173-D98E-392E-A01F-BBE9D684D289}"/>
              </a:ext>
            </a:extLst>
          </p:cNvPr>
          <p:cNvPicPr>
            <a:picLocks noChangeAspect="1"/>
          </p:cNvPicPr>
          <p:nvPr/>
        </p:nvPicPr>
        <p:blipFill>
          <a:blip r:embed="rId4">
            <a:extLst>
              <a:ext uri="{28A0092B-C50C-407E-A947-70E740481C1C}">
                <a14:useLocalDpi xmlns:a14="http://schemas.microsoft.com/office/drawing/2010/main" val="0"/>
              </a:ext>
            </a:extLst>
          </a:blip>
          <a:srcRect t="5976" r="-3" b="40129"/>
          <a:stretch>
            <a:fillRect/>
          </a:stretch>
        </p:blipFill>
        <p:spPr>
          <a:xfrm>
            <a:off x="7534656" y="1"/>
            <a:ext cx="4657344" cy="33467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group of people posing for a photo&#10;&#10;AI-generated content may be incorrect.">
            <a:extLst>
              <a:ext uri="{FF2B5EF4-FFF2-40B4-BE49-F238E27FC236}">
                <a16:creationId xmlns:a16="http://schemas.microsoft.com/office/drawing/2014/main" id="{B1B40322-D4D2-E032-996E-94521DE391D2}"/>
              </a:ext>
            </a:extLst>
          </p:cNvPr>
          <p:cNvPicPr>
            <a:picLocks noChangeAspect="1"/>
          </p:cNvPicPr>
          <p:nvPr/>
        </p:nvPicPr>
        <p:blipFill>
          <a:blip r:embed="rId5">
            <a:extLst>
              <a:ext uri="{28A0092B-C50C-407E-A947-70E740481C1C}">
                <a14:useLocalDpi xmlns:a14="http://schemas.microsoft.com/office/drawing/2010/main" val="0"/>
              </a:ext>
            </a:extLst>
          </a:blip>
          <a:srcRect r="-3" b="7871"/>
          <a:stretch>
            <a:fillRect/>
          </a:stretch>
        </p:blipFill>
        <p:spPr>
          <a:xfrm>
            <a:off x="7534654" y="3511296"/>
            <a:ext cx="4657346" cy="33467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A blue hexagon with blue text&#10;&#10;AI-generated content may be incorrect.">
            <a:extLst>
              <a:ext uri="{FF2B5EF4-FFF2-40B4-BE49-F238E27FC236}">
                <a16:creationId xmlns:a16="http://schemas.microsoft.com/office/drawing/2014/main" id="{521163FE-55E7-9EC7-4E48-4A04085A8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8086" y="403828"/>
            <a:ext cx="993888" cy="687889"/>
          </a:xfrm>
          <a:prstGeom prst="rect">
            <a:avLst/>
          </a:prstGeom>
        </p:spPr>
      </p:pic>
    </p:spTree>
    <p:extLst>
      <p:ext uri="{BB962C8B-B14F-4D97-AF65-F5344CB8AC3E}">
        <p14:creationId xmlns:p14="http://schemas.microsoft.com/office/powerpoint/2010/main" val="1148130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4FC8D-AFC0-52E5-597A-56BA9084716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8AC8073-B82A-75A0-C571-197F8E5AD3B9}"/>
              </a:ext>
            </a:extLst>
          </p:cNvPr>
          <p:cNvPicPr>
            <a:picLocks noChangeAspect="1"/>
          </p:cNvPicPr>
          <p:nvPr/>
        </p:nvPicPr>
        <p:blipFill>
          <a:blip r:embed="rId3"/>
          <a:stretch>
            <a:fillRect/>
          </a:stretch>
        </p:blipFill>
        <p:spPr>
          <a:xfrm>
            <a:off x="8135232" y="0"/>
            <a:ext cx="4053840" cy="6858000"/>
          </a:xfrm>
          <a:prstGeom prst="rect">
            <a:avLst/>
          </a:prstGeom>
        </p:spPr>
      </p:pic>
      <p:sp>
        <p:nvSpPr>
          <p:cNvPr id="4" name="TextBox 3">
            <a:extLst>
              <a:ext uri="{FF2B5EF4-FFF2-40B4-BE49-F238E27FC236}">
                <a16:creationId xmlns:a16="http://schemas.microsoft.com/office/drawing/2014/main" id="{F60E1181-B710-8DB2-B3B4-DDB9D5E92335}"/>
              </a:ext>
            </a:extLst>
          </p:cNvPr>
          <p:cNvSpPr txBox="1"/>
          <p:nvPr/>
        </p:nvSpPr>
        <p:spPr>
          <a:xfrm>
            <a:off x="9166123" y="1515848"/>
            <a:ext cx="2020529"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85000"/>
                    <a:lumOff val="15000"/>
                  </a:prstClr>
                </a:solidFill>
                <a:effectLst/>
                <a:uLnTx/>
                <a:uFillTx/>
                <a:latin typeface="Aptos Black" panose="020B0004020202020204" pitchFamily="34" charset="0"/>
                <a:ea typeface="+mn-ea"/>
                <a:cs typeface="+mn-cs"/>
              </a:rPr>
              <a:t>Do a good turn daily.</a:t>
            </a:r>
          </a:p>
        </p:txBody>
      </p:sp>
      <p:pic>
        <p:nvPicPr>
          <p:cNvPr id="5" name="Picture 4">
            <a:extLst>
              <a:ext uri="{FF2B5EF4-FFF2-40B4-BE49-F238E27FC236}">
                <a16:creationId xmlns:a16="http://schemas.microsoft.com/office/drawing/2014/main" id="{950EE863-D3FE-B99C-A30F-2F8CB2932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972" y="5929875"/>
            <a:ext cx="981787" cy="679514"/>
          </a:xfrm>
          <a:prstGeom prst="rect">
            <a:avLst/>
          </a:prstGeom>
        </p:spPr>
      </p:pic>
      <p:pic>
        <p:nvPicPr>
          <p:cNvPr id="3" name="Picture 2">
            <a:extLst>
              <a:ext uri="{FF2B5EF4-FFF2-40B4-BE49-F238E27FC236}">
                <a16:creationId xmlns:a16="http://schemas.microsoft.com/office/drawing/2014/main" id="{9CE6D0E9-AC18-5D0A-163C-7641D7D14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235" y="172624"/>
            <a:ext cx="7725684" cy="6512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49346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696A-85FB-6740-A208-E3AFE3016C0A}"/>
            </a:ext>
          </a:extLst>
        </p:cNvPr>
        <p:cNvGrpSpPr/>
        <p:nvPr/>
      </p:nvGrpSpPr>
      <p:grpSpPr>
        <a:xfrm>
          <a:off x="0" y="0"/>
          <a:ext cx="0" cy="0"/>
          <a:chOff x="0" y="0"/>
          <a:chExt cx="0" cy="0"/>
        </a:xfrm>
      </p:grpSpPr>
      <p:pic>
        <p:nvPicPr>
          <p:cNvPr id="3" name="Picture 2" descr="A cactus in a desert&#10;&#10;AI-generated content may be incorrect.">
            <a:extLst>
              <a:ext uri="{FF2B5EF4-FFF2-40B4-BE49-F238E27FC236}">
                <a16:creationId xmlns:a16="http://schemas.microsoft.com/office/drawing/2014/main" id="{CD4ED1D5-05E3-675B-9C22-CEEB5902E748}"/>
              </a:ext>
            </a:extLst>
          </p:cNvPr>
          <p:cNvPicPr/>
          <p:nvPr/>
        </p:nvPicPr>
        <p:blipFill>
          <a:blip r:embed="rId3">
            <a:alphaModFix amt="35000"/>
            <a:extLst>
              <a:ext uri="{28A0092B-C50C-407E-A947-70E740481C1C}">
                <a14:useLocalDpi xmlns:a14="http://schemas.microsoft.com/office/drawing/2010/main" val="0"/>
              </a:ext>
            </a:extLst>
          </a:blip>
          <a:srcRect t="9206" r="20775" b="13990"/>
          <a:stretch/>
        </p:blipFill>
        <p:spPr>
          <a:xfrm>
            <a:off x="0" y="0"/>
            <a:ext cx="12277483" cy="6858000"/>
          </a:xfrm>
          <a:prstGeom prst="rect">
            <a:avLst/>
          </a:prstGeom>
        </p:spPr>
      </p:pic>
      <p:pic>
        <p:nvPicPr>
          <p:cNvPr id="5" name="Picture 4">
            <a:extLst>
              <a:ext uri="{FF2B5EF4-FFF2-40B4-BE49-F238E27FC236}">
                <a16:creationId xmlns:a16="http://schemas.microsoft.com/office/drawing/2014/main" id="{553EA169-63E6-5A1A-5262-F75B843A8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7007" y="911529"/>
            <a:ext cx="1817984" cy="1258262"/>
          </a:xfrm>
          <a:prstGeom prst="rect">
            <a:avLst/>
          </a:prstGeom>
        </p:spPr>
      </p:pic>
      <p:sp>
        <p:nvSpPr>
          <p:cNvPr id="2" name="TextBox 1">
            <a:extLst>
              <a:ext uri="{FF2B5EF4-FFF2-40B4-BE49-F238E27FC236}">
                <a16:creationId xmlns:a16="http://schemas.microsoft.com/office/drawing/2014/main" id="{648088FD-0975-BD23-E8C5-562898D8E5DA}"/>
              </a:ext>
            </a:extLst>
          </p:cNvPr>
          <p:cNvSpPr txBox="1"/>
          <p:nvPr/>
        </p:nvSpPr>
        <p:spPr>
          <a:xfrm>
            <a:off x="4068096" y="2979819"/>
            <a:ext cx="4055806" cy="707886"/>
          </a:xfrm>
          <a:prstGeom prst="rect">
            <a:avLst/>
          </a:prstGeom>
          <a:noFill/>
        </p:spPr>
        <p:txBody>
          <a:bodyPr wrap="square" rtlCol="0">
            <a:spAutoFit/>
          </a:bodyPr>
          <a:lstStyle/>
          <a:p>
            <a:pPr algn="ctr"/>
            <a:r>
              <a:rPr lang="en-US" sz="4000" dirty="0">
                <a:solidFill>
                  <a:schemeClr val="tx1">
                    <a:lumMod val="95000"/>
                    <a:lumOff val="5000"/>
                  </a:schemeClr>
                </a:solidFill>
                <a:latin typeface="Aptos Black" panose="020B0004020202020204" pitchFamily="34" charset="0"/>
              </a:rPr>
              <a:t>Thank you! </a:t>
            </a:r>
          </a:p>
        </p:txBody>
      </p:sp>
      <p:sp>
        <p:nvSpPr>
          <p:cNvPr id="8" name="TextBox 7">
            <a:extLst>
              <a:ext uri="{FF2B5EF4-FFF2-40B4-BE49-F238E27FC236}">
                <a16:creationId xmlns:a16="http://schemas.microsoft.com/office/drawing/2014/main" id="{53284B4D-6E26-E126-F8BF-F37338000298}"/>
              </a:ext>
            </a:extLst>
          </p:cNvPr>
          <p:cNvSpPr txBox="1"/>
          <p:nvPr/>
        </p:nvSpPr>
        <p:spPr>
          <a:xfrm>
            <a:off x="4009103" y="4049500"/>
            <a:ext cx="4173793" cy="1077218"/>
          </a:xfrm>
          <a:prstGeom prst="rect">
            <a:avLst/>
          </a:prstGeom>
          <a:noFill/>
        </p:spPr>
        <p:txBody>
          <a:bodyPr wrap="square" rtlCol="0">
            <a:spAutoFit/>
          </a:bodyPr>
          <a:lstStyle/>
          <a:p>
            <a:pPr algn="ctr"/>
            <a:r>
              <a:rPr lang="en-US" sz="3200" b="1" dirty="0">
                <a:solidFill>
                  <a:schemeClr val="tx1">
                    <a:lumMod val="95000"/>
                    <a:lumOff val="5000"/>
                  </a:schemeClr>
                </a:solidFill>
              </a:rPr>
              <a:t>Visit</a:t>
            </a:r>
            <a:r>
              <a:rPr lang="en-US" sz="3200" b="1" dirty="0">
                <a:solidFill>
                  <a:schemeClr val="tx1">
                    <a:lumMod val="65000"/>
                    <a:lumOff val="35000"/>
                  </a:schemeClr>
                </a:solidFill>
              </a:rPr>
              <a:t> </a:t>
            </a:r>
            <a:r>
              <a:rPr lang="en-US" sz="3200" b="1" dirty="0">
                <a:solidFill>
                  <a:srgbClr val="00549B"/>
                </a:solidFill>
              </a:rPr>
              <a:t>ashrae.org/president</a:t>
            </a:r>
            <a:endParaRPr lang="en-US" sz="3200" b="1" dirty="0">
              <a:solidFill>
                <a:schemeClr val="tx1">
                  <a:lumMod val="95000"/>
                  <a:lumOff val="5000"/>
                </a:schemeClr>
              </a:solidFill>
            </a:endParaRPr>
          </a:p>
        </p:txBody>
      </p:sp>
    </p:spTree>
    <p:extLst>
      <p:ext uri="{BB962C8B-B14F-4D97-AF65-F5344CB8AC3E}">
        <p14:creationId xmlns:p14="http://schemas.microsoft.com/office/powerpoint/2010/main" val="595376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545F4-7E7E-7753-58BD-720FD5FC3687}"/>
            </a:ext>
          </a:extLst>
        </p:cNvPr>
        <p:cNvGrpSpPr/>
        <p:nvPr/>
      </p:nvGrpSpPr>
      <p:grpSpPr>
        <a:xfrm>
          <a:off x="0" y="0"/>
          <a:ext cx="0" cy="0"/>
          <a:chOff x="0" y="0"/>
          <a:chExt cx="0" cy="0"/>
        </a:xfrm>
      </p:grpSpPr>
      <p:pic>
        <p:nvPicPr>
          <p:cNvPr id="3" name="Picture 2" descr="Close-up of compass on wood">
            <a:extLst>
              <a:ext uri="{FF2B5EF4-FFF2-40B4-BE49-F238E27FC236}">
                <a16:creationId xmlns:a16="http://schemas.microsoft.com/office/drawing/2014/main" id="{9E05DEDC-19F7-47D1-A292-82AD24A16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70" y="119270"/>
            <a:ext cx="11926955" cy="67387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46" name="Group 45">
            <a:extLst>
              <a:ext uri="{FF2B5EF4-FFF2-40B4-BE49-F238E27FC236}">
                <a16:creationId xmlns:a16="http://schemas.microsoft.com/office/drawing/2014/main" id="{F0D3A5F7-FB50-AB68-56B8-2494797E2AAC}"/>
              </a:ext>
            </a:extLst>
          </p:cNvPr>
          <p:cNvGrpSpPr/>
          <p:nvPr/>
        </p:nvGrpSpPr>
        <p:grpSpPr>
          <a:xfrm>
            <a:off x="469117" y="3921162"/>
            <a:ext cx="8222512" cy="1595133"/>
            <a:chOff x="335334" y="-2649954"/>
            <a:chExt cx="8222512" cy="1595133"/>
          </a:xfrm>
        </p:grpSpPr>
        <p:sp>
          <p:nvSpPr>
            <p:cNvPr id="47" name="TextBox 46">
              <a:extLst>
                <a:ext uri="{FF2B5EF4-FFF2-40B4-BE49-F238E27FC236}">
                  <a16:creationId xmlns:a16="http://schemas.microsoft.com/office/drawing/2014/main" id="{BECD289A-6BE7-A5A9-815C-3E7B39DBE7CB}"/>
                </a:ext>
              </a:extLst>
            </p:cNvPr>
            <p:cNvSpPr txBox="1"/>
            <p:nvPr/>
          </p:nvSpPr>
          <p:spPr>
            <a:xfrm>
              <a:off x="633046" y="-2649954"/>
              <a:ext cx="7924800"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Aptos Black" panose="020B0004020202020204" pitchFamily="34" charset="0"/>
                  <a:ea typeface="+mn-ea"/>
                  <a:cs typeface="+mn-cs"/>
                </a:rPr>
                <a:t>The Trail Forward: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Aptos Black" panose="020B0004020202020204" pitchFamily="34" charset="0"/>
                  <a:ea typeface="+mn-ea"/>
                  <a:cs typeface="+mn-cs"/>
                </a:rPr>
                <a:t>Be Prepared</a:t>
              </a:r>
            </a:p>
          </p:txBody>
        </p:sp>
        <p:cxnSp>
          <p:nvCxnSpPr>
            <p:cNvPr id="48" name="Straight Connector 47">
              <a:extLst>
                <a:ext uri="{FF2B5EF4-FFF2-40B4-BE49-F238E27FC236}">
                  <a16:creationId xmlns:a16="http://schemas.microsoft.com/office/drawing/2014/main" id="{F60C084F-6681-D313-2256-7A8BD45A568F}"/>
                </a:ext>
              </a:extLst>
            </p:cNvPr>
            <p:cNvCxnSpPr>
              <a:cxnSpLocks/>
            </p:cNvCxnSpPr>
            <p:nvPr/>
          </p:nvCxnSpPr>
          <p:spPr>
            <a:xfrm>
              <a:off x="335334" y="-1054821"/>
              <a:ext cx="691661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08648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478D3-D58A-B81D-2E9B-F28ED6C82527}"/>
            </a:ext>
          </a:extLst>
        </p:cNvPr>
        <p:cNvGrpSpPr/>
        <p:nvPr/>
      </p:nvGrpSpPr>
      <p:grpSpPr>
        <a:xfrm>
          <a:off x="0" y="0"/>
          <a:ext cx="0" cy="0"/>
          <a:chOff x="0" y="0"/>
          <a:chExt cx="0" cy="0"/>
        </a:xfrm>
      </p:grpSpPr>
      <p:pic>
        <p:nvPicPr>
          <p:cNvPr id="4" name="Picture 3" descr="A diagram of a road with different options&#10;&#10;AI-generated content may be incorrect.">
            <a:extLst>
              <a:ext uri="{FF2B5EF4-FFF2-40B4-BE49-F238E27FC236}">
                <a16:creationId xmlns:a16="http://schemas.microsoft.com/office/drawing/2014/main" id="{1C96EF0E-E6AA-F0AF-E004-0175FBF23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9" y="0"/>
            <a:ext cx="12255499" cy="6858000"/>
          </a:xfrm>
          <a:prstGeom prst="rect">
            <a:avLst/>
          </a:prstGeom>
        </p:spPr>
      </p:pic>
      <p:sp>
        <p:nvSpPr>
          <p:cNvPr id="40" name="TextBox 39">
            <a:extLst>
              <a:ext uri="{FF2B5EF4-FFF2-40B4-BE49-F238E27FC236}">
                <a16:creationId xmlns:a16="http://schemas.microsoft.com/office/drawing/2014/main" id="{3F80D2C0-FE63-A068-2DE0-89F8042D6042}"/>
              </a:ext>
            </a:extLst>
          </p:cNvPr>
          <p:cNvSpPr txBox="1"/>
          <p:nvPr/>
        </p:nvSpPr>
        <p:spPr>
          <a:xfrm>
            <a:off x="468287" y="1480699"/>
            <a:ext cx="7919442"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Roadmap for Healthy Buildings</a:t>
            </a:r>
          </a:p>
        </p:txBody>
      </p:sp>
      <p:grpSp>
        <p:nvGrpSpPr>
          <p:cNvPr id="46" name="Group 45">
            <a:extLst>
              <a:ext uri="{FF2B5EF4-FFF2-40B4-BE49-F238E27FC236}">
                <a16:creationId xmlns:a16="http://schemas.microsoft.com/office/drawing/2014/main" id="{46811DA0-2658-4164-269B-0F948B2B8B62}"/>
              </a:ext>
            </a:extLst>
          </p:cNvPr>
          <p:cNvGrpSpPr/>
          <p:nvPr/>
        </p:nvGrpSpPr>
        <p:grpSpPr>
          <a:xfrm>
            <a:off x="468287" y="409916"/>
            <a:ext cx="7933106" cy="707886"/>
            <a:chOff x="454623" y="461918"/>
            <a:chExt cx="7933106" cy="707886"/>
          </a:xfrm>
        </p:grpSpPr>
        <p:sp>
          <p:nvSpPr>
            <p:cNvPr id="47" name="TextBox 46">
              <a:extLst>
                <a:ext uri="{FF2B5EF4-FFF2-40B4-BE49-F238E27FC236}">
                  <a16:creationId xmlns:a16="http://schemas.microsoft.com/office/drawing/2014/main" id="{D9A2E7D3-7D4A-8F5E-A111-68B069148A0F}"/>
                </a:ext>
              </a:extLst>
            </p:cNvPr>
            <p:cNvSpPr txBox="1"/>
            <p:nvPr/>
          </p:nvSpPr>
          <p:spPr>
            <a:xfrm>
              <a:off x="462929" y="461918"/>
              <a:ext cx="792480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Presidential Initiatives </a:t>
              </a:r>
            </a:p>
          </p:txBody>
        </p:sp>
        <p:cxnSp>
          <p:nvCxnSpPr>
            <p:cNvPr id="48" name="Straight Connector 47">
              <a:extLst>
                <a:ext uri="{FF2B5EF4-FFF2-40B4-BE49-F238E27FC236}">
                  <a16:creationId xmlns:a16="http://schemas.microsoft.com/office/drawing/2014/main" id="{A673D8AD-13A3-0F59-AB47-134675BE498D}"/>
                </a:ext>
              </a:extLst>
            </p:cNvPr>
            <p:cNvCxnSpPr>
              <a:cxnSpLocks/>
            </p:cNvCxnSpPr>
            <p:nvPr/>
          </p:nvCxnSpPr>
          <p:spPr>
            <a:xfrm>
              <a:off x="454623" y="1169804"/>
              <a:ext cx="575553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5" name="Picture 4" descr="A white text on a black background&#10;&#10;AI-generated content may be incorrect.">
            <a:extLst>
              <a:ext uri="{FF2B5EF4-FFF2-40B4-BE49-F238E27FC236}">
                <a16:creationId xmlns:a16="http://schemas.microsoft.com/office/drawing/2014/main" id="{F89F14AE-EF9E-D895-83CC-88C54403D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9385" y="5909618"/>
            <a:ext cx="1004905" cy="695517"/>
          </a:xfrm>
          <a:prstGeom prst="rect">
            <a:avLst/>
          </a:prstGeom>
        </p:spPr>
      </p:pic>
    </p:spTree>
    <p:extLst>
      <p:ext uri="{BB962C8B-B14F-4D97-AF65-F5344CB8AC3E}">
        <p14:creationId xmlns:p14="http://schemas.microsoft.com/office/powerpoint/2010/main" val="243215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DE561-570E-F70D-9FB9-5B604BFF7A55}"/>
            </a:ext>
          </a:extLst>
        </p:cNvPr>
        <p:cNvGrpSpPr/>
        <p:nvPr/>
      </p:nvGrpSpPr>
      <p:grpSpPr>
        <a:xfrm>
          <a:off x="0" y="0"/>
          <a:ext cx="0" cy="0"/>
          <a:chOff x="0" y="0"/>
          <a:chExt cx="0" cy="0"/>
        </a:xfrm>
      </p:grpSpPr>
      <p:pic>
        <p:nvPicPr>
          <p:cNvPr id="21" name="Picture 20" descr="A group of people standing in a forest&#10;&#10;AI-generated content may be incorrect.">
            <a:extLst>
              <a:ext uri="{FF2B5EF4-FFF2-40B4-BE49-F238E27FC236}">
                <a16:creationId xmlns:a16="http://schemas.microsoft.com/office/drawing/2014/main" id="{C3B2C394-F65E-5F3A-D5F7-B2CA364080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319000" cy="6858000"/>
          </a:xfrm>
          <a:prstGeom prst="rect">
            <a:avLst/>
          </a:prstGeom>
        </p:spPr>
      </p:pic>
      <p:sp>
        <p:nvSpPr>
          <p:cNvPr id="8" name="TextBox 7">
            <a:extLst>
              <a:ext uri="{FF2B5EF4-FFF2-40B4-BE49-F238E27FC236}">
                <a16:creationId xmlns:a16="http://schemas.microsoft.com/office/drawing/2014/main" id="{B0051F0B-FFBE-3ECB-6E10-12DBDECD89B5}"/>
              </a:ext>
            </a:extLst>
          </p:cNvPr>
          <p:cNvSpPr txBox="1"/>
          <p:nvPr/>
        </p:nvSpPr>
        <p:spPr>
          <a:xfrm>
            <a:off x="468287" y="399671"/>
            <a:ext cx="792480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Aptos Black" panose="020B0004020202020204" pitchFamily="34" charset="0"/>
                <a:ea typeface="+mn-ea"/>
                <a:cs typeface="+mn-cs"/>
              </a:rPr>
              <a:t>Presidential Initiatives </a:t>
            </a:r>
          </a:p>
        </p:txBody>
      </p:sp>
      <p:cxnSp>
        <p:nvCxnSpPr>
          <p:cNvPr id="9" name="Straight Connector 8">
            <a:extLst>
              <a:ext uri="{FF2B5EF4-FFF2-40B4-BE49-F238E27FC236}">
                <a16:creationId xmlns:a16="http://schemas.microsoft.com/office/drawing/2014/main" id="{690EEA57-D0BC-9B41-DBE8-2CB2FF50EE0F}"/>
              </a:ext>
            </a:extLst>
          </p:cNvPr>
          <p:cNvCxnSpPr>
            <a:cxnSpLocks/>
          </p:cNvCxnSpPr>
          <p:nvPr/>
        </p:nvCxnSpPr>
        <p:spPr>
          <a:xfrm>
            <a:off x="0" y="1163806"/>
            <a:ext cx="631891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8FC580E-B974-52DC-3A28-50F8ED66FE00}"/>
              </a:ext>
            </a:extLst>
          </p:cNvPr>
          <p:cNvSpPr txBox="1"/>
          <p:nvPr/>
        </p:nvSpPr>
        <p:spPr>
          <a:xfrm>
            <a:off x="468287" y="1401832"/>
            <a:ext cx="7919442"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95000"/>
                  </a:prstClr>
                </a:solidFill>
                <a:effectLst/>
                <a:uLnTx/>
                <a:uFillTx/>
                <a:latin typeface="Aptos Black" panose="020B0004020202020204" pitchFamily="34" charset="0"/>
                <a:ea typeface="+mn-ea"/>
                <a:cs typeface="+mn-cs"/>
              </a:rPr>
              <a:t>Resources and Tools</a:t>
            </a:r>
          </a:p>
        </p:txBody>
      </p:sp>
      <p:pic>
        <p:nvPicPr>
          <p:cNvPr id="2" name="Picture 1" descr="A white text on a black background&#10;&#10;AI-generated content may be incorrect.">
            <a:extLst>
              <a:ext uri="{FF2B5EF4-FFF2-40B4-BE49-F238E27FC236}">
                <a16:creationId xmlns:a16="http://schemas.microsoft.com/office/drawing/2014/main" id="{69AB26B4-9DEC-5216-D817-45F14DF74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9385" y="5909618"/>
            <a:ext cx="1004905" cy="695517"/>
          </a:xfrm>
          <a:prstGeom prst="rect">
            <a:avLst/>
          </a:prstGeom>
        </p:spPr>
      </p:pic>
    </p:spTree>
    <p:extLst>
      <p:ext uri="{BB962C8B-B14F-4D97-AF65-F5344CB8AC3E}">
        <p14:creationId xmlns:p14="http://schemas.microsoft.com/office/powerpoint/2010/main" val="175320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49A36-3E4E-7C86-D4FF-9FD2DE0AEF92}"/>
            </a:ext>
          </a:extLst>
        </p:cNvPr>
        <p:cNvGrpSpPr/>
        <p:nvPr/>
      </p:nvGrpSpPr>
      <p:grpSpPr>
        <a:xfrm>
          <a:off x="0" y="0"/>
          <a:ext cx="0" cy="0"/>
          <a:chOff x="0" y="0"/>
          <a:chExt cx="0" cy="0"/>
        </a:xfrm>
      </p:grpSpPr>
      <p:pic>
        <p:nvPicPr>
          <p:cNvPr id="18" name="Picture 17" descr="A person sitting in a tent in a forest&#10;&#10;AI-generated content may be incorrect.">
            <a:extLst>
              <a:ext uri="{FF2B5EF4-FFF2-40B4-BE49-F238E27FC236}">
                <a16:creationId xmlns:a16="http://schemas.microsoft.com/office/drawing/2014/main" id="{5E2D4DDD-A9CE-B5DD-8542-6357C0876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867D8766-46AA-6BBE-200E-BF972CDEDD94}"/>
              </a:ext>
            </a:extLst>
          </p:cNvPr>
          <p:cNvSpPr txBox="1"/>
          <p:nvPr/>
        </p:nvSpPr>
        <p:spPr>
          <a:xfrm>
            <a:off x="462929" y="461918"/>
            <a:ext cx="792480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Aptos Black" panose="020B0004020202020204" pitchFamily="34" charset="0"/>
                <a:ea typeface="+mn-ea"/>
                <a:cs typeface="+mn-cs"/>
              </a:rPr>
              <a:t>Presidential Initiatives </a:t>
            </a:r>
          </a:p>
        </p:txBody>
      </p:sp>
      <p:cxnSp>
        <p:nvCxnSpPr>
          <p:cNvPr id="9" name="Straight Connector 8">
            <a:extLst>
              <a:ext uri="{FF2B5EF4-FFF2-40B4-BE49-F238E27FC236}">
                <a16:creationId xmlns:a16="http://schemas.microsoft.com/office/drawing/2014/main" id="{19B6B706-EA10-D940-2F94-9195BC10DA86}"/>
              </a:ext>
            </a:extLst>
          </p:cNvPr>
          <p:cNvCxnSpPr>
            <a:cxnSpLocks/>
          </p:cNvCxnSpPr>
          <p:nvPr/>
        </p:nvCxnSpPr>
        <p:spPr>
          <a:xfrm>
            <a:off x="462929" y="1183236"/>
            <a:ext cx="563307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xtBox 9">
            <a:extLst>
              <a:ext uri="{FF2B5EF4-FFF2-40B4-BE49-F238E27FC236}">
                <a16:creationId xmlns:a16="http://schemas.microsoft.com/office/drawing/2014/main" id="{48FC580E-B974-52DC-3A28-50F8ED66FE00}"/>
              </a:ext>
            </a:extLst>
          </p:cNvPr>
          <p:cNvSpPr txBox="1"/>
          <p:nvPr/>
        </p:nvSpPr>
        <p:spPr>
          <a:xfrm>
            <a:off x="468287" y="1515067"/>
            <a:ext cx="7919442" cy="584775"/>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95000"/>
                  </a:prstClr>
                </a:solidFill>
                <a:effectLst/>
                <a:uLnTx/>
                <a:uFillTx/>
                <a:latin typeface="Aptos Black" panose="020B0004020202020204" pitchFamily="34" charset="0"/>
                <a:ea typeface="+mn-ea"/>
                <a:cs typeface="+mn-cs"/>
              </a:rPr>
              <a:t>Collaboration</a:t>
            </a:r>
          </a:p>
        </p:txBody>
      </p:sp>
    </p:spTree>
    <p:extLst>
      <p:ext uri="{BB962C8B-B14F-4D97-AF65-F5344CB8AC3E}">
        <p14:creationId xmlns:p14="http://schemas.microsoft.com/office/powerpoint/2010/main" val="1902164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6145C3-D7E5-2806-1E1C-A4809B7F58AE}"/>
              </a:ext>
            </a:extLst>
          </p:cNvPr>
          <p:cNvPicPr>
            <a:picLocks noChangeAspect="1"/>
          </p:cNvPicPr>
          <p:nvPr/>
        </p:nvPicPr>
        <p:blipFill>
          <a:blip r:embed="rId3"/>
          <a:stretch>
            <a:fillRect/>
          </a:stretch>
        </p:blipFill>
        <p:spPr>
          <a:xfrm>
            <a:off x="2539" y="0"/>
            <a:ext cx="5841669" cy="6858000"/>
          </a:xfrm>
          <a:prstGeom prst="rect">
            <a:avLst/>
          </a:prstGeom>
        </p:spPr>
      </p:pic>
      <p:sp>
        <p:nvSpPr>
          <p:cNvPr id="5" name="TextBox 4">
            <a:extLst>
              <a:ext uri="{FF2B5EF4-FFF2-40B4-BE49-F238E27FC236}">
                <a16:creationId xmlns:a16="http://schemas.microsoft.com/office/drawing/2014/main" id="{ADA0CD67-0F07-20FE-DAB5-83315BEDA123}"/>
              </a:ext>
            </a:extLst>
          </p:cNvPr>
          <p:cNvSpPr txBox="1"/>
          <p:nvPr/>
        </p:nvSpPr>
        <p:spPr>
          <a:xfrm>
            <a:off x="0" y="1007301"/>
            <a:ext cx="5698002" cy="1000274"/>
          </a:xfrm>
          <a:prstGeom prst="rect">
            <a:avLst/>
          </a:prstGeom>
          <a:noFill/>
        </p:spPr>
        <p:txBody>
          <a:bodyPr wrap="square" rtlCol="0">
            <a:spAutoFit/>
          </a:bodyPr>
          <a:lstStyle/>
          <a:p>
            <a:pPr algn="ctr"/>
            <a:r>
              <a:rPr lang="en-US" sz="2900" dirty="0">
                <a:solidFill>
                  <a:schemeClr val="tx1">
                    <a:lumMod val="95000"/>
                    <a:lumOff val="5000"/>
                  </a:schemeClr>
                </a:solidFill>
                <a:latin typeface="+mj-lt"/>
              </a:rPr>
              <a:t>A true shelter includes all aspects of </a:t>
            </a:r>
            <a:br>
              <a:rPr lang="en-US" sz="3000" dirty="0">
                <a:solidFill>
                  <a:schemeClr val="tx1">
                    <a:lumMod val="95000"/>
                    <a:lumOff val="5000"/>
                  </a:schemeClr>
                </a:solidFill>
                <a:latin typeface="Aptos ExtraBold" panose="020F0502020204030204" pitchFamily="34" charset="0"/>
              </a:rPr>
            </a:br>
            <a:r>
              <a:rPr lang="en-US" sz="3000" dirty="0">
                <a:solidFill>
                  <a:schemeClr val="tx1">
                    <a:lumMod val="95000"/>
                    <a:lumOff val="5000"/>
                  </a:schemeClr>
                </a:solidFill>
                <a:latin typeface="Aptos ExtraBold" panose="020F0502020204030204" pitchFamily="34" charset="0"/>
              </a:rPr>
              <a:t>Indoor Environmental Quality:</a:t>
            </a:r>
          </a:p>
        </p:txBody>
      </p:sp>
      <p:sp>
        <p:nvSpPr>
          <p:cNvPr id="6" name="TextBox 5">
            <a:extLst>
              <a:ext uri="{FF2B5EF4-FFF2-40B4-BE49-F238E27FC236}">
                <a16:creationId xmlns:a16="http://schemas.microsoft.com/office/drawing/2014/main" id="{3F55DA21-368E-187B-8D25-2340422B399C}"/>
              </a:ext>
            </a:extLst>
          </p:cNvPr>
          <p:cNvSpPr txBox="1"/>
          <p:nvPr/>
        </p:nvSpPr>
        <p:spPr>
          <a:xfrm>
            <a:off x="1500827" y="2136028"/>
            <a:ext cx="3465871" cy="3714671"/>
          </a:xfrm>
          <a:prstGeom prst="rect">
            <a:avLst/>
          </a:prstGeom>
          <a:noFill/>
        </p:spPr>
        <p:txBody>
          <a:bodyPr wrap="square" rtlCol="0">
            <a:spAutoFit/>
          </a:bodyPr>
          <a:lstStyle/>
          <a:p>
            <a:pPr>
              <a:lnSpc>
                <a:spcPct val="150000"/>
              </a:lnSpc>
              <a:buFont typeface="Wingdings" panose="05000000000000000000" pitchFamily="2" charset="2"/>
              <a:buChar char="ü"/>
            </a:pPr>
            <a:r>
              <a:rPr lang="en-US" sz="3200" dirty="0">
                <a:solidFill>
                  <a:schemeClr val="tx1">
                    <a:lumMod val="95000"/>
                    <a:lumOff val="5000"/>
                  </a:schemeClr>
                </a:solidFill>
                <a:latin typeface="+mj-lt"/>
              </a:rPr>
              <a:t> Air Quality</a:t>
            </a:r>
          </a:p>
          <a:p>
            <a:pPr>
              <a:lnSpc>
                <a:spcPct val="150000"/>
              </a:lnSpc>
              <a:buFont typeface="Wingdings" panose="05000000000000000000" pitchFamily="2" charset="2"/>
              <a:buChar char="ü"/>
            </a:pPr>
            <a:r>
              <a:rPr lang="en-US" sz="3200" dirty="0">
                <a:solidFill>
                  <a:schemeClr val="tx1">
                    <a:lumMod val="95000"/>
                    <a:lumOff val="5000"/>
                  </a:schemeClr>
                </a:solidFill>
                <a:latin typeface="+mj-lt"/>
              </a:rPr>
              <a:t> Lighting</a:t>
            </a:r>
          </a:p>
          <a:p>
            <a:pPr>
              <a:lnSpc>
                <a:spcPct val="150000"/>
              </a:lnSpc>
              <a:buFont typeface="Wingdings" panose="05000000000000000000" pitchFamily="2" charset="2"/>
              <a:buChar char="ü"/>
            </a:pPr>
            <a:r>
              <a:rPr lang="en-US" sz="3200" dirty="0">
                <a:solidFill>
                  <a:schemeClr val="tx1">
                    <a:lumMod val="95000"/>
                    <a:lumOff val="5000"/>
                  </a:schemeClr>
                </a:solidFill>
                <a:latin typeface="+mj-lt"/>
              </a:rPr>
              <a:t> Thermal Comfort</a:t>
            </a:r>
          </a:p>
          <a:p>
            <a:pPr>
              <a:lnSpc>
                <a:spcPct val="150000"/>
              </a:lnSpc>
              <a:buFont typeface="Wingdings" panose="05000000000000000000" pitchFamily="2" charset="2"/>
              <a:buChar char="ü"/>
            </a:pPr>
            <a:r>
              <a:rPr lang="en-US" sz="3200" dirty="0">
                <a:solidFill>
                  <a:schemeClr val="tx1">
                    <a:lumMod val="95000"/>
                    <a:lumOff val="5000"/>
                  </a:schemeClr>
                </a:solidFill>
                <a:latin typeface="+mj-lt"/>
              </a:rPr>
              <a:t> Acoustics</a:t>
            </a:r>
          </a:p>
          <a:p>
            <a:pPr>
              <a:lnSpc>
                <a:spcPct val="150000"/>
              </a:lnSpc>
              <a:buFont typeface="Wingdings" panose="05000000000000000000" pitchFamily="2" charset="2"/>
              <a:buChar char="ü"/>
            </a:pPr>
            <a:r>
              <a:rPr lang="en-US" sz="3200" dirty="0">
                <a:solidFill>
                  <a:schemeClr val="tx1">
                    <a:lumMod val="95000"/>
                    <a:lumOff val="5000"/>
                  </a:schemeClr>
                </a:solidFill>
                <a:latin typeface="+mj-lt"/>
              </a:rPr>
              <a:t> Safe Water</a:t>
            </a:r>
          </a:p>
        </p:txBody>
      </p:sp>
      <p:pic>
        <p:nvPicPr>
          <p:cNvPr id="7" name="Picture 6">
            <a:extLst>
              <a:ext uri="{FF2B5EF4-FFF2-40B4-BE49-F238E27FC236}">
                <a16:creationId xmlns:a16="http://schemas.microsoft.com/office/drawing/2014/main" id="{B5E6143A-8219-5B54-88C6-2439A3877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790" y="5968448"/>
            <a:ext cx="981787" cy="679514"/>
          </a:xfrm>
          <a:prstGeom prst="rect">
            <a:avLst/>
          </a:prstGeom>
        </p:spPr>
      </p:pic>
      <p:pic>
        <p:nvPicPr>
          <p:cNvPr id="3" name="Picture 2">
            <a:extLst>
              <a:ext uri="{FF2B5EF4-FFF2-40B4-BE49-F238E27FC236}">
                <a16:creationId xmlns:a16="http://schemas.microsoft.com/office/drawing/2014/main" id="{A9DB5855-C008-8928-AA3C-6A65497CF661}"/>
              </a:ext>
            </a:extLst>
          </p:cNvPr>
          <p:cNvPicPr>
            <a:picLocks noChangeAspect="1"/>
          </p:cNvPicPr>
          <p:nvPr/>
        </p:nvPicPr>
        <p:blipFill>
          <a:blip r:embed="rId5">
            <a:extLst>
              <a:ext uri="{28A0092B-C50C-407E-A947-70E740481C1C}">
                <a14:useLocalDpi xmlns:a14="http://schemas.microsoft.com/office/drawing/2010/main" val="0"/>
              </a:ext>
            </a:extLst>
          </a:blip>
          <a:srcRect t="16146" b="22635"/>
          <a:stretch>
            <a:fillRect/>
          </a:stretch>
        </p:blipFill>
        <p:spPr>
          <a:xfrm>
            <a:off x="6061318" y="348469"/>
            <a:ext cx="5979960" cy="61610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433782FC-2D45-67C8-205A-91273820B2CB}"/>
              </a:ext>
            </a:extLst>
          </p:cNvPr>
          <p:cNvSpPr txBox="1"/>
          <p:nvPr/>
        </p:nvSpPr>
        <p:spPr>
          <a:xfrm>
            <a:off x="9642565" y="5938873"/>
            <a:ext cx="1841679" cy="369332"/>
          </a:xfrm>
          <a:prstGeom prst="rect">
            <a:avLst/>
          </a:prstGeom>
          <a:solidFill>
            <a:schemeClr val="bg1"/>
          </a:solidFill>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London, England</a:t>
            </a:r>
          </a:p>
        </p:txBody>
      </p:sp>
    </p:spTree>
    <p:extLst>
      <p:ext uri="{BB962C8B-B14F-4D97-AF65-F5344CB8AC3E}">
        <p14:creationId xmlns:p14="http://schemas.microsoft.com/office/powerpoint/2010/main" val="1740880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7A5290-FB4C-A69F-DCE1-1DF09B30248B}"/>
              </a:ext>
            </a:extLst>
          </p:cNvPr>
          <p:cNvPicPr>
            <a:picLocks noChangeAspect="1"/>
          </p:cNvPicPr>
          <p:nvPr/>
        </p:nvPicPr>
        <p:blipFill>
          <a:blip r:embed="rId3"/>
          <a:srcRect l="1633"/>
          <a:stretch/>
        </p:blipFill>
        <p:spPr>
          <a:xfrm>
            <a:off x="-88232" y="-19143"/>
            <a:ext cx="12368463" cy="6896285"/>
          </a:xfrm>
          <a:prstGeom prst="rect">
            <a:avLst/>
          </a:prstGeom>
        </p:spPr>
      </p:pic>
      <p:sp>
        <p:nvSpPr>
          <p:cNvPr id="15" name="TextBox 14">
            <a:extLst>
              <a:ext uri="{FF2B5EF4-FFF2-40B4-BE49-F238E27FC236}">
                <a16:creationId xmlns:a16="http://schemas.microsoft.com/office/drawing/2014/main" id="{07AD5350-8331-B2DE-CDA8-0C173E506D9F}"/>
              </a:ext>
            </a:extLst>
          </p:cNvPr>
          <p:cNvSpPr txBox="1"/>
          <p:nvPr/>
        </p:nvSpPr>
        <p:spPr>
          <a:xfrm>
            <a:off x="228816" y="553533"/>
            <a:ext cx="51383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ptos Black" panose="020B0004020202020204" pitchFamily="34" charset="0"/>
                <a:ea typeface="+mn-ea"/>
                <a:cs typeface="Arial" panose="020B0604020202020204" pitchFamily="34" charset="0"/>
              </a:rPr>
              <a:t>Indoor Air Quality</a:t>
            </a:r>
          </a:p>
        </p:txBody>
      </p:sp>
      <p:cxnSp>
        <p:nvCxnSpPr>
          <p:cNvPr id="3" name="Straight Connector 2">
            <a:extLst>
              <a:ext uri="{FF2B5EF4-FFF2-40B4-BE49-F238E27FC236}">
                <a16:creationId xmlns:a16="http://schemas.microsoft.com/office/drawing/2014/main" id="{FE18C6D9-1AD3-0A47-F49E-8CA44CB99E6C}"/>
              </a:ext>
            </a:extLst>
          </p:cNvPr>
          <p:cNvCxnSpPr>
            <a:cxnSpLocks/>
          </p:cNvCxnSpPr>
          <p:nvPr/>
        </p:nvCxnSpPr>
        <p:spPr>
          <a:xfrm flipH="1">
            <a:off x="341111" y="1138308"/>
            <a:ext cx="4893498"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pic>
        <p:nvPicPr>
          <p:cNvPr id="7" name="Picture 6" descr="A blue hexagon with blue text&#10;&#10;AI-generated content may be incorrect.">
            <a:extLst>
              <a:ext uri="{FF2B5EF4-FFF2-40B4-BE49-F238E27FC236}">
                <a16:creationId xmlns:a16="http://schemas.microsoft.com/office/drawing/2014/main" id="{1EA04A0E-2090-1FC7-289F-3FCD137C2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928" y="297670"/>
            <a:ext cx="993888" cy="687889"/>
          </a:xfrm>
          <a:prstGeom prst="rect">
            <a:avLst/>
          </a:prstGeom>
        </p:spPr>
      </p:pic>
      <p:sp>
        <p:nvSpPr>
          <p:cNvPr id="2" name="TextBox 1">
            <a:extLst>
              <a:ext uri="{FF2B5EF4-FFF2-40B4-BE49-F238E27FC236}">
                <a16:creationId xmlns:a16="http://schemas.microsoft.com/office/drawing/2014/main" id="{96ECEEA7-DD7B-B32E-750C-2147CBAA0E66}"/>
              </a:ext>
            </a:extLst>
          </p:cNvPr>
          <p:cNvSpPr txBox="1"/>
          <p:nvPr/>
        </p:nvSpPr>
        <p:spPr>
          <a:xfrm>
            <a:off x="6719796" y="5847053"/>
            <a:ext cx="5155212" cy="369332"/>
          </a:xfrm>
          <a:prstGeom prst="rect">
            <a:avLst/>
          </a:prstGeom>
          <a:solidFill>
            <a:schemeClr val="bg1"/>
          </a:solidFill>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Sinoquipe Scout Reservation, Fulton County, PA</a:t>
            </a:r>
          </a:p>
        </p:txBody>
      </p:sp>
      <p:sp>
        <p:nvSpPr>
          <p:cNvPr id="5" name="TextBox 4">
            <a:extLst>
              <a:ext uri="{FF2B5EF4-FFF2-40B4-BE49-F238E27FC236}">
                <a16:creationId xmlns:a16="http://schemas.microsoft.com/office/drawing/2014/main" id="{9267E1E5-FDBF-E2CE-EC32-24B8F9DBC0F9}"/>
              </a:ext>
            </a:extLst>
          </p:cNvPr>
          <p:cNvSpPr txBox="1"/>
          <p:nvPr/>
        </p:nvSpPr>
        <p:spPr>
          <a:xfrm>
            <a:off x="228816" y="1358166"/>
            <a:ext cx="5253752" cy="5570756"/>
          </a:xfrm>
          <a:prstGeom prst="rect">
            <a:avLst/>
          </a:prstGeom>
          <a:noFill/>
        </p:spPr>
        <p:txBody>
          <a:bodyPr wrap="square" rtlCol="0">
            <a:spAutoFit/>
          </a:bodyPr>
          <a:lstStyle/>
          <a:p>
            <a:r>
              <a:rPr lang="en-US" sz="2800" dirty="0"/>
              <a:t>Effects of poor indoor air quality leads to increased risk of:</a:t>
            </a:r>
          </a:p>
          <a:p>
            <a:pPr marL="342900" indent="-342900">
              <a:buFont typeface="Arial" panose="020B0604020202020204" pitchFamily="34" charset="0"/>
              <a:buChar char="•"/>
            </a:pPr>
            <a:r>
              <a:rPr lang="en-US" sz="2800" dirty="0"/>
              <a:t>Heart disease</a:t>
            </a:r>
          </a:p>
          <a:p>
            <a:pPr marL="342900" indent="-342900">
              <a:buFont typeface="Arial" panose="020B0604020202020204" pitchFamily="34" charset="0"/>
              <a:buChar char="•"/>
            </a:pPr>
            <a:r>
              <a:rPr lang="en-US" sz="2800" dirty="0"/>
              <a:t>Stroke</a:t>
            </a:r>
          </a:p>
          <a:p>
            <a:pPr marL="342900" indent="-342900">
              <a:buFont typeface="Arial" panose="020B0604020202020204" pitchFamily="34" charset="0"/>
              <a:buChar char="•"/>
            </a:pPr>
            <a:r>
              <a:rPr lang="en-US" sz="2800" dirty="0"/>
              <a:t>Lung cancer </a:t>
            </a:r>
          </a:p>
          <a:p>
            <a:pPr marL="342900" indent="-342900">
              <a:buFont typeface="Arial" panose="020B0604020202020204" pitchFamily="34" charset="0"/>
              <a:buChar char="•"/>
            </a:pPr>
            <a:r>
              <a:rPr lang="en-US" sz="2800" dirty="0"/>
              <a:t>Lower respiratory infections</a:t>
            </a:r>
          </a:p>
          <a:p>
            <a:endParaRPr lang="en-US" sz="2800" dirty="0"/>
          </a:p>
          <a:p>
            <a:r>
              <a:rPr lang="en-US" sz="2800" dirty="0"/>
              <a:t>And can be associated with:</a:t>
            </a:r>
          </a:p>
          <a:p>
            <a:pPr marL="342900" indent="-342900">
              <a:buFont typeface="Arial" panose="020B0604020202020204" pitchFamily="34" charset="0"/>
              <a:buChar char="•"/>
            </a:pPr>
            <a:r>
              <a:rPr lang="en-US" sz="2800" dirty="0"/>
              <a:t>Anxiety</a:t>
            </a:r>
          </a:p>
          <a:p>
            <a:pPr marL="342900" indent="-342900">
              <a:buFont typeface="Arial" panose="020B0604020202020204" pitchFamily="34" charset="0"/>
              <a:buChar char="•"/>
            </a:pPr>
            <a:r>
              <a:rPr lang="en-US" sz="2800" dirty="0"/>
              <a:t>Depression</a:t>
            </a:r>
          </a:p>
          <a:p>
            <a:pPr marL="342900" indent="-342900">
              <a:buFont typeface="Arial" panose="020B0604020202020204" pitchFamily="34" charset="0"/>
              <a:buChar char="•"/>
            </a:pPr>
            <a:r>
              <a:rPr lang="en-US" sz="2800" dirty="0"/>
              <a:t>Fatigue</a:t>
            </a:r>
          </a:p>
          <a:p>
            <a:endParaRPr lang="en-US" sz="2400" dirty="0"/>
          </a:p>
          <a:p>
            <a:endParaRPr lang="en-US" sz="2400" dirty="0"/>
          </a:p>
        </p:txBody>
      </p:sp>
      <p:pic>
        <p:nvPicPr>
          <p:cNvPr id="6" name="Picture 5" descr="A group of people sitting in a room&#10;&#10;AI-generated content may be incorrect.">
            <a:extLst>
              <a:ext uri="{FF2B5EF4-FFF2-40B4-BE49-F238E27FC236}">
                <a16:creationId xmlns:a16="http://schemas.microsoft.com/office/drawing/2014/main" id="{DD052F44-6750-4287-34E1-51900C117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2044" y="1297352"/>
            <a:ext cx="6558710" cy="49190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5DEB9D67-B234-74AC-A0B2-700E452C5420}"/>
              </a:ext>
            </a:extLst>
          </p:cNvPr>
          <p:cNvSpPr txBox="1"/>
          <p:nvPr/>
        </p:nvSpPr>
        <p:spPr>
          <a:xfrm>
            <a:off x="8291593" y="5688277"/>
            <a:ext cx="3254644" cy="369332"/>
          </a:xfrm>
          <a:prstGeom prst="rect">
            <a:avLst/>
          </a:prstGeom>
          <a:solidFill>
            <a:schemeClr val="bg1"/>
          </a:solidFill>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Janganmun Gate, South Korea</a:t>
            </a:r>
          </a:p>
        </p:txBody>
      </p:sp>
    </p:spTree>
    <p:extLst>
      <p:ext uri="{BB962C8B-B14F-4D97-AF65-F5344CB8AC3E}">
        <p14:creationId xmlns:p14="http://schemas.microsoft.com/office/powerpoint/2010/main" val="4239275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33902</TotalTime>
  <Words>3245</Words>
  <Application>Microsoft Office PowerPoint</Application>
  <PresentationFormat>Widescreen</PresentationFormat>
  <Paragraphs>231</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Aptos Black</vt:lpstr>
      <vt:lpstr>Aptos Display</vt:lpstr>
      <vt:lpstr>Aptos ExtraBold</vt:lpstr>
      <vt:lpstr>Arial</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Wilson, Anne</dc:creator>
  <cp:lastModifiedBy>Ratcliff, Joslyn</cp:lastModifiedBy>
  <cp:revision>355</cp:revision>
  <dcterms:created xsi:type="dcterms:W3CDTF">2025-02-26T16:15:58Z</dcterms:created>
  <dcterms:modified xsi:type="dcterms:W3CDTF">2026-02-05T15:11:23Z</dcterms:modified>
</cp:coreProperties>
</file>